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9" r:id="rId3"/>
    <p:sldId id="302" r:id="rId4"/>
    <p:sldId id="322" r:id="rId5"/>
    <p:sldId id="323" r:id="rId6"/>
    <p:sldId id="324" r:id="rId7"/>
    <p:sldId id="325" r:id="rId8"/>
    <p:sldId id="326" r:id="rId9"/>
    <p:sldId id="257" r:id="rId10"/>
    <p:sldId id="258" r:id="rId11"/>
    <p:sldId id="327" r:id="rId12"/>
    <p:sldId id="260" r:id="rId13"/>
    <p:sldId id="261" r:id="rId14"/>
    <p:sldId id="262" r:id="rId15"/>
    <p:sldId id="268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2" y="27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3" Type="http://schemas.openxmlformats.org/officeDocument/2006/relationships/slide" Target="slides/slide1.xml" /><Relationship Id="rId21" Type="http://schemas.openxmlformats.org/officeDocument/2006/relationships/presProps" Target="presProp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tableStyles" Target="tableStyle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theme" Target="theme/theme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3AD57-1898-43E8-B925-820ACD7676C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5CAE0-D084-4B65-BAE1-F82D14436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3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倍数判定</a:t>
            </a:r>
            <a:endParaRPr kumimoji="1" lang="en-US" altLang="ja-JP" dirty="0"/>
          </a:p>
          <a:p>
            <a:r>
              <a:rPr kumimoji="1" lang="ja-JP" altLang="en-US" dirty="0"/>
              <a:t>１１のべき乗</a:t>
            </a:r>
            <a:endParaRPr kumimoji="1" lang="en-US" altLang="ja-JP" dirty="0"/>
          </a:p>
          <a:p>
            <a:r>
              <a:rPr kumimoji="1" lang="ja-JP" altLang="en-US"/>
              <a:t>１＋２＋３＋４＋５＋６＋７＋８＋９＋１０＝（等差数列）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CAE0-D084-4B65-BAE1-F82D14436E8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41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89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99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555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897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146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23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99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99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235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915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19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531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309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478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80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95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60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08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05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78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65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09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20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5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 /><Relationship Id="rId13" Type="http://schemas.openxmlformats.org/officeDocument/2006/relationships/image" Target="../media/image210.png" /><Relationship Id="rId3" Type="http://schemas.openxmlformats.org/officeDocument/2006/relationships/image" Target="../media/image110.png" /><Relationship Id="rId7" Type="http://schemas.openxmlformats.org/officeDocument/2006/relationships/image" Target="../media/image150.png" /><Relationship Id="rId12" Type="http://schemas.openxmlformats.org/officeDocument/2006/relationships/image" Target="../media/image20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0.png" /><Relationship Id="rId11" Type="http://schemas.openxmlformats.org/officeDocument/2006/relationships/image" Target="../media/image190.png" /><Relationship Id="rId5" Type="http://schemas.openxmlformats.org/officeDocument/2006/relationships/image" Target="../media/image130.png" /><Relationship Id="rId10" Type="http://schemas.openxmlformats.org/officeDocument/2006/relationships/image" Target="../media/image180.png" /><Relationship Id="rId4" Type="http://schemas.openxmlformats.org/officeDocument/2006/relationships/image" Target="../media/image120.png" /><Relationship Id="rId9" Type="http://schemas.openxmlformats.org/officeDocument/2006/relationships/image" Target="../media/image170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 /><Relationship Id="rId3" Type="http://schemas.openxmlformats.org/officeDocument/2006/relationships/image" Target="../media/image120.png" /><Relationship Id="rId7" Type="http://schemas.openxmlformats.org/officeDocument/2006/relationships/image" Target="../media/image240.png" /><Relationship Id="rId2" Type="http://schemas.openxmlformats.org/officeDocument/2006/relationships/image" Target="../media/image22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30.png" /><Relationship Id="rId11" Type="http://schemas.openxmlformats.org/officeDocument/2006/relationships/image" Target="../media/image270.png" /><Relationship Id="rId5" Type="http://schemas.openxmlformats.org/officeDocument/2006/relationships/image" Target="../media/image140.png" /><Relationship Id="rId10" Type="http://schemas.openxmlformats.org/officeDocument/2006/relationships/image" Target="../media/image260.png" /><Relationship Id="rId4" Type="http://schemas.openxmlformats.org/officeDocument/2006/relationships/image" Target="../media/image130.png" /><Relationship Id="rId9" Type="http://schemas.openxmlformats.org/officeDocument/2006/relationships/image" Target="../media/image250.pn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11.png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 /><Relationship Id="rId13" Type="http://schemas.openxmlformats.org/officeDocument/2006/relationships/image" Target="../media/image28.png" /><Relationship Id="rId3" Type="http://schemas.openxmlformats.org/officeDocument/2006/relationships/image" Target="../media/image16.png" /><Relationship Id="rId7" Type="http://schemas.openxmlformats.org/officeDocument/2006/relationships/image" Target="../media/image22.png" /><Relationship Id="rId12" Type="http://schemas.openxmlformats.org/officeDocument/2006/relationships/image" Target="../media/image213.png" /><Relationship Id="rId2" Type="http://schemas.openxmlformats.org/officeDocument/2006/relationships/image" Target="../media/image21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png" /><Relationship Id="rId11" Type="http://schemas.openxmlformats.org/officeDocument/2006/relationships/image" Target="../media/image26.png" /><Relationship Id="rId5" Type="http://schemas.openxmlformats.org/officeDocument/2006/relationships/image" Target="../media/image20.png" /><Relationship Id="rId10" Type="http://schemas.openxmlformats.org/officeDocument/2006/relationships/image" Target="../media/image25.png" /><Relationship Id="rId4" Type="http://schemas.openxmlformats.org/officeDocument/2006/relationships/image" Target="../media/image19.png" /><Relationship Id="rId9" Type="http://schemas.openxmlformats.org/officeDocument/2006/relationships/image" Target="../media/image24.png" /><Relationship Id="rId14" Type="http://schemas.openxmlformats.org/officeDocument/2006/relationships/image" Target="../media/image29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7" Type="http://schemas.openxmlformats.org/officeDocument/2006/relationships/image" Target="../media/image35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4.png" /><Relationship Id="rId5" Type="http://schemas.openxmlformats.org/officeDocument/2006/relationships/image" Target="../media/image33.png" /><Relationship Id="rId4" Type="http://schemas.openxmlformats.org/officeDocument/2006/relationships/image" Target="../media/image27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 /><Relationship Id="rId3" Type="http://schemas.openxmlformats.org/officeDocument/2006/relationships/image" Target="../media/image37.png" /><Relationship Id="rId7" Type="http://schemas.openxmlformats.org/officeDocument/2006/relationships/image" Target="../media/image41.png" /><Relationship Id="rId12" Type="http://schemas.openxmlformats.org/officeDocument/2006/relationships/image" Target="../media/image36.png" /><Relationship Id="rId2" Type="http://schemas.openxmlformats.org/officeDocument/2006/relationships/image" Target="../media/image361.png" /><Relationship Id="rId1" Type="http://schemas.openxmlformats.org/officeDocument/2006/relationships/slideLayout" Target="../slideLayouts/slideLayout2.xml" /><Relationship Id="rId11" Type="http://schemas.openxmlformats.org/officeDocument/2006/relationships/image" Target="../media/image45.png" /><Relationship Id="rId5" Type="http://schemas.openxmlformats.org/officeDocument/2006/relationships/image" Target="../media/image39.png" /><Relationship Id="rId4" Type="http://schemas.openxmlformats.org/officeDocument/2006/relationships/image" Target="../media/image38.png" /><Relationship Id="rId9" Type="http://schemas.openxmlformats.org/officeDocument/2006/relationships/image" Target="../media/image30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 /><Relationship Id="rId3" Type="http://schemas.openxmlformats.org/officeDocument/2006/relationships/image" Target="../media/image332.png" /><Relationship Id="rId7" Type="http://schemas.openxmlformats.org/officeDocument/2006/relationships/image" Target="../media/image51.png" /><Relationship Id="rId12" Type="http://schemas.openxmlformats.org/officeDocument/2006/relationships/image" Target="../media/image47.png" /><Relationship Id="rId17" Type="http://schemas.openxmlformats.org/officeDocument/2006/relationships/image" Target="../media/image44.png" /><Relationship Id="rId2" Type="http://schemas.openxmlformats.org/officeDocument/2006/relationships/image" Target="../media/image46.png" /><Relationship Id="rId16" Type="http://schemas.openxmlformats.org/officeDocument/2006/relationships/image" Target="../media/image4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0.png" /><Relationship Id="rId11" Type="http://schemas.openxmlformats.org/officeDocument/2006/relationships/image" Target="../media/image55.png" /><Relationship Id="rId5" Type="http://schemas.openxmlformats.org/officeDocument/2006/relationships/image" Target="../media/image49.png" /><Relationship Id="rId10" Type="http://schemas.openxmlformats.org/officeDocument/2006/relationships/image" Target="../media/image54.png" /><Relationship Id="rId4" Type="http://schemas.openxmlformats.org/officeDocument/2006/relationships/image" Target="../media/image48.png" /><Relationship Id="rId9" Type="http://schemas.openxmlformats.org/officeDocument/2006/relationships/image" Target="../media/image5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 /><Relationship Id="rId7" Type="http://schemas.openxmlformats.org/officeDocument/2006/relationships/image" Target="../media/image93.png" /><Relationship Id="rId2" Type="http://schemas.openxmlformats.org/officeDocument/2006/relationships/image" Target="../media/image89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2.png" /><Relationship Id="rId5" Type="http://schemas.openxmlformats.org/officeDocument/2006/relationships/image" Target="../media/image91.png" /><Relationship Id="rId4" Type="http://schemas.openxmlformats.org/officeDocument/2006/relationships/image" Target="../media/image85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 /><Relationship Id="rId3" Type="http://schemas.openxmlformats.org/officeDocument/2006/relationships/image" Target="../media/image300.png" /><Relationship Id="rId7" Type="http://schemas.openxmlformats.org/officeDocument/2006/relationships/image" Target="../media/image70.png" /><Relationship Id="rId2" Type="http://schemas.openxmlformats.org/officeDocument/2006/relationships/image" Target="../media/image29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0.png" /><Relationship Id="rId5" Type="http://schemas.openxmlformats.org/officeDocument/2006/relationships/image" Target="../media/image500.png" /><Relationship Id="rId4" Type="http://schemas.openxmlformats.org/officeDocument/2006/relationships/image" Target="../media/image400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7873" y="1645364"/>
            <a:ext cx="10515600" cy="69985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今日の目標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-4401902" y="2151812"/>
            <a:ext cx="16593902" cy="2739020"/>
            <a:chOff x="-8164355" y="1518872"/>
            <a:chExt cx="30792023" cy="2739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-8164355" y="1518872"/>
                  <a:ext cx="30792023" cy="27390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8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kumimoji="1" lang="en-US" altLang="ja-JP" sz="8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8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1" lang="en-US" altLang="ja-JP" sz="8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1" lang="en-US" altLang="ja-JP" sz="8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8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kumimoji="1" lang="en-US" altLang="ja-JP" sz="8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8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kumimoji="1" lang="en-US" altLang="ja-JP" sz="8800" b="1" dirty="0">
                    <a:solidFill>
                      <a:schemeClr val="bg1"/>
                    </a:solidFill>
                  </a:endParaRPr>
                </a:p>
                <a:p>
                  <a:r>
                    <a:rPr kumimoji="1" lang="en-US" altLang="ja-JP" sz="8800" b="1" dirty="0">
                      <a:solidFill>
                        <a:schemeClr val="bg1"/>
                      </a:solidFill>
                    </a:rPr>
                    <a:t>        </a:t>
                  </a:r>
                  <a:r>
                    <a:rPr kumimoji="1" lang="ja-JP" altLang="en-US" sz="8800" b="1" dirty="0">
                      <a:solidFill>
                        <a:schemeClr val="bg1"/>
                      </a:solidFill>
                    </a:rPr>
                    <a:t>　　　　</a:t>
                  </a:r>
                  <a:r>
                    <a:rPr kumimoji="1" lang="en-US" altLang="ja-JP" sz="8800" b="1" dirty="0">
                      <a:solidFill>
                        <a:schemeClr val="bg1"/>
                      </a:solidFill>
                    </a:rPr>
                    <a:t>=(</a:t>
                  </a:r>
                  <a14:m>
                    <m:oMath xmlns:m="http://schemas.openxmlformats.org/officeDocument/2006/math">
                      <m:r>
                        <a:rPr lang="el-GR" altLang="ja-JP" sz="8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altLang="ja-JP" sz="8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8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l-GR" altLang="ja-JP" sz="8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a14:m>
                  <a:r>
                    <a:rPr kumimoji="1" lang="en-US" altLang="ja-JP" sz="8800" b="1" dirty="0">
                      <a:solidFill>
                        <a:schemeClr val="bg1"/>
                      </a:solidFill>
                    </a:rPr>
                    <a:t>)(</a:t>
                  </a:r>
                  <a14:m>
                    <m:oMath xmlns:m="http://schemas.openxmlformats.org/officeDocument/2006/math">
                      <m:r>
                        <a:rPr lang="el-GR" altLang="ja-JP" sz="8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n-US" altLang="ja-JP" sz="8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8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l-GR" altLang="ja-JP" sz="8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</m:oMath>
                  </a14:m>
                  <a:r>
                    <a:rPr kumimoji="1" lang="en-US" altLang="ja-JP" sz="8800" b="1" dirty="0">
                      <a:solidFill>
                        <a:schemeClr val="bg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テキスト ボックス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164355" y="1518872"/>
                  <a:ext cx="30792023" cy="2739020"/>
                </a:xfrm>
                <a:prstGeom prst="rect">
                  <a:avLst/>
                </a:prstGeom>
                <a:blipFill>
                  <a:blip r:embed="rId2"/>
                  <a:stretch>
                    <a:fillRect r="-3123" b="-238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直線コネクタ 6"/>
            <p:cNvCxnSpPr/>
            <p:nvPr/>
          </p:nvCxnSpPr>
          <p:spPr>
            <a:xfrm flipV="1">
              <a:off x="1637711" y="2801030"/>
              <a:ext cx="585911" cy="748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テキスト ボックス 7"/>
          <p:cNvSpPr txBox="1"/>
          <p:nvPr/>
        </p:nvSpPr>
        <p:spPr>
          <a:xfrm>
            <a:off x="954510" y="5414011"/>
            <a:ext cx="10607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たすきがけを用いて因数分解ができる</a:t>
            </a:r>
            <a:endParaRPr kumimoji="1" lang="ja-JP" altLang="en-US" sz="48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131619" y="109628"/>
            <a:ext cx="11711940" cy="1519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ja-JP" sz="4800" b="1" u="dbl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数学Ⅰ</a:t>
            </a:r>
            <a:r>
              <a:rPr lang="en-US" altLang="ja-JP" sz="4800" b="1" u="dbl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lang="ja-JP" altLang="ja-JP" sz="4800" b="1" u="dbl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第２回レポートスクーリング教材そのⅡ</a:t>
            </a:r>
            <a:endParaRPr lang="ja-JP" altLang="en-US" sz="48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446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65"/>
          <a:stretch/>
        </p:blipFill>
        <p:spPr bwMode="auto">
          <a:xfrm>
            <a:off x="2383343" y="526468"/>
            <a:ext cx="7425313" cy="58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0164" y="101889"/>
            <a:ext cx="6053796" cy="1325563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たすきがけのやりかた</a:t>
            </a:r>
            <a:endParaRPr kumimoji="1" lang="ja-JP" altLang="en-US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70164" y="1182290"/>
                <a:ext cx="4969501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64" y="1182290"/>
                <a:ext cx="4969501" cy="942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矢印 9"/>
          <p:cNvSpPr/>
          <p:nvPr/>
        </p:nvSpPr>
        <p:spPr>
          <a:xfrm>
            <a:off x="486368" y="2011887"/>
            <a:ext cx="762000" cy="7353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269258" y="2701582"/>
            <a:ext cx="1194558" cy="2524828"/>
            <a:chOff x="635712" y="3028950"/>
            <a:chExt cx="1194558" cy="2524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正方形/長方形 10"/>
                <p:cNvSpPr/>
                <p:nvPr/>
              </p:nvSpPr>
              <p:spPr>
                <a:xfrm>
                  <a:off x="635712" y="3028950"/>
                  <a:ext cx="1194558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ja-JP" alt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正方形/長方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712" y="3028950"/>
                  <a:ext cx="1194558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正方形/長方形 13"/>
                <p:cNvSpPr/>
                <p:nvPr/>
              </p:nvSpPr>
              <p:spPr>
                <a:xfrm>
                  <a:off x="800100" y="4630448"/>
                  <a:ext cx="780983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ja-JP" alt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正方形/長方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00" y="4630448"/>
                  <a:ext cx="780983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正方形/長方形 17"/>
                <p:cNvSpPr/>
                <p:nvPr/>
              </p:nvSpPr>
              <p:spPr>
                <a:xfrm>
                  <a:off x="643934" y="3952280"/>
                  <a:ext cx="1074332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・</m:t>
                        </m:r>
                      </m:oMath>
                    </m:oMathPara>
                  </a14:m>
                  <a:endParaRPr lang="ja-JP" alt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正方形/長方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934" y="3952280"/>
                  <a:ext cx="1074332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下矢印 11"/>
          <p:cNvSpPr/>
          <p:nvPr/>
        </p:nvSpPr>
        <p:spPr>
          <a:xfrm>
            <a:off x="4129551" y="1983123"/>
            <a:ext cx="762000" cy="7353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3642587" y="2651955"/>
            <a:ext cx="1381478" cy="2524828"/>
            <a:chOff x="3928961" y="3028950"/>
            <a:chExt cx="1381478" cy="2524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正方形/長方形 15"/>
                <p:cNvSpPr/>
                <p:nvPr/>
              </p:nvSpPr>
              <p:spPr>
                <a:xfrm>
                  <a:off x="4410107" y="3028950"/>
                  <a:ext cx="795411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ja-JP" alt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正方形/長方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0107" y="3028950"/>
                  <a:ext cx="795411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正方形/長方形 16"/>
                <p:cNvSpPr/>
                <p:nvPr/>
              </p:nvSpPr>
              <p:spPr>
                <a:xfrm>
                  <a:off x="3928961" y="4630448"/>
                  <a:ext cx="1313180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ja-JP" alt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正方形/長方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8961" y="4630448"/>
                  <a:ext cx="1313180" cy="9233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正方形/長方形 18"/>
                <p:cNvSpPr/>
                <p:nvPr/>
              </p:nvSpPr>
              <p:spPr>
                <a:xfrm>
                  <a:off x="4236107" y="3857030"/>
                  <a:ext cx="1074332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・</m:t>
                        </m:r>
                      </m:oMath>
                    </m:oMathPara>
                  </a14:m>
                  <a:endParaRPr lang="ja-JP" alt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正方形/長方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6107" y="3857030"/>
                  <a:ext cx="1074332" cy="92333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テキスト ボックス 22"/>
          <p:cNvSpPr txBox="1"/>
          <p:nvPr/>
        </p:nvSpPr>
        <p:spPr>
          <a:xfrm>
            <a:off x="5104564" y="1427282"/>
            <a:ext cx="3856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を因数分解しなさい</a:t>
            </a:r>
            <a:endParaRPr kumimoji="1" lang="ja-JP" altLang="en-US" sz="32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1320883" y="3379750"/>
            <a:ext cx="2468377" cy="126128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endCxn id="17" idx="1"/>
          </p:cNvCxnSpPr>
          <p:nvPr/>
        </p:nvCxnSpPr>
        <p:spPr>
          <a:xfrm>
            <a:off x="1409684" y="3379750"/>
            <a:ext cx="2232903" cy="1335368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5062686" y="3089564"/>
            <a:ext cx="589969" cy="542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5024065" y="4719691"/>
            <a:ext cx="601777" cy="18631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テキスト ボックス 1030"/>
          <p:cNvSpPr txBox="1"/>
          <p:nvPr/>
        </p:nvSpPr>
        <p:spPr>
          <a:xfrm>
            <a:off x="1664924" y="2329752"/>
            <a:ext cx="1780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</a:rPr>
              <a:t>か</a:t>
            </a:r>
            <a:r>
              <a:rPr kumimoji="1" lang="ja-JP" altLang="en-US" sz="4000" b="1" dirty="0">
                <a:solidFill>
                  <a:schemeClr val="bg1"/>
                </a:solidFill>
              </a:rPr>
              <a:t>け算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625203" y="3690797"/>
            <a:ext cx="1780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</a:rPr>
              <a:t>たし</a:t>
            </a:r>
            <a:r>
              <a:rPr kumimoji="1" lang="ja-JP" altLang="en-US" sz="4000" b="1" dirty="0">
                <a:solidFill>
                  <a:schemeClr val="bg1"/>
                </a:solidFill>
              </a:rPr>
              <a:t>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6563143" y="2575973"/>
                <a:ext cx="119455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ja-JP" altLang="en-US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143" y="2575973"/>
                <a:ext cx="1194558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6256968" y="4244137"/>
                <a:ext cx="183736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ja-JP" altLang="en-US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968" y="4244137"/>
                <a:ext cx="1837362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3" name="直線コネクタ 1032"/>
          <p:cNvCxnSpPr/>
          <p:nvPr/>
        </p:nvCxnSpPr>
        <p:spPr>
          <a:xfrm>
            <a:off x="5703192" y="5143517"/>
            <a:ext cx="2549948" cy="2395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6448527" y="5315050"/>
                <a:ext cx="142378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ja-JP" altLang="en-US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527" y="5315050"/>
                <a:ext cx="1423787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" name="テキスト ボックス 1035"/>
          <p:cNvSpPr txBox="1"/>
          <p:nvPr/>
        </p:nvSpPr>
        <p:spPr>
          <a:xfrm>
            <a:off x="5658011" y="4355537"/>
            <a:ext cx="139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/>
                </a:solidFill>
              </a:rPr>
              <a:t>+)</a:t>
            </a:r>
            <a:endParaRPr kumimoji="1" lang="ja-JP" altLang="en-US" sz="4800" b="1" dirty="0">
              <a:solidFill>
                <a:schemeClr val="bg1"/>
              </a:solidFill>
            </a:endParaRPr>
          </a:p>
        </p:txBody>
      </p:sp>
      <p:sp>
        <p:nvSpPr>
          <p:cNvPr id="1037" name="楕円 1036"/>
          <p:cNvSpPr/>
          <p:nvPr/>
        </p:nvSpPr>
        <p:spPr>
          <a:xfrm>
            <a:off x="6563143" y="5315050"/>
            <a:ext cx="1309171" cy="9233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/>
          <p:cNvSpPr/>
          <p:nvPr/>
        </p:nvSpPr>
        <p:spPr>
          <a:xfrm>
            <a:off x="1664925" y="1182290"/>
            <a:ext cx="1780294" cy="9233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円形吹き出し 1040"/>
          <p:cNvSpPr/>
          <p:nvPr/>
        </p:nvSpPr>
        <p:spPr>
          <a:xfrm>
            <a:off x="8354291" y="5186534"/>
            <a:ext cx="3757223" cy="1338957"/>
          </a:xfrm>
          <a:prstGeom prst="wedgeEllipseCallout">
            <a:avLst>
              <a:gd name="adj1" fmla="val -58918"/>
              <a:gd name="adj2" fmla="val -2965"/>
            </a:avLst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</a:rPr>
              <a:t>真ん中の項と一致！！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57" name="円形吹き出し 56"/>
          <p:cNvSpPr/>
          <p:nvPr/>
        </p:nvSpPr>
        <p:spPr>
          <a:xfrm>
            <a:off x="329004" y="5212241"/>
            <a:ext cx="4394262" cy="1338957"/>
          </a:xfrm>
          <a:prstGeom prst="wedgeEllipseCallout">
            <a:avLst>
              <a:gd name="adj1" fmla="val -288"/>
              <a:gd name="adj2" fmla="val -76431"/>
            </a:avLst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</a:rPr>
              <a:t>一致した時の</a:t>
            </a:r>
            <a:endParaRPr kumimoji="1" lang="en-US" altLang="ja-JP" sz="32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3200" b="1" dirty="0">
                <a:solidFill>
                  <a:schemeClr val="bg1"/>
                </a:solidFill>
              </a:rPr>
              <a:t>因数を横に見る</a:t>
            </a:r>
          </a:p>
        </p:txBody>
      </p:sp>
      <p:sp>
        <p:nvSpPr>
          <p:cNvPr id="1042" name="テキスト ボックス 1041"/>
          <p:cNvSpPr txBox="1"/>
          <p:nvPr/>
        </p:nvSpPr>
        <p:spPr>
          <a:xfrm>
            <a:off x="0" y="2645936"/>
            <a:ext cx="6222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bg1"/>
                </a:solidFill>
              </a:rPr>
              <a:t>(                  )</a:t>
            </a:r>
            <a:endParaRPr kumimoji="1" lang="ja-JP" altLang="en-US" sz="6600" b="1" dirty="0">
              <a:solidFill>
                <a:schemeClr val="bg1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0" y="4227038"/>
            <a:ext cx="6222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bg1"/>
                </a:solidFill>
              </a:rPr>
              <a:t>(                  )</a:t>
            </a:r>
            <a:endParaRPr kumimoji="1" lang="ja-JP" altLang="en-US" sz="6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3" name="テキスト ボックス 1042"/>
              <p:cNvSpPr txBox="1"/>
              <p:nvPr/>
            </p:nvSpPr>
            <p:spPr>
              <a:xfrm>
                <a:off x="4954658" y="1183176"/>
                <a:ext cx="574516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43" name="テキスト ボックス 10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658" y="1183176"/>
                <a:ext cx="5745163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下矢印 33"/>
          <p:cNvSpPr/>
          <p:nvPr/>
        </p:nvSpPr>
        <p:spPr>
          <a:xfrm rot="14084753">
            <a:off x="5116621" y="2020920"/>
            <a:ext cx="762000" cy="735318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36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23" grpId="0"/>
      <p:bldP spid="23" grpId="1"/>
      <p:bldP spid="1031" grpId="0"/>
      <p:bldP spid="42" grpId="0"/>
      <p:bldP spid="43" grpId="0"/>
      <p:bldP spid="44" grpId="0"/>
      <p:bldP spid="47" grpId="0"/>
      <p:bldP spid="1036" grpId="0"/>
      <p:bldP spid="1037" grpId="0" animBg="1"/>
      <p:bldP spid="52" grpId="0" animBg="1"/>
      <p:bldP spid="1041" grpId="0" animBg="1"/>
      <p:bldP spid="57" grpId="0" animBg="1"/>
      <p:bldP spid="1042" grpId="0"/>
      <p:bldP spid="59" grpId="0"/>
      <p:bldP spid="1043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0164" y="8156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5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たすきがけのやりかた</a:t>
            </a:r>
            <a:r>
              <a:rPr lang="en-US" altLang="ja-JP" sz="5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(</a:t>
            </a:r>
            <a:r>
              <a:rPr lang="ja-JP" altLang="en-US" sz="5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失敗例</a:t>
            </a:r>
            <a:r>
              <a:rPr lang="en-US" altLang="ja-JP" sz="5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)</a:t>
            </a:r>
            <a:endParaRPr kumimoji="1" lang="ja-JP" altLang="en-US" sz="54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70164" y="1088557"/>
                <a:ext cx="4969501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64" y="1088557"/>
                <a:ext cx="4969501" cy="942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矢印 9"/>
          <p:cNvSpPr/>
          <p:nvPr/>
        </p:nvSpPr>
        <p:spPr>
          <a:xfrm>
            <a:off x="486368" y="2011887"/>
            <a:ext cx="762000" cy="7353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269258" y="2701582"/>
            <a:ext cx="1194558" cy="2524828"/>
            <a:chOff x="635712" y="3028950"/>
            <a:chExt cx="1194558" cy="2524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正方形/長方形 10"/>
                <p:cNvSpPr/>
                <p:nvPr/>
              </p:nvSpPr>
              <p:spPr>
                <a:xfrm>
                  <a:off x="635712" y="3028950"/>
                  <a:ext cx="1194558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ja-JP" alt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正方形/長方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712" y="3028950"/>
                  <a:ext cx="1194558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正方形/長方形 13"/>
                <p:cNvSpPr/>
                <p:nvPr/>
              </p:nvSpPr>
              <p:spPr>
                <a:xfrm>
                  <a:off x="800100" y="4630448"/>
                  <a:ext cx="780983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ja-JP" alt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正方形/長方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00" y="4630448"/>
                  <a:ext cx="780983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正方形/長方形 17"/>
                <p:cNvSpPr/>
                <p:nvPr/>
              </p:nvSpPr>
              <p:spPr>
                <a:xfrm>
                  <a:off x="643934" y="3952280"/>
                  <a:ext cx="1074332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・</m:t>
                        </m:r>
                      </m:oMath>
                    </m:oMathPara>
                  </a14:m>
                  <a:endParaRPr lang="ja-JP" alt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正方形/長方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934" y="3952280"/>
                  <a:ext cx="1074332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下矢印 11"/>
          <p:cNvSpPr/>
          <p:nvPr/>
        </p:nvSpPr>
        <p:spPr>
          <a:xfrm>
            <a:off x="4129551" y="1983123"/>
            <a:ext cx="762000" cy="7353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3583388" y="2651955"/>
            <a:ext cx="1487908" cy="2524828"/>
            <a:chOff x="3869762" y="3028950"/>
            <a:chExt cx="1487908" cy="2524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正方形/長方形 15"/>
                <p:cNvSpPr/>
                <p:nvPr/>
              </p:nvSpPr>
              <p:spPr>
                <a:xfrm>
                  <a:off x="3869762" y="3028950"/>
                  <a:ext cx="1487908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ー</m:t>
                        </m:r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ja-JP" alt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正方形/長方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62" y="3028950"/>
                  <a:ext cx="1487908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正方形/長方形 16"/>
                <p:cNvSpPr/>
                <p:nvPr/>
              </p:nvSpPr>
              <p:spPr>
                <a:xfrm>
                  <a:off x="4386912" y="4630448"/>
                  <a:ext cx="795411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ja-JP" alt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正方形/長方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6912" y="4630448"/>
                  <a:ext cx="795411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正方形/長方形 18"/>
                <p:cNvSpPr/>
                <p:nvPr/>
              </p:nvSpPr>
              <p:spPr>
                <a:xfrm>
                  <a:off x="4236107" y="3857030"/>
                  <a:ext cx="1074332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・</m:t>
                        </m:r>
                      </m:oMath>
                    </m:oMathPara>
                  </a14:m>
                  <a:endParaRPr lang="ja-JP" alt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正方形/長方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6107" y="3857030"/>
                  <a:ext cx="1074332" cy="9233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テキスト ボックス 22"/>
          <p:cNvSpPr txBox="1"/>
          <p:nvPr/>
        </p:nvSpPr>
        <p:spPr>
          <a:xfrm>
            <a:off x="5104564" y="1333549"/>
            <a:ext cx="3856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を因数分解しなさい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1320883" y="3379750"/>
            <a:ext cx="2468377" cy="126128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endCxn id="17" idx="1"/>
          </p:cNvCxnSpPr>
          <p:nvPr/>
        </p:nvCxnSpPr>
        <p:spPr>
          <a:xfrm>
            <a:off x="1409684" y="3379750"/>
            <a:ext cx="2232903" cy="1335368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5062686" y="3089564"/>
            <a:ext cx="589969" cy="542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5024065" y="4719691"/>
            <a:ext cx="601777" cy="18631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テキスト ボックス 1030"/>
          <p:cNvSpPr txBox="1"/>
          <p:nvPr/>
        </p:nvSpPr>
        <p:spPr>
          <a:xfrm>
            <a:off x="1664924" y="2329752"/>
            <a:ext cx="1780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</a:rPr>
              <a:t>か</a:t>
            </a:r>
            <a:r>
              <a:rPr kumimoji="1" lang="ja-JP" altLang="en-US" sz="4000" b="1" dirty="0">
                <a:solidFill>
                  <a:schemeClr val="bg1"/>
                </a:solidFill>
              </a:rPr>
              <a:t>け算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625203" y="3690797"/>
            <a:ext cx="1780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</a:rPr>
              <a:t>たし</a:t>
            </a:r>
            <a:r>
              <a:rPr kumimoji="1" lang="ja-JP" altLang="en-US" sz="4000" b="1" dirty="0">
                <a:solidFill>
                  <a:schemeClr val="bg1"/>
                </a:solidFill>
              </a:rPr>
              <a:t>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6216768" y="2575973"/>
                <a:ext cx="188705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ー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ja-JP" altLang="en-US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768" y="2575973"/>
                <a:ext cx="1887055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6256968" y="4244137"/>
                <a:ext cx="191270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ja-JP" altLang="en-US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968" y="4244137"/>
                <a:ext cx="1912703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3" name="直線コネクタ 1032"/>
          <p:cNvCxnSpPr/>
          <p:nvPr/>
        </p:nvCxnSpPr>
        <p:spPr>
          <a:xfrm>
            <a:off x="5703192" y="5143517"/>
            <a:ext cx="2549948" cy="2395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6448527" y="5315050"/>
                <a:ext cx="134684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ja-JP" altLang="en-US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527" y="5315050"/>
                <a:ext cx="1346843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" name="テキスト ボックス 1035"/>
          <p:cNvSpPr txBox="1"/>
          <p:nvPr/>
        </p:nvSpPr>
        <p:spPr>
          <a:xfrm>
            <a:off x="5658011" y="4355537"/>
            <a:ext cx="139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/>
                </a:solidFill>
              </a:rPr>
              <a:t>+)</a:t>
            </a:r>
            <a:endParaRPr kumimoji="1" lang="ja-JP" altLang="en-US" sz="4800" b="1" dirty="0">
              <a:solidFill>
                <a:schemeClr val="bg1"/>
              </a:solidFill>
            </a:endParaRPr>
          </a:p>
        </p:txBody>
      </p:sp>
      <p:sp>
        <p:nvSpPr>
          <p:cNvPr id="1037" name="楕円 1036"/>
          <p:cNvSpPr/>
          <p:nvPr/>
        </p:nvSpPr>
        <p:spPr>
          <a:xfrm>
            <a:off x="6563143" y="5315050"/>
            <a:ext cx="1154611" cy="9233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円形吹き出し 1040"/>
          <p:cNvSpPr/>
          <p:nvPr/>
        </p:nvSpPr>
        <p:spPr>
          <a:xfrm>
            <a:off x="8354291" y="5186534"/>
            <a:ext cx="3757223" cy="1338957"/>
          </a:xfrm>
          <a:prstGeom prst="wedgeEllipseCallout">
            <a:avLst>
              <a:gd name="adj1" fmla="val -58918"/>
              <a:gd name="adj2" fmla="val -2965"/>
            </a:avLst>
          </a:prstGeom>
          <a:noFill/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</a:rPr>
              <a:t>真ん中の項と一致しない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664924" y="2011887"/>
            <a:ext cx="1139410" cy="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219954" y="5326695"/>
            <a:ext cx="5039357" cy="1326409"/>
          </a:xfrm>
          <a:prstGeom prst="rect">
            <a:avLst/>
          </a:prstGeom>
          <a:noFill/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</a:rPr>
              <a:t>真ん中の項と一致するように</a:t>
            </a:r>
            <a:endParaRPr kumimoji="1" lang="en-US" altLang="ja-JP" sz="28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800" b="1" dirty="0">
                <a:solidFill>
                  <a:schemeClr val="bg1"/>
                </a:solidFill>
              </a:rPr>
              <a:t>因数の組み合わせの考え直し</a:t>
            </a:r>
          </a:p>
        </p:txBody>
      </p:sp>
    </p:spTree>
    <p:extLst>
      <p:ext uri="{BB962C8B-B14F-4D97-AF65-F5344CB8AC3E}">
        <p14:creationId xmlns:p14="http://schemas.microsoft.com/office/powerpoint/2010/main" val="33644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23" grpId="0"/>
      <p:bldP spid="23" grpId="1"/>
      <p:bldP spid="1031" grpId="0"/>
      <p:bldP spid="42" grpId="0"/>
      <p:bldP spid="43" grpId="0"/>
      <p:bldP spid="44" grpId="0"/>
      <p:bldP spid="47" grpId="0"/>
      <p:bldP spid="1036" grpId="0"/>
      <p:bldP spid="1037" grpId="0" animBg="1"/>
      <p:bldP spid="1041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70164" y="8156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5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たすきがけのやりかた</a:t>
            </a:r>
            <a:endParaRPr kumimoji="1" lang="ja-JP" altLang="en-US" sz="54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619090" y="818329"/>
            <a:ext cx="6795335" cy="5306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①第１項と第３項の因数を考える</a:t>
            </a:r>
            <a:endParaRPr lang="en-US" altLang="ja-JP" sz="28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ct val="30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②斜めにかけたときの数値どうしを足す</a:t>
            </a:r>
            <a:endParaRPr lang="en-US" altLang="ja-JP" sz="28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ct val="30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③第２項と一致するまで①②を繰り返す</a:t>
            </a:r>
            <a:endParaRPr lang="en-US" altLang="ja-JP" sz="28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ct val="30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④一致したときの因数を横に見る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0" y="2008967"/>
            <a:ext cx="5679516" cy="3589973"/>
            <a:chOff x="-91126" y="1674056"/>
            <a:chExt cx="5679516" cy="3589973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/>
            <a:srcRect l="14156" t="33043" r="39616" b="19146"/>
            <a:stretch/>
          </p:blipFill>
          <p:spPr>
            <a:xfrm>
              <a:off x="0" y="1674056"/>
              <a:ext cx="5588390" cy="3249636"/>
            </a:xfrm>
            <a:prstGeom prst="rect">
              <a:avLst/>
            </a:prstGeom>
          </p:spPr>
        </p:pic>
        <p:sp>
          <p:nvSpPr>
            <p:cNvPr id="7" name="タイトル 1"/>
            <p:cNvSpPr txBox="1">
              <a:spLocks/>
            </p:cNvSpPr>
            <p:nvPr/>
          </p:nvSpPr>
          <p:spPr>
            <a:xfrm>
              <a:off x="740895" y="2020944"/>
              <a:ext cx="710419" cy="846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3200" b="1" dirty="0">
                  <a:solidFill>
                    <a:schemeClr val="bg1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①</a:t>
              </a:r>
              <a:endParaRPr lang="ja-JP" altLang="en-US" sz="5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</p:txBody>
        </p:sp>
        <p:sp>
          <p:nvSpPr>
            <p:cNvPr id="8" name="タイトル 1"/>
            <p:cNvSpPr txBox="1">
              <a:spLocks/>
            </p:cNvSpPr>
            <p:nvPr/>
          </p:nvSpPr>
          <p:spPr>
            <a:xfrm>
              <a:off x="2987038" y="2020944"/>
              <a:ext cx="710419" cy="846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3200" b="1" dirty="0">
                  <a:solidFill>
                    <a:schemeClr val="bg1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①</a:t>
              </a:r>
              <a:endParaRPr lang="ja-JP" altLang="en-US" sz="5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</p:txBody>
        </p:sp>
        <p:sp>
          <p:nvSpPr>
            <p:cNvPr id="10" name="タイトル 1"/>
            <p:cNvSpPr txBox="1">
              <a:spLocks/>
            </p:cNvSpPr>
            <p:nvPr/>
          </p:nvSpPr>
          <p:spPr>
            <a:xfrm>
              <a:off x="4138562" y="2020944"/>
              <a:ext cx="710419" cy="846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3200" b="1" dirty="0">
                  <a:solidFill>
                    <a:schemeClr val="bg1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②</a:t>
              </a:r>
              <a:endParaRPr lang="ja-JP" altLang="en-US" sz="5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</p:txBody>
        </p:sp>
        <p:sp>
          <p:nvSpPr>
            <p:cNvPr id="11" name="タイトル 1"/>
            <p:cNvSpPr txBox="1">
              <a:spLocks/>
            </p:cNvSpPr>
            <p:nvPr/>
          </p:nvSpPr>
          <p:spPr>
            <a:xfrm>
              <a:off x="4817545" y="4417255"/>
              <a:ext cx="710419" cy="846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3200" b="1" dirty="0">
                  <a:solidFill>
                    <a:schemeClr val="bg1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③</a:t>
              </a:r>
              <a:endParaRPr lang="ja-JP" altLang="en-US" sz="5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</p:txBody>
        </p:sp>
        <p:sp>
          <p:nvSpPr>
            <p:cNvPr id="12" name="タイトル 1"/>
            <p:cNvSpPr txBox="1">
              <a:spLocks/>
            </p:cNvSpPr>
            <p:nvPr/>
          </p:nvSpPr>
          <p:spPr>
            <a:xfrm>
              <a:off x="-91126" y="2957180"/>
              <a:ext cx="710419" cy="846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3200" b="1" dirty="0">
                  <a:solidFill>
                    <a:schemeClr val="bg1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④</a:t>
              </a:r>
              <a:endParaRPr lang="ja-JP" altLang="en-US" sz="5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801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70164" y="8156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5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応用問題</a:t>
            </a:r>
            <a:endParaRPr kumimoji="1" lang="ja-JP" altLang="en-US" sz="54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70164" y="1333719"/>
                <a:ext cx="11772454" cy="1680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ja-JP" altLang="en-US" sz="5400" b="1" dirty="0">
                    <a:solidFill>
                      <a:schemeClr val="bg1"/>
                    </a:solidFill>
                  </a:rPr>
                  <a:t>①</a:t>
                </a:r>
                <a14:m>
                  <m:oMath xmlns:m="http://schemas.openxmlformats.org/officeDocument/2006/math">
                    <m:r>
                      <a:rPr lang="ja-JP" altLang="en-US" sz="5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1" lang="en-US" altLang="ja-JP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5400" b="1" dirty="0">
                    <a:solidFill>
                      <a:schemeClr val="bg1"/>
                    </a:solidFill>
                  </a:rPr>
                  <a:t>98</a:t>
                </a:r>
                <a:r>
                  <a:rPr kumimoji="1" lang="ja-JP" altLang="en-US" sz="5400" b="1" dirty="0">
                    <a:solidFill>
                      <a:schemeClr val="bg1"/>
                    </a:solidFill>
                  </a:rPr>
                  <a:t>のとき</a:t>
                </a:r>
                <a:r>
                  <a:rPr lang="ja-JP" altLang="en-US" sz="5400" b="1" dirty="0">
                    <a:solidFill>
                      <a:schemeClr val="bg1"/>
                    </a:solidFill>
                  </a:rPr>
                  <a:t>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ja-JP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kumimoji="1" lang="ja-JP" altLang="en-US" sz="5400" b="1" dirty="0">
                    <a:solidFill>
                      <a:schemeClr val="bg1"/>
                    </a:solidFill>
                  </a:rPr>
                  <a:t>の値</a:t>
                </a:r>
                <a:endParaRPr kumimoji="1" lang="en-US" altLang="ja-JP" sz="5400" b="1" dirty="0">
                  <a:solidFill>
                    <a:schemeClr val="bg1"/>
                  </a:solidFill>
                </a:endParaRPr>
              </a:p>
              <a:p>
                <a:r>
                  <a:rPr lang="ja-JP" altLang="en-US" sz="5400" b="1" dirty="0">
                    <a:solidFill>
                      <a:schemeClr val="bg1"/>
                    </a:solidFill>
                  </a:rPr>
                  <a:t>　　　　　　　　　　　を求めなさい</a:t>
                </a:r>
                <a:endParaRPr kumimoji="1" lang="en-US" altLang="ja-JP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64" y="1333719"/>
                <a:ext cx="11772454" cy="1680717"/>
              </a:xfrm>
              <a:prstGeom prst="rect">
                <a:avLst/>
              </a:prstGeom>
              <a:blipFill>
                <a:blip r:embed="rId3"/>
                <a:stretch>
                  <a:fillRect l="-3521" t="-11273" r="-2796" b="-243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8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ルビン　壺 に対する画像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54" y="0"/>
            <a:ext cx="9606555" cy="70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432" y="-675794"/>
            <a:ext cx="5505537" cy="785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35" y="-411236"/>
            <a:ext cx="9768139" cy="732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7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2" name="Picture 4" descr="錯視　画像 に対する画像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09" y="131444"/>
            <a:ext cx="6614446" cy="67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錯視　画像 に対する画像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19" y="329635"/>
            <a:ext cx="8299562" cy="633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8" name="Picture 10" descr="ソース画像を表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28" y="-10160"/>
            <a:ext cx="9157545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ソース画像を表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0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959524" y="4672449"/>
                <a:ext cx="7124700" cy="201741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メール</m:t>
                      </m:r>
                      <m:r>
                        <a:rPr kumimoji="1" lang="ja-JP" alt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　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: </m:t>
                      </m:r>
                      <m:r>
                        <m:rPr>
                          <m:sty m:val="p"/>
                        </m:rPr>
                        <a:rPr kumimoji="1" lang="en-US" altLang="ja-JP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tese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_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15@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yahoo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co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jp</m:t>
                      </m:r>
                    </m:oMath>
                  </m:oMathPara>
                </a14:m>
                <a:endParaRPr kumimoji="1" lang="en-US" altLang="ja-JP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パスワード</m:t>
                    </m:r>
                    <m:r>
                      <m:rPr>
                        <m:nor/>
                      </m:rPr>
                      <a:rPr kumimoji="1" lang="en-US" altLang="ja-JP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ゴシック" panose="020B0400000000000000" pitchFamily="50" charset="-128"/>
                        <a:cs typeface="+mn-cs"/>
                      </a:rPr>
                      <m:t>   :</m:t>
                    </m:r>
                  </m:oMath>
                </a14:m>
                <a:r>
                  <a:rPr kumimoji="1" lang="en-US" altLang="ja-JP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游ゴシック" panose="020B0400000000000000" pitchFamily="50" charset="-128"/>
                    <a:cs typeface="+mn-cs"/>
                  </a:rPr>
                  <a:t>   omiya2024</a:t>
                </a:r>
                <a:endParaRPr kumimoji="1" lang="en-US" altLang="ja-JP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524" y="4672449"/>
                <a:ext cx="7124700" cy="2017412"/>
              </a:xfrm>
              <a:prstGeom prst="rect">
                <a:avLst/>
              </a:prstGeom>
              <a:blipFill>
                <a:blip r:embed="rId2"/>
                <a:stretch>
                  <a:fillRect b="-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" b="80001"/>
          <a:stretch/>
        </p:blipFill>
        <p:spPr>
          <a:xfrm>
            <a:off x="5591809" y="1276038"/>
            <a:ext cx="6081885" cy="2018705"/>
          </a:xfrm>
          <a:prstGeom prst="rect">
            <a:avLst/>
          </a:prstGeom>
        </p:spPr>
      </p:pic>
      <p:sp>
        <p:nvSpPr>
          <p:cNvPr id="2" name="楕円 1"/>
          <p:cNvSpPr/>
          <p:nvPr/>
        </p:nvSpPr>
        <p:spPr>
          <a:xfrm>
            <a:off x="9851923" y="1887793"/>
            <a:ext cx="442451" cy="4719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3A45D4-4786-8940-D626-A98B45A72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438" y="655185"/>
            <a:ext cx="3283371" cy="326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9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348517" y="189952"/>
            <a:ext cx="1475567" cy="950807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200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復習</a:t>
            </a:r>
            <a:endParaRPr kumimoji="1" lang="ja-JP" altLang="en-US" sz="3200" b="1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" y="1092493"/>
            <a:ext cx="3208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①２項：共通因数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55897" y="3062027"/>
            <a:ext cx="4436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　②３項：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乗になるもの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652171" y="1625322"/>
                <a:ext cx="378578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𝒂𝒙</m:t>
                      </m:r>
                      <m:r>
                        <a:rPr kumimoji="1" lang="en-US" altLang="ja-JP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𝒂𝒚</m:t>
                      </m:r>
                      <m:r>
                        <a:rPr kumimoji="1" lang="en-US" altLang="ja-JP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1" lang="en-US" altLang="ja-JP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171" y="1625322"/>
                <a:ext cx="3785780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426792" y="1570740"/>
                <a:ext cx="315689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𝒂</m:t>
                      </m:r>
                      <m:r>
                        <a:rPr kumimoji="1" lang="en-US" altLang="ja-JP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US" altLang="ja-JP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1" lang="en-US" altLang="ja-JP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𝒚</m:t>
                      </m:r>
                      <m:r>
                        <a:rPr kumimoji="1" lang="en-US" altLang="ja-JP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en-US" altLang="ja-JP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92" y="1570740"/>
                <a:ext cx="315689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125017" y="1337712"/>
                <a:ext cx="219079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𝒂</m:t>
                      </m:r>
                      <m:r>
                        <a:rPr kumimoji="1" lang="en-US" altLang="ja-JP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:</m:t>
                      </m:r>
                      <m:r>
                        <a:rPr kumimoji="1" lang="ja-JP" alt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共通因数</m:t>
                      </m:r>
                    </m:oMath>
                  </m:oMathPara>
                </a14:m>
                <a:endParaRPr kumimoji="1" lang="en-US" altLang="ja-JP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017" y="1337712"/>
                <a:ext cx="219079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/>
          <p:cNvCxnSpPr/>
          <p:nvPr/>
        </p:nvCxnSpPr>
        <p:spPr>
          <a:xfrm>
            <a:off x="2777715" y="2415367"/>
            <a:ext cx="4303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590026" y="2415367"/>
            <a:ext cx="4303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6577306" y="2370898"/>
            <a:ext cx="4303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867AC54-ABFB-6554-14B4-04DD7D069C4F}"/>
                  </a:ext>
                </a:extLst>
              </p:cNvPr>
              <p:cNvSpPr txBox="1"/>
              <p:nvPr/>
            </p:nvSpPr>
            <p:spPr>
              <a:xfrm>
                <a:off x="650398" y="1946064"/>
                <a:ext cx="10211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例</m:t>
                      </m:r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en-US" altLang="ja-JP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867AC54-ABFB-6554-14B4-04DD7D069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98" y="1946064"/>
                <a:ext cx="1021112" cy="369332"/>
              </a:xfrm>
              <a:prstGeom prst="rect">
                <a:avLst/>
              </a:prstGeom>
              <a:blipFill>
                <a:blip r:embed="rId5"/>
                <a:stretch>
                  <a:fillRect l="-8982" t="-8197" r="-9581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8E62BA9-342C-471D-E119-A85735EBDED7}"/>
                  </a:ext>
                </a:extLst>
              </p:cNvPr>
              <p:cNvSpPr txBox="1"/>
              <p:nvPr/>
            </p:nvSpPr>
            <p:spPr>
              <a:xfrm>
                <a:off x="2100393" y="4143293"/>
                <a:ext cx="5849165" cy="944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𝟐</m:t>
                      </m:r>
                      <m:r>
                        <a:rPr kumimoji="1" lang="en-US" altLang="ja-JP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𝒙𝒚</m:t>
                      </m:r>
                      <m:r>
                        <a:rPr kumimoji="1" lang="en-US" altLang="ja-JP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p>
                          <m:r>
                            <a:rPr kumimoji="1" lang="en-US" altLang="ja-JP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1" lang="en-US" altLang="ja-JP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8E62BA9-342C-471D-E119-A85735EBD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393" y="4143293"/>
                <a:ext cx="5849165" cy="9442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154BD82-DEDD-125B-2C5A-ABDE92CCBCCF}"/>
                  </a:ext>
                </a:extLst>
              </p:cNvPr>
              <p:cNvSpPr txBox="1"/>
              <p:nvPr/>
            </p:nvSpPr>
            <p:spPr>
              <a:xfrm>
                <a:off x="8175337" y="4051221"/>
                <a:ext cx="3047757" cy="944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en-US" altLang="ja-JP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1" lang="en-US" altLang="ja-JP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1" lang="en-US" altLang="ja-JP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  <m:r>
                            <a:rPr kumimoji="1" lang="en-US" altLang="ja-JP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ja-JP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en-US" altLang="ja-JP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154BD82-DEDD-125B-2C5A-ABDE92CCB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337" y="4051221"/>
                <a:ext cx="3047757" cy="9442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AEA5F11-11FF-1EEF-7FFC-396D4AB99F87}"/>
              </a:ext>
            </a:extLst>
          </p:cNvPr>
          <p:cNvCxnSpPr/>
          <p:nvPr/>
        </p:nvCxnSpPr>
        <p:spPr>
          <a:xfrm>
            <a:off x="2201744" y="4995454"/>
            <a:ext cx="43030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567E65A2-6B3A-075D-A9CF-05F34243F994}"/>
              </a:ext>
            </a:extLst>
          </p:cNvPr>
          <p:cNvCxnSpPr/>
          <p:nvPr/>
        </p:nvCxnSpPr>
        <p:spPr>
          <a:xfrm>
            <a:off x="6255174" y="4995454"/>
            <a:ext cx="4303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B00204E-B4EF-9B0B-F005-70248F0126F6}"/>
              </a:ext>
            </a:extLst>
          </p:cNvPr>
          <p:cNvCxnSpPr/>
          <p:nvPr/>
        </p:nvCxnSpPr>
        <p:spPr>
          <a:xfrm>
            <a:off x="4375570" y="5000956"/>
            <a:ext cx="39118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B5520ABE-DA41-2403-5AB4-D069DD04836D}"/>
              </a:ext>
            </a:extLst>
          </p:cNvPr>
          <p:cNvCxnSpPr/>
          <p:nvPr/>
        </p:nvCxnSpPr>
        <p:spPr>
          <a:xfrm>
            <a:off x="4909254" y="4995454"/>
            <a:ext cx="3911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69FC642D-8D5F-086F-C991-2A3A7C9B0689}"/>
              </a:ext>
            </a:extLst>
          </p:cNvPr>
          <p:cNvCxnSpPr/>
          <p:nvPr/>
        </p:nvCxnSpPr>
        <p:spPr>
          <a:xfrm>
            <a:off x="3845161" y="5010822"/>
            <a:ext cx="47333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6160D640-CFD3-64E4-7080-972F30D7C31B}"/>
              </a:ext>
            </a:extLst>
          </p:cNvPr>
          <p:cNvCxnSpPr/>
          <p:nvPr/>
        </p:nvCxnSpPr>
        <p:spPr>
          <a:xfrm>
            <a:off x="8697095" y="4985843"/>
            <a:ext cx="39118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8C3F4A2B-9B3F-4F0F-3645-C94185D90E55}"/>
              </a:ext>
            </a:extLst>
          </p:cNvPr>
          <p:cNvCxnSpPr/>
          <p:nvPr/>
        </p:nvCxnSpPr>
        <p:spPr>
          <a:xfrm>
            <a:off x="10007492" y="5023119"/>
            <a:ext cx="3911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662EF37-E20C-14C8-4B31-645A86850214}"/>
                  </a:ext>
                </a:extLst>
              </p:cNvPr>
              <p:cNvSpPr txBox="1"/>
              <p:nvPr/>
            </p:nvSpPr>
            <p:spPr>
              <a:xfrm>
                <a:off x="635030" y="4496437"/>
                <a:ext cx="10211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例</m:t>
                      </m:r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𝟐</m:t>
                      </m:r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en-US" altLang="ja-JP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662EF37-E20C-14C8-4B31-645A86850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30" y="4496437"/>
                <a:ext cx="1021112" cy="369332"/>
              </a:xfrm>
              <a:prstGeom prst="rect">
                <a:avLst/>
              </a:prstGeom>
              <a:blipFill>
                <a:blip r:embed="rId8"/>
                <a:stretch>
                  <a:fillRect l="-8333" t="-10000" r="-9524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74730C3-FD2C-F336-3D83-43BE509C108A}"/>
                  </a:ext>
                </a:extLst>
              </p:cNvPr>
              <p:cNvSpPr txBox="1"/>
              <p:nvPr/>
            </p:nvSpPr>
            <p:spPr>
              <a:xfrm>
                <a:off x="3515241" y="5765507"/>
                <a:ext cx="4286302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1" lang="en-US" altLang="ja-JP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𝟐</m:t>
                      </m:r>
                      <m:r>
                        <a:rPr kumimoji="1" lang="en-US" altLang="ja-JP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𝒙𝒚</m:t>
                      </m:r>
                      <m:r>
                        <a:rPr kumimoji="1" lang="en-US" altLang="ja-JP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p>
                          <m:r>
                            <a:rPr kumimoji="1" lang="en-US" altLang="ja-JP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1" lang="en-US" altLang="ja-JP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74730C3-FD2C-F336-3D83-43BE509C1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241" y="5765507"/>
                <a:ext cx="4286302" cy="6924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65F3963-7AD8-AFE9-AF9E-3E67E53E15D8}"/>
                  </a:ext>
                </a:extLst>
              </p:cNvPr>
              <p:cNvSpPr txBox="1"/>
              <p:nvPr/>
            </p:nvSpPr>
            <p:spPr>
              <a:xfrm>
                <a:off x="8531445" y="5753977"/>
                <a:ext cx="2233112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en-US" altLang="ja-JP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1" lang="en-US" altLang="ja-JP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1" lang="en-US" altLang="ja-JP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  <m:r>
                            <a:rPr kumimoji="1" lang="en-US" altLang="ja-JP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ja-JP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en-US" altLang="ja-JP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65F3963-7AD8-AFE9-AF9E-3E67E53E1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445" y="5753977"/>
                <a:ext cx="2233112" cy="6924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D31A63B-A280-522A-230D-6349BF2EEFCC}"/>
                  </a:ext>
                </a:extLst>
              </p:cNvPr>
              <p:cNvSpPr txBox="1"/>
              <p:nvPr/>
            </p:nvSpPr>
            <p:spPr>
              <a:xfrm>
                <a:off x="6150360" y="1298487"/>
                <a:ext cx="2960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共通因数</m:t>
                      </m:r>
                      <m:r>
                        <a:rPr kumimoji="1" lang="ja-JP" alt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でくくる</m:t>
                      </m:r>
                    </m:oMath>
                  </m:oMathPara>
                </a14:m>
                <a:endParaRPr kumimoji="1" lang="en-US" altLang="ja-JP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D31A63B-A280-522A-230D-6349BF2EE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360" y="1298487"/>
                <a:ext cx="296074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7F782FE-828F-0347-810F-DFC19DF8B985}"/>
                  </a:ext>
                </a:extLst>
              </p:cNvPr>
              <p:cNvSpPr txBox="1"/>
              <p:nvPr/>
            </p:nvSpPr>
            <p:spPr>
              <a:xfrm>
                <a:off x="476635" y="3636697"/>
                <a:ext cx="11347449" cy="4927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前と</m:t>
                      </m:r>
                      <m:r>
                        <a:rPr kumimoji="1" lang="ja-JP" alt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後</m:t>
                      </m:r>
                      <m:r>
                        <a:rPr kumimoji="1" lang="ja-JP" alt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の</m:t>
                      </m:r>
                      <m:r>
                        <a:rPr kumimoji="1" lang="en-US" altLang="ja-JP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𝟐</m:t>
                      </m:r>
                      <m:r>
                        <a:rPr kumimoji="1" lang="ja-JP" alt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乗と前と後の</m:t>
                      </m:r>
                      <m:r>
                        <a:rPr kumimoji="1" lang="ja-JP" alt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積</m:t>
                      </m:r>
                      <m:r>
                        <a:rPr kumimoji="1" lang="ja-JP" alt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の</m:t>
                      </m:r>
                      <m:r>
                        <a:rPr kumimoji="1" lang="en-US" altLang="ja-JP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𝟐</m:t>
                      </m:r>
                      <m:r>
                        <a:rPr kumimoji="1" lang="ja-JP" alt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倍</m:t>
                      </m:r>
                      <m:r>
                        <a:rPr kumimoji="1" lang="en-US" altLang="ja-JP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ja-JP" alt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前と後の和の</m:t>
                      </m:r>
                      <m:r>
                        <a:rPr kumimoji="1" lang="en-US" altLang="ja-JP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𝟐</m:t>
                      </m:r>
                      <m:r>
                        <a:rPr kumimoji="1" lang="ja-JP" alt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乗</m:t>
                      </m:r>
                    </m:oMath>
                  </m:oMathPara>
                </a14:m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7F782FE-828F-0347-810F-DFC19DF8B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5" y="3636697"/>
                <a:ext cx="11347449" cy="4927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BA682E0-AE0A-CC11-78FF-1957DA56C340}"/>
                  </a:ext>
                </a:extLst>
              </p:cNvPr>
              <p:cNvSpPr txBox="1"/>
              <p:nvPr/>
            </p:nvSpPr>
            <p:spPr>
              <a:xfrm>
                <a:off x="327251" y="5448943"/>
                <a:ext cx="214683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1" lang="ja-JP" alt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の</m:t>
                      </m:r>
                      <m:r>
                        <a:rPr kumimoji="1" lang="ja-JP" alt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時も</m:t>
                      </m:r>
                      <m:r>
                        <a:rPr kumimoji="1" lang="ja-JP" alt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同様</m:t>
                      </m:r>
                    </m:oMath>
                  </m:oMathPara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BA682E0-AE0A-CC11-78FF-1957DA56C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51" y="5448943"/>
                <a:ext cx="2146838" cy="307777"/>
              </a:xfrm>
              <a:prstGeom prst="rect">
                <a:avLst/>
              </a:prstGeom>
              <a:blipFill>
                <a:blip r:embed="rId13"/>
                <a:stretch>
                  <a:fillRect l="-2273" t="-12000" b="-2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C04BA0F-DB59-B77E-EFC7-D8F9D7E74DE5}"/>
                  </a:ext>
                </a:extLst>
              </p:cNvPr>
              <p:cNvSpPr txBox="1"/>
              <p:nvPr/>
            </p:nvSpPr>
            <p:spPr>
              <a:xfrm>
                <a:off x="327251" y="6025320"/>
                <a:ext cx="13288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練習</m:t>
                      </m:r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en-US" altLang="ja-JP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C04BA0F-DB59-B77E-EFC7-D8F9D7E74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51" y="6025320"/>
                <a:ext cx="1328890" cy="369332"/>
              </a:xfrm>
              <a:prstGeom prst="rect">
                <a:avLst/>
              </a:prstGeom>
              <a:blipFill>
                <a:blip r:embed="rId14"/>
                <a:stretch>
                  <a:fillRect l="-6881" t="-8197" r="-6881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05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1"/>
            <a:ext cx="8312150" cy="1033174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今日やる因数分解は大きく分けて次の</a:t>
            </a:r>
            <a:r>
              <a:rPr kumimoji="1" lang="en-US" altLang="ja-JP" sz="3200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4</a:t>
            </a:r>
            <a:r>
              <a:rPr kumimoji="1" lang="ja-JP" altLang="en-US" sz="3200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つ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107511" y="1112830"/>
            <a:ext cx="4441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　③３項：足して掛けて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04720" y="2084473"/>
                <a:ext cx="6787884" cy="849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1" lang="en-US" altLang="ja-JP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  <m:r>
                            <a:rPr kumimoji="1" lang="en-US" altLang="ja-JP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1" lang="en-US" altLang="ja-JP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𝒃</m:t>
                          </m:r>
                        </m:e>
                      </m:d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𝒂𝒃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1" lang="en-US" altLang="ja-JP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20" y="2084473"/>
                <a:ext cx="6787884" cy="8497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6860195" y="2103196"/>
                <a:ext cx="479618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(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𝒂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)(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𝒃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en-US" altLang="ja-JP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195" y="2103196"/>
                <a:ext cx="479618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5193553" y="1046738"/>
                <a:ext cx="7100855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ＤＦ特太ゴシック体" panose="020B0509000000000000" pitchFamily="49" charset="-128"/>
                    <a:ea typeface="ＤＦ特太ゴシック体" panose="020B0509000000000000" pitchFamily="49" charset="-128"/>
                    <a:cs typeface="+mn-cs"/>
                  </a:rPr>
                  <a:t>かけて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𝒂𝒃</m:t>
                        </m:r>
                      </m:e>
                    </m:d>
                  </m:oMath>
                </a14:m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ＤＦ特太ゴシック体" panose="020B0509000000000000" pitchFamily="49" charset="-128"/>
                    <a:ea typeface="ＤＦ特太ゴシック体" panose="020B0509000000000000" pitchFamily="49" charset="-128"/>
                    <a:cs typeface="+mn-cs"/>
                  </a:rPr>
                  <a:t>足して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𝒃</m:t>
                        </m:r>
                      </m:e>
                    </m:d>
                  </m:oMath>
                </a14:m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ＤＦ特太ゴシック体" panose="020B0509000000000000" pitchFamily="49" charset="-128"/>
                    <a:ea typeface="ＤＦ特太ゴシック体" panose="020B0509000000000000" pitchFamily="49" charset="-128"/>
                    <a:cs typeface="+mn-cs"/>
                  </a:rPr>
                  <a:t>になる２数は</a:t>
                </a:r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ＤＦ特太ゴシック体" panose="020B0509000000000000" pitchFamily="49" charset="-128"/>
                  <a:ea typeface="ＤＦ特太ゴシック体" panose="020B0509000000000000" pitchFamily="49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𝒂</m:t>
                      </m:r>
                      <m:r>
                        <a:rPr kumimoji="1" lang="en-US" altLang="ja-JP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1" lang="en-US" altLang="ja-JP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𝒃</m:t>
                      </m:r>
                    </m:oMath>
                  </m:oMathPara>
                </a14:m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ＤＦ特太ゴシック体" panose="020B0509000000000000" pitchFamily="49" charset="-128"/>
                  <a:ea typeface="ＤＦ特太ゴシック体" panose="020B0509000000000000" pitchFamily="49" charset="-128"/>
                  <a:cs typeface="+mn-cs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553" y="1046738"/>
                <a:ext cx="7100855" cy="984885"/>
              </a:xfrm>
              <a:prstGeom prst="rect">
                <a:avLst/>
              </a:prstGeom>
              <a:blipFill>
                <a:blip r:embed="rId4"/>
                <a:stretch>
                  <a:fillRect l="-3519" t="-12422" r="-24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1C17B19-6C0B-33A5-479C-0B2AF2FA2C7F}"/>
              </a:ext>
            </a:extLst>
          </p:cNvPr>
          <p:cNvSpPr txBox="1"/>
          <p:nvPr/>
        </p:nvSpPr>
        <p:spPr>
          <a:xfrm>
            <a:off x="-107511" y="3569402"/>
            <a:ext cx="4544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　④２項：共通因数以外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EA80319-1670-0AD9-6591-E936B6DBC88D}"/>
                  </a:ext>
                </a:extLst>
              </p:cNvPr>
              <p:cNvSpPr txBox="1"/>
              <p:nvPr/>
            </p:nvSpPr>
            <p:spPr>
              <a:xfrm>
                <a:off x="940147" y="5176254"/>
                <a:ext cx="3208955" cy="849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p>
                          <m:r>
                            <a:rPr kumimoji="1" lang="en-US" altLang="ja-JP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1" lang="en-US" altLang="ja-JP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EA80319-1670-0AD9-6591-E936B6DBC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47" y="5176254"/>
                <a:ext cx="3208955" cy="849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819C98F-D337-3544-5D92-2CED6743F7CB}"/>
                  </a:ext>
                </a:extLst>
              </p:cNvPr>
              <p:cNvSpPr txBox="1"/>
              <p:nvPr/>
            </p:nvSpPr>
            <p:spPr>
              <a:xfrm>
                <a:off x="4354457" y="5174055"/>
                <a:ext cx="477374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(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𝒚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)(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𝒚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en-US" altLang="ja-JP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819C98F-D337-3544-5D92-2CED6743F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457" y="5174055"/>
                <a:ext cx="4773743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円形吹き出し 20">
            <a:extLst>
              <a:ext uri="{FF2B5EF4-FFF2-40B4-BE49-F238E27FC236}">
                <a16:creationId xmlns:a16="http://schemas.microsoft.com/office/drawing/2014/main" id="{DC809A02-5CBF-63FF-EB9B-0DB4DDACCBC2}"/>
              </a:ext>
            </a:extLst>
          </p:cNvPr>
          <p:cNvSpPr/>
          <p:nvPr/>
        </p:nvSpPr>
        <p:spPr>
          <a:xfrm>
            <a:off x="5426524" y="4931761"/>
            <a:ext cx="556895" cy="487813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和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円形吹き出し 21">
            <a:extLst>
              <a:ext uri="{FF2B5EF4-FFF2-40B4-BE49-F238E27FC236}">
                <a16:creationId xmlns:a16="http://schemas.microsoft.com/office/drawing/2014/main" id="{939D196E-BB02-CF57-72E6-52674EAEF189}"/>
              </a:ext>
            </a:extLst>
          </p:cNvPr>
          <p:cNvSpPr/>
          <p:nvPr/>
        </p:nvSpPr>
        <p:spPr>
          <a:xfrm>
            <a:off x="7602277" y="4983237"/>
            <a:ext cx="556895" cy="487813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差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E461BC1-E607-AEEE-5E46-BEF0C63F3277}"/>
              </a:ext>
            </a:extLst>
          </p:cNvPr>
          <p:cNvCxnSpPr/>
          <p:nvPr/>
        </p:nvCxnSpPr>
        <p:spPr>
          <a:xfrm>
            <a:off x="1033135" y="5969234"/>
            <a:ext cx="4303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29A64B2-C1D4-B842-EEC4-BCE8C1EC6A64}"/>
              </a:ext>
            </a:extLst>
          </p:cNvPr>
          <p:cNvCxnSpPr/>
          <p:nvPr/>
        </p:nvCxnSpPr>
        <p:spPr>
          <a:xfrm>
            <a:off x="2590301" y="5992286"/>
            <a:ext cx="430306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7FC638D-EE5B-74E5-92AF-9233A913841E}"/>
              </a:ext>
            </a:extLst>
          </p:cNvPr>
          <p:cNvSpPr txBox="1"/>
          <p:nvPr/>
        </p:nvSpPr>
        <p:spPr>
          <a:xfrm>
            <a:off x="577448" y="4102728"/>
            <a:ext cx="110371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2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乗ー２乗の形 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=  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前と後ろの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(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和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)×(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差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)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へ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27BC096-E2EC-544F-DAB2-3B26D8F537D1}"/>
                  </a:ext>
                </a:extLst>
              </p:cNvPr>
              <p:cNvSpPr txBox="1"/>
              <p:nvPr/>
            </p:nvSpPr>
            <p:spPr>
              <a:xfrm>
                <a:off x="9059218" y="5434972"/>
                <a:ext cx="28821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・・・</a:t>
                </a:r>
                <a14:m>
                  <m:oMath xmlns:m="http://schemas.openxmlformats.org/officeDocument/2006/math">
                    <m:r>
                      <a:rPr kumimoji="1" lang="ja-JP" altLang="en-US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練習</m:t>
                    </m:r>
                    <m:r>
                      <a:rPr kumimoji="1" lang="en-US" altLang="ja-JP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</m:t>
                    </m:r>
                    <m:r>
                      <a:rPr kumimoji="1" lang="en-US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𝟐</m:t>
                    </m:r>
                    <m:r>
                      <a:rPr kumimoji="1" lang="en-US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en-US" altLang="ja-JP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27BC096-E2EC-544F-DAB2-3B26D8F53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218" y="5434972"/>
                <a:ext cx="2882199" cy="492443"/>
              </a:xfrm>
              <a:prstGeom prst="rect">
                <a:avLst/>
              </a:prstGeom>
              <a:blipFill>
                <a:blip r:embed="rId7"/>
                <a:stretch>
                  <a:fillRect l="-8457" t="-25000" b="-5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円形吹き出し 20">
            <a:extLst>
              <a:ext uri="{FF2B5EF4-FFF2-40B4-BE49-F238E27FC236}">
                <a16:creationId xmlns:a16="http://schemas.microsoft.com/office/drawing/2014/main" id="{C769C3CC-F4B6-A80D-8AC5-EDC003DC7AE3}"/>
              </a:ext>
            </a:extLst>
          </p:cNvPr>
          <p:cNvSpPr/>
          <p:nvPr/>
        </p:nvSpPr>
        <p:spPr>
          <a:xfrm>
            <a:off x="8849752" y="614523"/>
            <a:ext cx="556895" cy="487813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和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円形吹き出し 20">
            <a:extLst>
              <a:ext uri="{FF2B5EF4-FFF2-40B4-BE49-F238E27FC236}">
                <a16:creationId xmlns:a16="http://schemas.microsoft.com/office/drawing/2014/main" id="{A4D05EAD-9557-10C6-E656-00DC36222DC1}"/>
              </a:ext>
            </a:extLst>
          </p:cNvPr>
          <p:cNvSpPr/>
          <p:nvPr/>
        </p:nvSpPr>
        <p:spPr>
          <a:xfrm>
            <a:off x="6562693" y="633235"/>
            <a:ext cx="556895" cy="487813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積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175523D-3DC5-D991-9FC4-795D04925563}"/>
              </a:ext>
            </a:extLst>
          </p:cNvPr>
          <p:cNvCxnSpPr>
            <a:cxnSpLocks/>
          </p:cNvCxnSpPr>
          <p:nvPr/>
        </p:nvCxnSpPr>
        <p:spPr>
          <a:xfrm>
            <a:off x="4897072" y="4753107"/>
            <a:ext cx="65313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FB73099-47FB-11B5-63AA-3C534B0B807F}"/>
              </a:ext>
            </a:extLst>
          </p:cNvPr>
          <p:cNvCxnSpPr>
            <a:cxnSpLocks/>
          </p:cNvCxnSpPr>
          <p:nvPr/>
        </p:nvCxnSpPr>
        <p:spPr>
          <a:xfrm>
            <a:off x="6050847" y="4753107"/>
            <a:ext cx="79029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タイトル 1">
            <a:extLst>
              <a:ext uri="{FF2B5EF4-FFF2-40B4-BE49-F238E27FC236}">
                <a16:creationId xmlns:a16="http://schemas.microsoft.com/office/drawing/2014/main" id="{B4FB5925-CE8A-B691-0598-908C91054586}"/>
              </a:ext>
            </a:extLst>
          </p:cNvPr>
          <p:cNvSpPr txBox="1">
            <a:spLocks/>
          </p:cNvSpPr>
          <p:nvPr/>
        </p:nvSpPr>
        <p:spPr>
          <a:xfrm>
            <a:off x="10348517" y="189952"/>
            <a:ext cx="1475567" cy="950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復習</a:t>
            </a:r>
            <a:endParaRPr lang="ja-JP" altLang="en-US" sz="3200" b="1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70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257054" y="779059"/>
            <a:ext cx="3082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２項：共通因数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3092" y="1479515"/>
                <a:ext cx="446314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𝑎𝑥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+3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𝑎𝑦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1" lang="en-US" altLang="ja-JP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" y="1479515"/>
                <a:ext cx="4463145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576421" y="1479515"/>
                <a:ext cx="586077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3×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𝑎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+3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1" lang="en-US" altLang="ja-JP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𝑎</m:t>
                      </m:r>
                      <m:r>
                        <a:rPr kumimoji="1" lang="en-US" altLang="ja-JP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1" lang="en-US" altLang="ja-JP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421" y="1479515"/>
                <a:ext cx="5860771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864537" y="2482135"/>
                <a:ext cx="34510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=3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𝑎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en-US" altLang="ja-JP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537" y="2482135"/>
                <a:ext cx="3451073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7844232" y="715836"/>
                <a:ext cx="40480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𝑎𝑥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𝑎𝑦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en-US" altLang="ja-JP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232" y="715836"/>
                <a:ext cx="404809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625FCC41-B729-CC48-4737-DDB750A00443}"/>
              </a:ext>
            </a:extLst>
          </p:cNvPr>
          <p:cNvCxnSpPr/>
          <p:nvPr/>
        </p:nvCxnSpPr>
        <p:spPr>
          <a:xfrm>
            <a:off x="4703228" y="2132782"/>
            <a:ext cx="135048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3FBB0B9-1982-AFDF-8A19-574F6E210FD9}"/>
              </a:ext>
            </a:extLst>
          </p:cNvPr>
          <p:cNvCxnSpPr/>
          <p:nvPr/>
        </p:nvCxnSpPr>
        <p:spPr>
          <a:xfrm>
            <a:off x="4590511" y="3187700"/>
            <a:ext cx="6930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F25B0A08-28AA-8591-676D-59E97595D03A}"/>
              </a:ext>
            </a:extLst>
          </p:cNvPr>
          <p:cNvCxnSpPr/>
          <p:nvPr/>
        </p:nvCxnSpPr>
        <p:spPr>
          <a:xfrm>
            <a:off x="6825043" y="2128423"/>
            <a:ext cx="24289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122D21F-DC12-294E-98CD-9DA8BFFA21FB}"/>
              </a:ext>
            </a:extLst>
          </p:cNvPr>
          <p:cNvCxnSpPr/>
          <p:nvPr/>
        </p:nvCxnSpPr>
        <p:spPr>
          <a:xfrm>
            <a:off x="10033549" y="2128423"/>
            <a:ext cx="220815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5E54626-D07F-3D87-4359-58E97E0B21CC}"/>
              </a:ext>
            </a:extLst>
          </p:cNvPr>
          <p:cNvCxnSpPr/>
          <p:nvPr/>
        </p:nvCxnSpPr>
        <p:spPr>
          <a:xfrm>
            <a:off x="7842291" y="2134773"/>
            <a:ext cx="135048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DDBC15D-5CB6-DACB-2771-6AFC8AE5BA00}"/>
              </a:ext>
            </a:extLst>
          </p:cNvPr>
          <p:cNvCxnSpPr/>
          <p:nvPr/>
        </p:nvCxnSpPr>
        <p:spPr>
          <a:xfrm>
            <a:off x="5565643" y="3195399"/>
            <a:ext cx="32329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8F53CA1-FAE3-9EBF-22FD-3E19432B4B8E}"/>
              </a:ext>
            </a:extLst>
          </p:cNvPr>
          <p:cNvCxnSpPr/>
          <p:nvPr/>
        </p:nvCxnSpPr>
        <p:spPr>
          <a:xfrm>
            <a:off x="6638513" y="3220799"/>
            <a:ext cx="26718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543154E-531D-3929-CC0B-0C75CA407892}"/>
                  </a:ext>
                </a:extLst>
              </p:cNvPr>
              <p:cNvSpPr txBox="1"/>
              <p:nvPr/>
            </p:nvSpPr>
            <p:spPr>
              <a:xfrm>
                <a:off x="77182" y="4128695"/>
                <a:ext cx="406778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e>
                      </m:d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sSup>
                        <m:sSupPr>
                          <m:ctrlPr>
                            <a:rPr kumimoji="1" lang="en-US" altLang="ja-JP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−4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1" lang="en-US" altLang="ja-JP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543154E-531D-3929-CC0B-0C75CA407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2" y="4128695"/>
                <a:ext cx="4067780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EE9529C-C640-876A-E5BF-7B76EA411218}"/>
                  </a:ext>
                </a:extLst>
              </p:cNvPr>
              <p:cNvSpPr txBox="1"/>
              <p:nvPr/>
            </p:nvSpPr>
            <p:spPr>
              <a:xfrm>
                <a:off x="4144962" y="4152923"/>
                <a:ext cx="582229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2×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−2×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1" lang="en-US" altLang="ja-JP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EE9529C-C640-876A-E5BF-7B76EA411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962" y="4152923"/>
                <a:ext cx="5822298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12804E4-1EF7-E74A-0079-B40A376896E0}"/>
              </a:ext>
            </a:extLst>
          </p:cNvPr>
          <p:cNvCxnSpPr/>
          <p:nvPr/>
        </p:nvCxnSpPr>
        <p:spPr>
          <a:xfrm>
            <a:off x="4233438" y="4825455"/>
            <a:ext cx="148553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34C1FC2-A874-E2F5-5E9B-72E4FFA4B70F}"/>
              </a:ext>
            </a:extLst>
          </p:cNvPr>
          <p:cNvCxnSpPr/>
          <p:nvPr/>
        </p:nvCxnSpPr>
        <p:spPr>
          <a:xfrm>
            <a:off x="7372501" y="4827446"/>
            <a:ext cx="148553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F37086C-41E3-5D3F-4584-F1B2789679DF}"/>
              </a:ext>
            </a:extLst>
          </p:cNvPr>
          <p:cNvCxnSpPr/>
          <p:nvPr/>
        </p:nvCxnSpPr>
        <p:spPr>
          <a:xfrm>
            <a:off x="6327661" y="4818815"/>
            <a:ext cx="32329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A936228-8BC0-202A-8B49-F00FBF7D292E}"/>
              </a:ext>
            </a:extLst>
          </p:cNvPr>
          <p:cNvCxnSpPr/>
          <p:nvPr/>
        </p:nvCxnSpPr>
        <p:spPr>
          <a:xfrm>
            <a:off x="9542842" y="4844215"/>
            <a:ext cx="26718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80871F1-F2AE-2E02-B38A-916F73FC30B3}"/>
                  </a:ext>
                </a:extLst>
              </p:cNvPr>
              <p:cNvSpPr txBox="1"/>
              <p:nvPr/>
            </p:nvSpPr>
            <p:spPr>
              <a:xfrm>
                <a:off x="572289" y="2572147"/>
                <a:ext cx="3334246" cy="11695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共通因数：</m:t>
                      </m:r>
                      <m:r>
                        <a:rPr kumimoji="1" lang="en-US" altLang="ja-JP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r>
                        <a:rPr kumimoji="1" lang="en-US" altLang="ja-JP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　　　</a:t>
                </a: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でくくる</a:t>
                </a:r>
                <a:endPara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80871F1-F2AE-2E02-B38A-916F73FC3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89" y="2572147"/>
                <a:ext cx="3334246" cy="1169551"/>
              </a:xfrm>
              <a:prstGeom prst="rect">
                <a:avLst/>
              </a:prstGeom>
              <a:blipFill>
                <a:blip r:embed="rId9"/>
                <a:stretch>
                  <a:fillRect r="-6581" b="-161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4C61737-2405-F0E5-D25E-5074983E0489}"/>
                  </a:ext>
                </a:extLst>
              </p:cNvPr>
              <p:cNvSpPr txBox="1"/>
              <p:nvPr/>
            </p:nvSpPr>
            <p:spPr>
              <a:xfrm>
                <a:off x="3454627" y="5405923"/>
                <a:ext cx="342497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=2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−2)</m:t>
                      </m:r>
                    </m:oMath>
                  </m:oMathPara>
                </a14:m>
                <a:endParaRPr kumimoji="1" lang="en-US" altLang="ja-JP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4C61737-2405-F0E5-D25E-5074983E0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627" y="5405923"/>
                <a:ext cx="3424977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6F17BE99-0B2B-3312-2CC0-D18E39E9962F}"/>
              </a:ext>
            </a:extLst>
          </p:cNvPr>
          <p:cNvCxnSpPr/>
          <p:nvPr/>
        </p:nvCxnSpPr>
        <p:spPr>
          <a:xfrm>
            <a:off x="4180601" y="6111488"/>
            <a:ext cx="6930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37396346-A5FC-913A-A30E-D78C72614C91}"/>
              </a:ext>
            </a:extLst>
          </p:cNvPr>
          <p:cNvCxnSpPr/>
          <p:nvPr/>
        </p:nvCxnSpPr>
        <p:spPr>
          <a:xfrm>
            <a:off x="5155733" y="6119187"/>
            <a:ext cx="32329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804593C0-D98E-9683-2B9F-9384AC460172}"/>
              </a:ext>
            </a:extLst>
          </p:cNvPr>
          <p:cNvCxnSpPr/>
          <p:nvPr/>
        </p:nvCxnSpPr>
        <p:spPr>
          <a:xfrm>
            <a:off x="6228603" y="6144587"/>
            <a:ext cx="26718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B1341A7A-BC7C-4D4C-16C1-6A398309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27450" cy="1325563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～因数分解～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3753A5-8A77-ABE6-9880-0435240F57C9}"/>
              </a:ext>
            </a:extLst>
          </p:cNvPr>
          <p:cNvSpPr txBox="1"/>
          <p:nvPr/>
        </p:nvSpPr>
        <p:spPr>
          <a:xfrm>
            <a:off x="-225039" y="997830"/>
            <a:ext cx="503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2]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次の式を因数分解しなさい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5EBD26D-5B01-5415-FE44-A4D465888B45}"/>
                  </a:ext>
                </a:extLst>
              </p:cNvPr>
              <p:cNvSpPr txBox="1"/>
              <p:nvPr/>
            </p:nvSpPr>
            <p:spPr>
              <a:xfrm>
                <a:off x="196602" y="4949636"/>
                <a:ext cx="3456459" cy="11695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共通因数：</m:t>
                      </m:r>
                      <m:r>
                        <a:rPr kumimoji="1" lang="en-US" altLang="ja-JP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kumimoji="1" lang="en-US" altLang="ja-JP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　　　</a:t>
                </a: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でくくる</a:t>
                </a:r>
                <a:endPara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5EBD26D-5B01-5415-FE44-A4D465888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02" y="4949636"/>
                <a:ext cx="3456459" cy="1169551"/>
              </a:xfrm>
              <a:prstGeom prst="rect">
                <a:avLst/>
              </a:prstGeom>
              <a:blipFill>
                <a:blip r:embed="rId12"/>
                <a:stretch>
                  <a:fillRect r="-2998" b="-161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35A942A8-3488-ED60-FD12-FBD533A12807}"/>
              </a:ext>
            </a:extLst>
          </p:cNvPr>
          <p:cNvSpPr txBox="1">
            <a:spLocks/>
          </p:cNvSpPr>
          <p:nvPr/>
        </p:nvSpPr>
        <p:spPr>
          <a:xfrm>
            <a:off x="10437192" y="-35313"/>
            <a:ext cx="1475567" cy="950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復習</a:t>
            </a:r>
            <a:endParaRPr lang="ja-JP" altLang="en-US" sz="3200" b="1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738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3727450" cy="1325563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～因数分解～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667974" y="803183"/>
                <a:ext cx="5921941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  <m: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𝒃</m:t>
                          </m:r>
                        </m:e>
                      </m:d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𝒂𝒃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=(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𝒂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)(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𝒃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974" y="803183"/>
                <a:ext cx="5921941" cy="4406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-24751" y="2327506"/>
                <a:ext cx="555152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kumimoji="1" lang="en-US" altLang="ja-JP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+4</m:t>
                      </m:r>
                      <m:r>
                        <a:rPr kumimoji="1" lang="en-US" altLang="ja-JP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+3=</m:t>
                      </m:r>
                    </m:oMath>
                  </m:oMathPara>
                </a14:m>
                <a:endParaRPr kumimoji="1" lang="en-US" altLang="ja-JP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751" y="2327506"/>
                <a:ext cx="555152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円形吹き出し 9"/>
          <p:cNvSpPr/>
          <p:nvPr/>
        </p:nvSpPr>
        <p:spPr>
          <a:xfrm>
            <a:off x="6694348" y="127934"/>
            <a:ext cx="731138" cy="674431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和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8205393" y="147533"/>
            <a:ext cx="731138" cy="674431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積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円形吹き出し 11"/>
          <p:cNvSpPr/>
          <p:nvPr/>
        </p:nvSpPr>
        <p:spPr>
          <a:xfrm>
            <a:off x="2555666" y="1707400"/>
            <a:ext cx="655781" cy="687896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和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円形吹き出し 12"/>
          <p:cNvSpPr/>
          <p:nvPr/>
        </p:nvSpPr>
        <p:spPr>
          <a:xfrm>
            <a:off x="4153037" y="1701776"/>
            <a:ext cx="655781" cy="687896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積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5B4C921-ACE4-80FC-AC7D-46FB33ADE4D3}"/>
                  </a:ext>
                </a:extLst>
              </p:cNvPr>
              <p:cNvSpPr txBox="1"/>
              <p:nvPr/>
            </p:nvSpPr>
            <p:spPr>
              <a:xfrm>
                <a:off x="150822" y="3918628"/>
                <a:ext cx="2479845" cy="369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積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が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に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なるのは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5B4C921-ACE4-80FC-AC7D-46FB33ADE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22" y="3918628"/>
                <a:ext cx="2479845" cy="369525"/>
              </a:xfrm>
              <a:prstGeom prst="rect">
                <a:avLst/>
              </a:prstGeom>
              <a:blipFill>
                <a:blip r:embed="rId4"/>
                <a:stretch>
                  <a:fillRect l="-3440" t="-11667" r="-246" b="-2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DBB7110-3B1F-DF19-32F1-C09C6A2BFD26}"/>
                  </a:ext>
                </a:extLst>
              </p:cNvPr>
              <p:cNvSpPr txBox="1"/>
              <p:nvPr/>
            </p:nvSpPr>
            <p:spPr>
              <a:xfrm>
                <a:off x="306314" y="4454304"/>
                <a:ext cx="2168863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−3</m:t>
                      </m:r>
                      <m:r>
                        <a:rPr kumimoji="1" lang="ja-JP" alt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と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−1  </m:t>
                      </m:r>
                    </m:oMath>
                  </m:oMathPara>
                </a14:m>
                <a:endParaRPr kumimoji="1" lang="en-US" altLang="ja-JP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3</m:t>
                    </m:r>
                    <m:r>
                      <a:rPr kumimoji="1" lang="ja-JP" alt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と</m:t>
                    </m:r>
                    <m:r>
                      <a:rPr kumimoji="1" lang="en-US" altLang="ja-JP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</m:t>
                    </m:r>
                    <m:r>
                      <a:rPr kumimoji="1" lang="en-US" altLang="ja-JP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</m:t>
                    </m:r>
                  </m:oMath>
                </a14:m>
                <a:endParaRPr kumimoji="1" lang="en-US" altLang="ja-JP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DBB7110-3B1F-DF19-32F1-C09C6A2BF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14" y="4454304"/>
                <a:ext cx="2168863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01E00A0-5D8F-B39D-D31D-64E42158022C}"/>
                  </a:ext>
                </a:extLst>
              </p:cNvPr>
              <p:cNvSpPr txBox="1"/>
              <p:nvPr/>
            </p:nvSpPr>
            <p:spPr>
              <a:xfrm>
                <a:off x="3378337" y="4464802"/>
                <a:ext cx="902491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−4  </m:t>
                      </m:r>
                    </m:oMath>
                  </m:oMathPara>
                </a14:m>
                <a:endParaRPr kumimoji="1" lang="en-US" altLang="ja-JP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4</m:t>
                    </m:r>
                  </m:oMath>
                </a14:m>
                <a:endParaRPr kumimoji="1" lang="en-US" altLang="ja-JP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01E00A0-5D8F-B39D-D31D-64E421580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337" y="4464802"/>
                <a:ext cx="902491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楕円 17">
            <a:extLst>
              <a:ext uri="{FF2B5EF4-FFF2-40B4-BE49-F238E27FC236}">
                <a16:creationId xmlns:a16="http://schemas.microsoft.com/office/drawing/2014/main" id="{445B1146-3EB0-9D88-0095-A7D1CD2030D0}"/>
              </a:ext>
            </a:extLst>
          </p:cNvPr>
          <p:cNvSpPr/>
          <p:nvPr/>
        </p:nvSpPr>
        <p:spPr>
          <a:xfrm>
            <a:off x="431060" y="4907549"/>
            <a:ext cx="3920162" cy="73737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FB6632E-AFEE-AC90-393A-D32A44DA517D}"/>
                  </a:ext>
                </a:extLst>
              </p:cNvPr>
              <p:cNvSpPr txBox="1"/>
              <p:nvPr/>
            </p:nvSpPr>
            <p:spPr>
              <a:xfrm>
                <a:off x="5415928" y="4578276"/>
                <a:ext cx="33996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+4</m:t>
                      </m:r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+3= </m:t>
                      </m:r>
                    </m:oMath>
                  </m:oMathPara>
                </a14:m>
                <a:endPara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FB6632E-AFEE-AC90-393A-D32A44DA5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928" y="4578276"/>
                <a:ext cx="3399649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4CC2A68-9BF2-549C-DDF3-707D76E6FA6A}"/>
                  </a:ext>
                </a:extLst>
              </p:cNvPr>
              <p:cNvSpPr txBox="1"/>
              <p:nvPr/>
            </p:nvSpPr>
            <p:spPr>
              <a:xfrm>
                <a:off x="9999486" y="3380254"/>
                <a:ext cx="134972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r>
                        <a:rPr kumimoji="1" lang="ja-JP" altLang="en-US" sz="4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と</m:t>
                      </m:r>
                      <m:r>
                        <a:rPr kumimoji="1" lang="en-US" altLang="ja-JP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1" lang="en-US" altLang="ja-JP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4CC2A68-9BF2-549C-DDF3-707D76E6F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486" y="3380254"/>
                <a:ext cx="1349728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A3C5DAF-DAB1-1531-02CA-2466DB512E4C}"/>
                  </a:ext>
                </a:extLst>
              </p:cNvPr>
              <p:cNvSpPr txBox="1"/>
              <p:nvPr/>
            </p:nvSpPr>
            <p:spPr>
              <a:xfrm>
                <a:off x="8521239" y="4586743"/>
                <a:ext cx="33644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+3)(</m:t>
                      </m:r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+1)</m:t>
                      </m:r>
                    </m:oMath>
                  </m:oMathPara>
                </a14:m>
                <a:endPara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A3C5DAF-DAB1-1531-02CA-2466DB51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239" y="4586743"/>
                <a:ext cx="3364447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C36DBBC-E8CC-EB2B-61C9-B540157E6AFE}"/>
                  </a:ext>
                </a:extLst>
              </p:cNvPr>
              <p:cNvSpPr txBox="1"/>
              <p:nvPr/>
            </p:nvSpPr>
            <p:spPr>
              <a:xfrm>
                <a:off x="7462681" y="5562300"/>
                <a:ext cx="47561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と</m:t>
                      </m:r>
                      <m:r>
                        <a:rPr kumimoji="1" lang="ja-JP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因数分解することができる</m:t>
                      </m:r>
                    </m:oMath>
                  </m:oMathPara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C36DBBC-E8CC-EB2B-61C9-B540157E6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681" y="5562300"/>
                <a:ext cx="475611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AFB6227-8ECD-3959-E24B-6531D8C86CC7}"/>
              </a:ext>
            </a:extLst>
          </p:cNvPr>
          <p:cNvCxnSpPr/>
          <p:nvPr/>
        </p:nvCxnSpPr>
        <p:spPr>
          <a:xfrm>
            <a:off x="9946321" y="4015103"/>
            <a:ext cx="4303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CD7D786-75D7-7167-7B1E-F480B348D4FD}"/>
              </a:ext>
            </a:extLst>
          </p:cNvPr>
          <p:cNvCxnSpPr/>
          <p:nvPr/>
        </p:nvCxnSpPr>
        <p:spPr>
          <a:xfrm>
            <a:off x="9624670" y="5188415"/>
            <a:ext cx="4303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D74B56A-1E39-A403-FD94-C69EB634C5FE}"/>
              </a:ext>
            </a:extLst>
          </p:cNvPr>
          <p:cNvCxnSpPr/>
          <p:nvPr/>
        </p:nvCxnSpPr>
        <p:spPr>
          <a:xfrm>
            <a:off x="10830241" y="4023810"/>
            <a:ext cx="43030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3D0117D-0D6B-C2D6-E5BF-8CC27A9501D8}"/>
              </a:ext>
            </a:extLst>
          </p:cNvPr>
          <p:cNvCxnSpPr/>
          <p:nvPr/>
        </p:nvCxnSpPr>
        <p:spPr>
          <a:xfrm>
            <a:off x="11266240" y="5197122"/>
            <a:ext cx="43030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85BEC24-DC0D-9704-84A5-C42F57BF679E}"/>
                  </a:ext>
                </a:extLst>
              </p:cNvPr>
              <p:cNvSpPr txBox="1"/>
              <p:nvPr/>
            </p:nvSpPr>
            <p:spPr>
              <a:xfrm>
                <a:off x="2751009" y="3927335"/>
                <a:ext cx="33823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和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を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考えて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に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なるのは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85BEC24-DC0D-9704-84A5-C42F57BF6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009" y="3927335"/>
                <a:ext cx="3382336" cy="369332"/>
              </a:xfrm>
              <a:prstGeom prst="rect">
                <a:avLst/>
              </a:prstGeom>
              <a:blipFill>
                <a:blip r:embed="rId11"/>
                <a:stretch>
                  <a:fillRect l="-2162" t="-8197" r="-180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756438B-A823-C217-BD91-1C935D3C94AB}"/>
                  </a:ext>
                </a:extLst>
              </p:cNvPr>
              <p:cNvSpPr txBox="1"/>
              <p:nvPr/>
            </p:nvSpPr>
            <p:spPr>
              <a:xfrm>
                <a:off x="6229958" y="2665473"/>
                <a:ext cx="537243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よって</m:t>
                      </m:r>
                    </m:oMath>
                  </m:oMathPara>
                </a14:m>
                <a:endPara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掛けて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、足して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に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なる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２つ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の数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は</m:t>
                      </m:r>
                    </m:oMath>
                  </m:oMathPara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756438B-A823-C217-BD91-1C935D3C9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958" y="2665473"/>
                <a:ext cx="5372433" cy="738664"/>
              </a:xfrm>
              <a:prstGeom prst="rect">
                <a:avLst/>
              </a:prstGeom>
              <a:blipFill>
                <a:blip r:embed="rId12"/>
                <a:stretch>
                  <a:fillRect l="-2384" b="-10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2F149E-E8E1-FF04-8EA5-D6F79A906EEE}"/>
              </a:ext>
            </a:extLst>
          </p:cNvPr>
          <p:cNvSpPr txBox="1"/>
          <p:nvPr/>
        </p:nvSpPr>
        <p:spPr>
          <a:xfrm>
            <a:off x="-225039" y="997830"/>
            <a:ext cx="503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3]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次の式を因数分解しなさい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6CCE5A0-9AA9-06EE-561C-C73B9C32708F}"/>
                  </a:ext>
                </a:extLst>
              </p:cNvPr>
              <p:cNvSpPr txBox="1"/>
              <p:nvPr/>
            </p:nvSpPr>
            <p:spPr>
              <a:xfrm>
                <a:off x="5910285" y="1294839"/>
                <a:ext cx="626819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ＤＦ特太ゴシック体" panose="020B0509000000000000" pitchFamily="49" charset="-128"/>
                    <a:ea typeface="ＤＦ特太ゴシック体" panose="020B0509000000000000" pitchFamily="49" charset="-128"/>
                    <a:cs typeface="+mn-cs"/>
                  </a:rPr>
                  <a:t>かけて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𝒂𝒃</m:t>
                        </m:r>
                      </m:e>
                    </m:d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ＤＦ特太ゴシック体" panose="020B0509000000000000" pitchFamily="49" charset="-128"/>
                    <a:ea typeface="ＤＦ特太ゴシック体" panose="020B0509000000000000" pitchFamily="49" charset="-128"/>
                    <a:cs typeface="+mn-cs"/>
                  </a:rPr>
                  <a:t>足して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𝒃</m:t>
                        </m:r>
                      </m:e>
                    </m:d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ＤＦ特太ゴシック体" panose="020B0509000000000000" pitchFamily="49" charset="-128"/>
                    <a:ea typeface="ＤＦ特太ゴシック体" panose="020B0509000000000000" pitchFamily="49" charset="-128"/>
                    <a:cs typeface="+mn-cs"/>
                  </a:rPr>
                  <a:t>になる２数は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𝒂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ＤＦ特太ゴシック体" panose="020B0509000000000000" pitchFamily="49" charset="-128"/>
                  <a:ea typeface="ＤＦ特太ゴシック体" panose="020B0509000000000000" pitchFamily="49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6CCE5A0-9AA9-06EE-561C-C73B9C327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285" y="1294839"/>
                <a:ext cx="6268197" cy="369332"/>
              </a:xfrm>
              <a:prstGeom prst="rect">
                <a:avLst/>
              </a:prstGeom>
              <a:blipFill>
                <a:blip r:embed="rId16"/>
                <a:stretch>
                  <a:fillRect l="-3016" t="-24590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125BF76-433E-E0E2-B68A-841C7EE62C4F}"/>
                  </a:ext>
                </a:extLst>
              </p:cNvPr>
              <p:cNvSpPr txBox="1"/>
              <p:nvPr/>
            </p:nvSpPr>
            <p:spPr>
              <a:xfrm>
                <a:off x="186905" y="3212029"/>
                <a:ext cx="59311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掛けて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、足して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に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なる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２つ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の数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を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探す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！</m:t>
                      </m:r>
                    </m:oMath>
                  </m:oMathPara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125BF76-433E-E0E2-B68A-841C7EE62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05" y="3212029"/>
                <a:ext cx="5931111" cy="369332"/>
              </a:xfrm>
              <a:prstGeom prst="rect">
                <a:avLst/>
              </a:prstGeom>
              <a:blipFill>
                <a:blip r:embed="rId17"/>
                <a:stretch>
                  <a:fillRect l="-2364" t="-10000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タイトル 1">
            <a:extLst>
              <a:ext uri="{FF2B5EF4-FFF2-40B4-BE49-F238E27FC236}">
                <a16:creationId xmlns:a16="http://schemas.microsoft.com/office/drawing/2014/main" id="{75305FC9-5433-ACA4-ADBA-72758F8B9951}"/>
              </a:ext>
            </a:extLst>
          </p:cNvPr>
          <p:cNvSpPr txBox="1">
            <a:spLocks/>
          </p:cNvSpPr>
          <p:nvPr/>
        </p:nvSpPr>
        <p:spPr>
          <a:xfrm>
            <a:off x="10376627" y="-2392"/>
            <a:ext cx="1475567" cy="950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復習</a:t>
            </a:r>
            <a:endParaRPr lang="ja-JP" altLang="en-US" sz="3200" b="1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39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6" grpId="0"/>
      <p:bldP spid="18" grpId="0" animBg="1"/>
      <p:bldP spid="20" grpId="0"/>
      <p:bldP spid="21" grpId="0"/>
      <p:bldP spid="22" grpId="0"/>
      <p:bldP spid="23" grpId="0"/>
      <p:bldP spid="31" grpId="0"/>
      <p:bldP spid="32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4324350" cy="1325563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～因数分解②～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34582" y="168013"/>
            <a:ext cx="423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 ２項：共通因数以外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0897" y="2155520"/>
                <a:ext cx="482221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e>
                      </m:d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4</m:t>
                      </m:r>
                      <m:sSup>
                        <m:sSupPr>
                          <m:ctrlP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−9=</m:t>
                      </m:r>
                    </m:oMath>
                  </m:oMathPara>
                </a14:m>
                <a:endParaRPr kumimoji="1" lang="en-US" altLang="ja-JP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7" y="2155520"/>
                <a:ext cx="4822218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757955" y="2155520"/>
                <a:ext cx="407060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(2</m:t>
                          </m:r>
                          <m: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sz="6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(3)</m:t>
                          </m:r>
                        </m:e>
                        <m:sup>
                          <m:r>
                            <a:rPr kumimoji="1" lang="en-US" altLang="ja-JP" sz="6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955" y="2155520"/>
                <a:ext cx="4070602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593534" y="718120"/>
                <a:ext cx="634705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=(</m:t>
                    </m:r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)(</m:t>
                    </m:r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534" y="718120"/>
                <a:ext cx="634705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4020116" y="4160574"/>
                <a:ext cx="668946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=(2</m:t>
                      </m:r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+3)(2</m:t>
                      </m:r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−3)</m:t>
                      </m:r>
                    </m:oMath>
                  </m:oMathPara>
                </a14:m>
                <a:endParaRPr kumimoji="1" lang="en-US" altLang="ja-JP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116" y="4160574"/>
                <a:ext cx="668946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形吹き出し 10"/>
          <p:cNvSpPr/>
          <p:nvPr/>
        </p:nvSpPr>
        <p:spPr>
          <a:xfrm>
            <a:off x="9157649" y="-4092"/>
            <a:ext cx="803595" cy="740887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和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円形吹き出し 11"/>
          <p:cNvSpPr/>
          <p:nvPr/>
        </p:nvSpPr>
        <p:spPr>
          <a:xfrm>
            <a:off x="10709576" y="10657"/>
            <a:ext cx="803595" cy="740887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差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円形吹き出し 12"/>
          <p:cNvSpPr/>
          <p:nvPr/>
        </p:nvSpPr>
        <p:spPr>
          <a:xfrm>
            <a:off x="6131082" y="3355470"/>
            <a:ext cx="743368" cy="806108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和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円形吹き出し 13"/>
          <p:cNvSpPr/>
          <p:nvPr/>
        </p:nvSpPr>
        <p:spPr>
          <a:xfrm>
            <a:off x="8968805" y="3290714"/>
            <a:ext cx="743368" cy="806108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差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00CCF80-5667-F505-DF2D-A0CF0FA500C7}"/>
                  </a:ext>
                </a:extLst>
              </p:cNvPr>
              <p:cNvSpPr txBox="1"/>
              <p:nvPr/>
            </p:nvSpPr>
            <p:spPr>
              <a:xfrm>
                <a:off x="2121305" y="3344184"/>
                <a:ext cx="302005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ja-JP" altLang="en-US" sz="6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と</m:t>
                      </m:r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r>
                        <a:rPr kumimoji="1" lang="ja-JP" altLang="en-US" sz="6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の</m:t>
                      </m:r>
                    </m:oMath>
                  </m:oMathPara>
                </a14:m>
                <a:endParaRPr kumimoji="1" lang="en-US" altLang="ja-JP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00CCF80-5667-F505-DF2D-A0CF0FA50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305" y="3344184"/>
                <a:ext cx="3020058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DB71B72-C772-C3C8-5E03-3B7B327D8331}"/>
              </a:ext>
            </a:extLst>
          </p:cNvPr>
          <p:cNvSpPr txBox="1"/>
          <p:nvPr/>
        </p:nvSpPr>
        <p:spPr>
          <a:xfrm>
            <a:off x="-225039" y="997830"/>
            <a:ext cx="503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4]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次の式を因数分解しなさい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EF8DD-E039-98A1-FA52-7C7869CA2DC1}"/>
                  </a:ext>
                </a:extLst>
              </p:cNvPr>
              <p:cNvSpPr txBox="1"/>
              <p:nvPr/>
            </p:nvSpPr>
            <p:spPr>
              <a:xfrm>
                <a:off x="7479448" y="3232103"/>
                <a:ext cx="76944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1" lang="en-US" altLang="ja-JP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EF8DD-E039-98A1-FA52-7C7869CA2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448" y="3232103"/>
                <a:ext cx="769441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C58923E-4680-F83E-ADE6-FB4F5D16A1CD}"/>
                  </a:ext>
                </a:extLst>
              </p:cNvPr>
              <p:cNvSpPr txBox="1"/>
              <p:nvPr/>
            </p:nvSpPr>
            <p:spPr>
              <a:xfrm>
                <a:off x="9940135" y="-104651"/>
                <a:ext cx="76944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1" lang="en-US" altLang="ja-JP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C58923E-4680-F83E-ADE6-FB4F5D16A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135" y="-104651"/>
                <a:ext cx="769441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57B27472-F44C-AF75-0D3C-B4C84DDF62FE}"/>
              </a:ext>
            </a:extLst>
          </p:cNvPr>
          <p:cNvSpPr txBox="1">
            <a:spLocks/>
          </p:cNvSpPr>
          <p:nvPr/>
        </p:nvSpPr>
        <p:spPr>
          <a:xfrm>
            <a:off x="10324855" y="1796316"/>
            <a:ext cx="1475567" cy="950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復習</a:t>
            </a:r>
            <a:endParaRPr lang="ja-JP" altLang="en-US" sz="3200" b="1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883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 animBg="1"/>
      <p:bldP spid="14" grpId="0" animBg="1"/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下カーブ矢印 22"/>
          <p:cNvSpPr/>
          <p:nvPr/>
        </p:nvSpPr>
        <p:spPr>
          <a:xfrm flipV="1">
            <a:off x="1172692" y="3324150"/>
            <a:ext cx="1749311" cy="871884"/>
          </a:xfrm>
          <a:prstGeom prst="curvedDownArrow">
            <a:avLst>
              <a:gd name="adj1" fmla="val 10353"/>
              <a:gd name="adj2" fmla="val 5000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下カーブ矢印 21"/>
          <p:cNvSpPr/>
          <p:nvPr/>
        </p:nvSpPr>
        <p:spPr>
          <a:xfrm flipV="1">
            <a:off x="1172692" y="3324148"/>
            <a:ext cx="956553" cy="702329"/>
          </a:xfrm>
          <a:prstGeom prst="curvedDownArrow">
            <a:avLst>
              <a:gd name="adj1" fmla="val 10353"/>
              <a:gd name="adj2" fmla="val 50000"/>
              <a:gd name="adj3" fmla="val 25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080" y="7625"/>
            <a:ext cx="10515600" cy="817022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展開と因数分解の関係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0256" y="1059408"/>
            <a:ext cx="7393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展開・・・積の形から和の形へ</a:t>
            </a:r>
          </a:p>
        </p:txBody>
      </p:sp>
      <p:sp>
        <p:nvSpPr>
          <p:cNvPr id="45" name="円形吹き出し 44"/>
          <p:cNvSpPr/>
          <p:nvPr/>
        </p:nvSpPr>
        <p:spPr>
          <a:xfrm>
            <a:off x="8793965" y="5303159"/>
            <a:ext cx="1568867" cy="1198961"/>
          </a:xfrm>
          <a:prstGeom prst="wedgeEllipseCallout">
            <a:avLst>
              <a:gd name="adj1" fmla="val -115639"/>
              <a:gd name="adj2" fmla="val -2684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600" dirty="0">
                <a:solidFill>
                  <a:schemeClr val="tx1"/>
                </a:solidFill>
              </a:rPr>
              <a:t>和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下カーブ矢印 2"/>
          <p:cNvSpPr/>
          <p:nvPr/>
        </p:nvSpPr>
        <p:spPr>
          <a:xfrm>
            <a:off x="306021" y="2069903"/>
            <a:ext cx="1804379" cy="702329"/>
          </a:xfrm>
          <a:prstGeom prst="curvedDownArrow">
            <a:avLst>
              <a:gd name="adj1" fmla="val 10353"/>
              <a:gd name="adj2" fmla="val 5000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3941" y="2381698"/>
                <a:ext cx="3324756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1" lang="en-US" altLang="ja-JP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kumimoji="1" lang="en-US" altLang="ja-JP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kumimoji="1" lang="en-US" altLang="ja-JP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kumimoji="1" lang="en-US" altLang="ja-JP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altLang="ja-JP" sz="36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1" y="2381698"/>
                <a:ext cx="3324756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円形吹き出し 43"/>
          <p:cNvSpPr/>
          <p:nvPr/>
        </p:nvSpPr>
        <p:spPr>
          <a:xfrm>
            <a:off x="55905" y="4593530"/>
            <a:ext cx="1595063" cy="1607161"/>
          </a:xfrm>
          <a:prstGeom prst="wedgeEllipseCallout">
            <a:avLst>
              <a:gd name="adj1" fmla="val 48206"/>
              <a:gd name="adj2" fmla="val -123381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tx1"/>
                </a:solidFill>
              </a:rPr>
              <a:t>積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下カーブ矢印 17"/>
          <p:cNvSpPr/>
          <p:nvPr/>
        </p:nvSpPr>
        <p:spPr>
          <a:xfrm>
            <a:off x="306021" y="1893013"/>
            <a:ext cx="2615982" cy="871884"/>
          </a:xfrm>
          <a:prstGeom prst="curvedDownArrow">
            <a:avLst>
              <a:gd name="adj1" fmla="val 10353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9114495" y="2788852"/>
            <a:ext cx="2292294" cy="564593"/>
            <a:chOff x="3653298" y="2541015"/>
            <a:chExt cx="2292294" cy="564593"/>
          </a:xfrm>
        </p:grpSpPr>
        <p:cxnSp>
          <p:nvCxnSpPr>
            <p:cNvPr id="38" name="直線コネクタ 37"/>
            <p:cNvCxnSpPr/>
            <p:nvPr/>
          </p:nvCxnSpPr>
          <p:spPr>
            <a:xfrm flipV="1">
              <a:off x="4093530" y="3093250"/>
              <a:ext cx="1642888" cy="12358"/>
            </a:xfrm>
            <a:prstGeom prst="line">
              <a:avLst/>
            </a:prstGeom>
            <a:ln w="5715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3653298" y="2541015"/>
                  <a:ext cx="229229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altLang="ja-JP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×(−</m:t>
                        </m:r>
                        <m:r>
                          <a:rPr lang="en-US" altLang="ja-JP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altLang="ja-JP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ja-JP" sz="2800" b="1" dirty="0">
                    <a:solidFill>
                      <a:schemeClr val="bg1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298" y="2541015"/>
                  <a:ext cx="2292294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グループ化 40"/>
          <p:cNvGrpSpPr/>
          <p:nvPr/>
        </p:nvGrpSpPr>
        <p:grpSpPr>
          <a:xfrm>
            <a:off x="3152001" y="3796079"/>
            <a:ext cx="7899598" cy="593475"/>
            <a:chOff x="3152001" y="3796079"/>
            <a:chExt cx="7899598" cy="593475"/>
          </a:xfrm>
        </p:grpSpPr>
        <p:cxnSp>
          <p:nvCxnSpPr>
            <p:cNvPr id="32" name="直線コネクタ 31"/>
            <p:cNvCxnSpPr/>
            <p:nvPr/>
          </p:nvCxnSpPr>
          <p:spPr>
            <a:xfrm>
              <a:off x="8286096" y="4350077"/>
              <a:ext cx="627798" cy="0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4051727" y="4350077"/>
              <a:ext cx="690155" cy="435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5929746" y="4372199"/>
              <a:ext cx="1277946" cy="11230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flipV="1">
              <a:off x="9865631" y="4380576"/>
              <a:ext cx="1021080" cy="8978"/>
            </a:xfrm>
            <a:prstGeom prst="line">
              <a:avLst/>
            </a:prstGeom>
            <a:ln w="5715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3152001" y="3796079"/>
                  <a:ext cx="7899598" cy="5665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ja-JP" sz="3600" b="1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  </m:t>
                      </m:r>
                      <m:r>
                        <a:rPr lang="en-US" altLang="ja-JP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altLang="ja-JP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+   </m:t>
                      </m:r>
                      <m:d>
                        <m:dPr>
                          <m:ctrlPr>
                            <a:rPr lang="en-US" altLang="ja-JP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ja-JP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+  </m:t>
                      </m:r>
                      <m:r>
                        <a:rPr lang="en-US" altLang="ja-JP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+ (−</m:t>
                      </m:r>
                      <m:r>
                        <a:rPr lang="en-US" altLang="ja-JP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lang="en-US" altLang="ja-JP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ja-JP" b="1" dirty="0">
                    <a:solidFill>
                      <a:schemeClr val="bg1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2001" y="3796079"/>
                  <a:ext cx="7899598" cy="5665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3053224" y="4963126"/>
                <a:ext cx="4259115" cy="1120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   </m:t>
                      </m:r>
                      <m:r>
                        <a:rPr lang="en-US" altLang="ja-JP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altLang="ja-JP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altLang="ja-JP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altLang="ja-JP" sz="36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endParaRPr kumimoji="1" lang="ja-JP" alt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224" y="4963126"/>
                <a:ext cx="4259115" cy="11205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グループ化 24"/>
          <p:cNvGrpSpPr/>
          <p:nvPr/>
        </p:nvGrpSpPr>
        <p:grpSpPr>
          <a:xfrm>
            <a:off x="3209797" y="2772232"/>
            <a:ext cx="1947649" cy="553998"/>
            <a:chOff x="5815168" y="1310835"/>
            <a:chExt cx="1947649" cy="553998"/>
          </a:xfrm>
        </p:grpSpPr>
        <p:cxnSp>
          <p:nvCxnSpPr>
            <p:cNvPr id="13" name="直線コネクタ 12"/>
            <p:cNvCxnSpPr/>
            <p:nvPr/>
          </p:nvCxnSpPr>
          <p:spPr>
            <a:xfrm>
              <a:off x="6342502" y="1858424"/>
              <a:ext cx="1319349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5815168" y="1310835"/>
                  <a:ext cx="194764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kumimoji="1" lang="ja-JP" altLang="en-US" sz="36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5168" y="1310835"/>
                  <a:ext cx="1947649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グループ化 41"/>
          <p:cNvGrpSpPr/>
          <p:nvPr/>
        </p:nvGrpSpPr>
        <p:grpSpPr>
          <a:xfrm>
            <a:off x="5025160" y="2769028"/>
            <a:ext cx="2556854" cy="553998"/>
            <a:chOff x="5025160" y="2769028"/>
            <a:chExt cx="2556854" cy="553998"/>
          </a:xfrm>
        </p:grpSpPr>
        <p:cxnSp>
          <p:nvCxnSpPr>
            <p:cNvPr id="16" name="直線コネクタ 15"/>
            <p:cNvCxnSpPr/>
            <p:nvPr/>
          </p:nvCxnSpPr>
          <p:spPr>
            <a:xfrm flipV="1">
              <a:off x="5354880" y="3306093"/>
              <a:ext cx="2001507" cy="12564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5025160" y="2769028"/>
                  <a:ext cx="255685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ja-JP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oMath>
                    </m:oMathPara>
                  </a14:m>
                  <a:endParaRPr kumimoji="1" lang="ja-JP" altLang="en-US" sz="36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テキスト ボックス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5160" y="2769028"/>
                  <a:ext cx="2556854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グループ化 30"/>
          <p:cNvGrpSpPr/>
          <p:nvPr/>
        </p:nvGrpSpPr>
        <p:grpSpPr>
          <a:xfrm>
            <a:off x="7497487" y="2772360"/>
            <a:ext cx="1755288" cy="553998"/>
            <a:chOff x="9728019" y="1362310"/>
            <a:chExt cx="1755288" cy="553998"/>
          </a:xfrm>
        </p:grpSpPr>
        <p:cxnSp>
          <p:nvCxnSpPr>
            <p:cNvPr id="27" name="直線コネクタ 26"/>
            <p:cNvCxnSpPr/>
            <p:nvPr/>
          </p:nvCxnSpPr>
          <p:spPr>
            <a:xfrm>
              <a:off x="10331569" y="1881176"/>
              <a:ext cx="1066801" cy="0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9728019" y="1362310"/>
                  <a:ext cx="1755288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 </m:t>
                        </m:r>
                        <m:r>
                          <a:rPr lang="en-US" altLang="ja-JP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altLang="ja-JP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kumimoji="1" lang="ja-JP" altLang="en-US" sz="36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テキスト ボックス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8019" y="1362310"/>
                  <a:ext cx="1755288" cy="5539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7159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5" grpId="0"/>
      <p:bldP spid="45" grpId="0" animBg="1"/>
      <p:bldP spid="3" grpId="0" animBg="1"/>
      <p:bldP spid="11" grpId="0"/>
      <p:bldP spid="44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047" y="183609"/>
            <a:ext cx="10515600" cy="605028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展開と因数分解の関係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094" y="1110638"/>
            <a:ext cx="7393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因数分解</a:t>
            </a:r>
            <a:r>
              <a:rPr kumimoji="1" lang="ja-JP" altLang="en-US" sz="32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・・・和の形から積の形へ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67094" y="1912972"/>
                <a:ext cx="6721520" cy="4091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altLang="ja-JP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altLang="ja-JP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kumimoji="1" lang="en-US" altLang="ja-JP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altLang="ja-JP" sz="3600" b="1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altLang="ja-JP" sz="3600" b="1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sz="3600" b="1" dirty="0">
                    <a:solidFill>
                      <a:schemeClr val="bg1"/>
                    </a:solidFill>
                  </a:rPr>
                  <a:t>			  </a:t>
                </a:r>
                <a14:m>
                  <m:oMath xmlns:m="http://schemas.openxmlformats.org/officeDocument/2006/math">
                    <m:r>
                      <a:rPr lang="en-US" altLang="ja-JP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ja-JP" sz="36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ja-JP" sz="36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sz="36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altLang="ja-JP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altLang="ja-JP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altLang="ja-JP" sz="36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4" y="1912972"/>
                <a:ext cx="6721520" cy="40916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円形吹き出し 16"/>
          <p:cNvSpPr/>
          <p:nvPr/>
        </p:nvSpPr>
        <p:spPr>
          <a:xfrm>
            <a:off x="347433" y="4164645"/>
            <a:ext cx="1689185" cy="1624957"/>
          </a:xfrm>
          <a:prstGeom prst="wedgeEllipseCallout">
            <a:avLst>
              <a:gd name="adj1" fmla="val 43678"/>
              <a:gd name="adj2" fmla="val -11521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600" dirty="0">
                <a:solidFill>
                  <a:schemeClr val="tx1"/>
                </a:solidFill>
              </a:rPr>
              <a:t>和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9041483" y="4787947"/>
            <a:ext cx="1568867" cy="1198961"/>
          </a:xfrm>
          <a:prstGeom prst="wedgeEllipseCallout">
            <a:avLst>
              <a:gd name="adj1" fmla="val -130652"/>
              <a:gd name="adj2" fmla="val 1624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600" dirty="0">
                <a:solidFill>
                  <a:schemeClr val="tx1"/>
                </a:solidFill>
              </a:rPr>
              <a:t>積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4516581" y="2017414"/>
            <a:ext cx="6608619" cy="2444727"/>
          </a:xfrm>
          <a:prstGeom prst="wedgeEllipseCallout">
            <a:avLst>
              <a:gd name="adj1" fmla="val -22691"/>
              <a:gd name="adj2" fmla="val 42374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400" dirty="0">
                <a:solidFill>
                  <a:schemeClr val="tx1"/>
                </a:solidFill>
              </a:rPr>
              <a:t>ここの過程を</a:t>
            </a:r>
            <a:endParaRPr lang="en-US" altLang="ja-JP" sz="4400" dirty="0">
              <a:solidFill>
                <a:schemeClr val="tx1"/>
              </a:solidFill>
            </a:endParaRPr>
          </a:p>
          <a:p>
            <a:r>
              <a:rPr lang="ja-JP" altLang="en-US" sz="4400" dirty="0">
                <a:solidFill>
                  <a:schemeClr val="tx1"/>
                </a:solidFill>
              </a:rPr>
              <a:t>　今日はやります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7" grpId="0" animBg="1"/>
      <p:bldP spid="18" grpId="0" animBg="1"/>
      <p:bldP spid="7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3581</TotalTime>
  <Words>857</Words>
  <Application>Microsoft Office PowerPoint</Application>
  <PresentationFormat>ワイド画面</PresentationFormat>
  <Paragraphs>170</Paragraphs>
  <Slides>17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19" baseType="lpstr">
      <vt:lpstr>Office テーマ</vt:lpstr>
      <vt:lpstr>1_Office テーマ</vt:lpstr>
      <vt:lpstr>今日の目標</vt:lpstr>
      <vt:lpstr>PowerPoint プレゼンテーション</vt:lpstr>
      <vt:lpstr>　復習</vt:lpstr>
      <vt:lpstr>　今日やる因数分解は大きく分けて次の4つ</vt:lpstr>
      <vt:lpstr>～因数分解～</vt:lpstr>
      <vt:lpstr>～因数分解～</vt:lpstr>
      <vt:lpstr>～因数分解②～</vt:lpstr>
      <vt:lpstr>展開と因数分解の関係</vt:lpstr>
      <vt:lpstr>展開と因数分解の関係</vt:lpstr>
      <vt:lpstr>PowerPoint プレゼンテーション</vt:lpstr>
      <vt:lpstr>たすきがけのやりかた</vt:lpstr>
      <vt:lpstr>たすきがけのやりかた(失敗例)</vt:lpstr>
      <vt:lpstr>たすきがけのやりかた</vt:lpstr>
      <vt:lpstr>応用問題</vt:lpstr>
      <vt:lpstr>PowerPoint プレゼンテーション</vt:lpstr>
      <vt:lpstr>PowerPoint プレゼンテーション</vt:lpstr>
      <vt:lpstr>PowerPoint プレゼンテーション</vt:lpstr>
    </vt:vector>
  </TitlesOfParts>
  <Company>千葉県教育庁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数学Ⅰ 第２回レポートスクーリング教材そのⅡ</dc:title>
  <dc:creator>Windows ユーザー</dc:creator>
  <cp:lastModifiedBy>利治 浅見</cp:lastModifiedBy>
  <cp:revision>73</cp:revision>
  <dcterms:created xsi:type="dcterms:W3CDTF">2022-05-24T01:32:01Z</dcterms:created>
  <dcterms:modified xsi:type="dcterms:W3CDTF">2025-04-11T04:51:56Z</dcterms:modified>
</cp:coreProperties>
</file>