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02" r:id="rId3"/>
    <p:sldId id="257" r:id="rId4"/>
    <p:sldId id="260" r:id="rId5"/>
    <p:sldId id="262" r:id="rId6"/>
    <p:sldId id="261" r:id="rId7"/>
    <p:sldId id="258" r:id="rId8"/>
    <p:sldId id="303" r:id="rId9"/>
    <p:sldId id="263" r:id="rId10"/>
    <p:sldId id="259" r:id="rId11"/>
    <p:sldId id="269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54113" autoAdjust="0"/>
  </p:normalViewPr>
  <p:slideViewPr>
    <p:cSldViewPr snapToGrid="0">
      <p:cViewPr varScale="1">
        <p:scale>
          <a:sx n="107" d="100"/>
          <a:sy n="107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notesMaster" Target="notesMasters/notesMaster1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E0924-435E-4CE3-8B60-5092016F3BFF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E91BD7-79CD-409B-9228-885ADD575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385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１日目</a:t>
            </a:r>
            <a:endParaRPr kumimoji="1" lang="en-US" altLang="ja-JP" dirty="0"/>
          </a:p>
          <a:p>
            <a:r>
              <a:rPr kumimoji="1" lang="ja-JP" altLang="en-US" dirty="0"/>
              <a:t>　１限：</a:t>
            </a:r>
            <a:r>
              <a:rPr kumimoji="1" lang="en-US" altLang="ja-JP" dirty="0"/>
              <a:t>12</a:t>
            </a:r>
            <a:r>
              <a:rPr kumimoji="1" lang="ja-JP" altLang="en-US" dirty="0"/>
              <a:t>人（うち保護者１人）</a:t>
            </a:r>
            <a:endParaRPr kumimoji="1" lang="en-US" altLang="ja-JP" dirty="0"/>
          </a:p>
          <a:p>
            <a:r>
              <a:rPr kumimoji="1" lang="ja-JP" altLang="en-US" dirty="0"/>
              <a:t>　</a:t>
            </a:r>
            <a:r>
              <a:rPr kumimoji="1" lang="ja-JP" altLang="en-US" baseline="0" dirty="0"/>
              <a:t> </a:t>
            </a:r>
            <a:r>
              <a:rPr kumimoji="1" lang="en-US" altLang="ja-JP" dirty="0"/>
              <a:t>3</a:t>
            </a:r>
            <a:r>
              <a:rPr kumimoji="1" lang="ja-JP" altLang="en-US" dirty="0"/>
              <a:t>限：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2</a:t>
            </a:r>
            <a:r>
              <a:rPr kumimoji="1" lang="ja-JP" altLang="en-US" dirty="0"/>
              <a:t>日目</a:t>
            </a:r>
            <a:endParaRPr kumimoji="1" lang="en-US" altLang="ja-JP" dirty="0"/>
          </a:p>
          <a:p>
            <a:r>
              <a:rPr kumimoji="1" lang="ja-JP" altLang="en-US" dirty="0"/>
              <a:t>　１限：</a:t>
            </a:r>
            <a:r>
              <a:rPr kumimoji="1" lang="en-US" altLang="ja-JP" dirty="0"/>
              <a:t>3</a:t>
            </a:r>
            <a:r>
              <a:rPr kumimoji="1" lang="ja-JP" altLang="en-US" dirty="0"/>
              <a:t>人</a:t>
            </a:r>
            <a:endParaRPr kumimoji="1" lang="en-US" altLang="ja-JP" dirty="0"/>
          </a:p>
          <a:p>
            <a:r>
              <a:rPr kumimoji="1" lang="ja-JP" altLang="en-US" baseline="0" dirty="0"/>
              <a:t>   </a:t>
            </a:r>
            <a:r>
              <a:rPr kumimoji="1" lang="en-US" altLang="ja-JP" dirty="0"/>
              <a:t>3</a:t>
            </a:r>
            <a:r>
              <a:rPr kumimoji="1" lang="ja-JP" altLang="en-US" dirty="0"/>
              <a:t>限：</a:t>
            </a:r>
            <a:r>
              <a:rPr kumimoji="1" lang="en-US" altLang="ja-JP" dirty="0"/>
              <a:t>8</a:t>
            </a:r>
            <a:r>
              <a:rPr kumimoji="1" lang="ja-JP" altLang="en-US"/>
              <a:t>人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3</a:t>
            </a:r>
            <a:r>
              <a:rPr kumimoji="1" lang="ja-JP" altLang="en-US" dirty="0"/>
              <a:t>日目</a:t>
            </a:r>
            <a:endParaRPr kumimoji="1" lang="en-US" altLang="ja-JP" dirty="0"/>
          </a:p>
          <a:p>
            <a:r>
              <a:rPr kumimoji="1" lang="ja-JP" altLang="en-US" dirty="0"/>
              <a:t>　１限：</a:t>
            </a:r>
            <a:endParaRPr kumimoji="1" lang="en-US" altLang="ja-JP" dirty="0"/>
          </a:p>
          <a:p>
            <a:r>
              <a:rPr kumimoji="1" lang="ja-JP" altLang="en-US" dirty="0"/>
              <a:t>　</a:t>
            </a:r>
            <a:r>
              <a:rPr kumimoji="1" lang="ja-JP" altLang="en-US" baseline="0" dirty="0"/>
              <a:t> </a:t>
            </a:r>
            <a:r>
              <a:rPr kumimoji="1" lang="en-US" altLang="ja-JP" dirty="0"/>
              <a:t>3</a:t>
            </a:r>
            <a:r>
              <a:rPr kumimoji="1" lang="ja-JP" altLang="en-US" dirty="0"/>
              <a:t>限：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E91BD7-79CD-409B-9228-885ADD5757EF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039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2FE6-CFAE-4016-9BDE-5A3022EE64D6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C009-93F6-47EE-8E4C-765F21757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758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2FE6-CFAE-4016-9BDE-5A3022EE64D6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C009-93F6-47EE-8E4C-765F21757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54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2FE6-CFAE-4016-9BDE-5A3022EE64D6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C009-93F6-47EE-8E4C-765F21757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099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2FE6-CFAE-4016-9BDE-5A3022EE64D6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C009-93F6-47EE-8E4C-765F21757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508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2FE6-CFAE-4016-9BDE-5A3022EE64D6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C009-93F6-47EE-8E4C-765F21757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98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2FE6-CFAE-4016-9BDE-5A3022EE64D6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C009-93F6-47EE-8E4C-765F21757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791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2FE6-CFAE-4016-9BDE-5A3022EE64D6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C009-93F6-47EE-8E4C-765F21757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29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2FE6-CFAE-4016-9BDE-5A3022EE64D6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C009-93F6-47EE-8E4C-765F21757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82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2FE6-CFAE-4016-9BDE-5A3022EE64D6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C009-93F6-47EE-8E4C-765F21757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400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2FE6-CFAE-4016-9BDE-5A3022EE64D6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C009-93F6-47EE-8E4C-765F21757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242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62FE6-CFAE-4016-9BDE-5A3022EE64D6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0C009-93F6-47EE-8E4C-765F21757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909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62FE6-CFAE-4016-9BDE-5A3022EE64D6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0C009-93F6-47EE-8E4C-765F217576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880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 /><Relationship Id="rId3" Type="http://schemas.openxmlformats.org/officeDocument/2006/relationships/image" Target="../media/image34.png" /><Relationship Id="rId7" Type="http://schemas.openxmlformats.org/officeDocument/2006/relationships/image" Target="../media/image38.png" /><Relationship Id="rId2" Type="http://schemas.openxmlformats.org/officeDocument/2006/relationships/image" Target="../media/image33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37.png" /><Relationship Id="rId5" Type="http://schemas.openxmlformats.org/officeDocument/2006/relationships/image" Target="../media/image36.png" /><Relationship Id="rId10" Type="http://schemas.openxmlformats.org/officeDocument/2006/relationships/image" Target="../media/image41.png" /><Relationship Id="rId4" Type="http://schemas.openxmlformats.org/officeDocument/2006/relationships/image" Target="../media/image35.png" /><Relationship Id="rId9" Type="http://schemas.openxmlformats.org/officeDocument/2006/relationships/image" Target="../media/image40.png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 /><Relationship Id="rId7" Type="http://schemas.openxmlformats.org/officeDocument/2006/relationships/image" Target="../media/image47.png" /><Relationship Id="rId2" Type="http://schemas.openxmlformats.org/officeDocument/2006/relationships/image" Target="../media/image42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46.png" /><Relationship Id="rId5" Type="http://schemas.openxmlformats.org/officeDocument/2006/relationships/image" Target="../media/image45.png" /><Relationship Id="rId4" Type="http://schemas.openxmlformats.org/officeDocument/2006/relationships/image" Target="../media/image44.png" 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0.png" /><Relationship Id="rId13" Type="http://schemas.openxmlformats.org/officeDocument/2006/relationships/image" Target="../media/image53.png" /><Relationship Id="rId3" Type="http://schemas.openxmlformats.org/officeDocument/2006/relationships/image" Target="../media/image430.png" /><Relationship Id="rId7" Type="http://schemas.openxmlformats.org/officeDocument/2006/relationships/image" Target="../media/image470.png" /><Relationship Id="rId12" Type="http://schemas.openxmlformats.org/officeDocument/2006/relationships/image" Target="../media/image52.png" /><Relationship Id="rId2" Type="http://schemas.openxmlformats.org/officeDocument/2006/relationships/image" Target="../media/image48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460.png" /><Relationship Id="rId11" Type="http://schemas.openxmlformats.org/officeDocument/2006/relationships/image" Target="../media/image51.png" /><Relationship Id="rId5" Type="http://schemas.openxmlformats.org/officeDocument/2006/relationships/image" Target="../media/image450.png" /><Relationship Id="rId10" Type="http://schemas.openxmlformats.org/officeDocument/2006/relationships/image" Target="../media/image50.png" /><Relationship Id="rId4" Type="http://schemas.openxmlformats.org/officeDocument/2006/relationships/image" Target="../media/image440.png" /><Relationship Id="rId9" Type="http://schemas.openxmlformats.org/officeDocument/2006/relationships/image" Target="../media/image49.png" 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 /><Relationship Id="rId3" Type="http://schemas.openxmlformats.org/officeDocument/2006/relationships/image" Target="../media/image55.png" /><Relationship Id="rId7" Type="http://schemas.openxmlformats.org/officeDocument/2006/relationships/image" Target="../media/image59.png" /><Relationship Id="rId2" Type="http://schemas.openxmlformats.org/officeDocument/2006/relationships/image" Target="../media/image54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58.png" /><Relationship Id="rId5" Type="http://schemas.openxmlformats.org/officeDocument/2006/relationships/image" Target="../media/image57.png" /><Relationship Id="rId4" Type="http://schemas.openxmlformats.org/officeDocument/2006/relationships/image" Target="../media/image56.png" 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 /><Relationship Id="rId3" Type="http://schemas.openxmlformats.org/officeDocument/2006/relationships/image" Target="../media/image600.png" /><Relationship Id="rId7" Type="http://schemas.openxmlformats.org/officeDocument/2006/relationships/image" Target="../media/image64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63.png" /><Relationship Id="rId11" Type="http://schemas.openxmlformats.org/officeDocument/2006/relationships/image" Target="../media/image68.png" /><Relationship Id="rId5" Type="http://schemas.openxmlformats.org/officeDocument/2006/relationships/image" Target="../media/image62.png" /><Relationship Id="rId10" Type="http://schemas.openxmlformats.org/officeDocument/2006/relationships/image" Target="../media/image67.png" /><Relationship Id="rId4" Type="http://schemas.openxmlformats.org/officeDocument/2006/relationships/image" Target="../media/image61.png" /><Relationship Id="rId9" Type="http://schemas.openxmlformats.org/officeDocument/2006/relationships/image" Target="../media/image66.png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 /><Relationship Id="rId2" Type="http://schemas.openxmlformats.org/officeDocument/2006/relationships/image" Target="NULL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2.png" 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 /><Relationship Id="rId13" Type="http://schemas.openxmlformats.org/officeDocument/2006/relationships/image" Target="../media/image10.png" /><Relationship Id="rId7" Type="http://schemas.openxmlformats.org/officeDocument/2006/relationships/image" Target="../media/image6.png" /><Relationship Id="rId12" Type="http://schemas.openxmlformats.org/officeDocument/2006/relationships/image" Target="../media/image3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5.png" /><Relationship Id="rId11" Type="http://schemas.openxmlformats.org/officeDocument/2006/relationships/image" Target="../media/image210.png" /><Relationship Id="rId5" Type="http://schemas.openxmlformats.org/officeDocument/2006/relationships/image" Target="../media/image4.png" /><Relationship Id="rId10" Type="http://schemas.openxmlformats.org/officeDocument/2006/relationships/image" Target="../media/image9.png" /><Relationship Id="rId4" Type="http://schemas.openxmlformats.org/officeDocument/2006/relationships/image" Target="../media/image310.png" /><Relationship Id="rId9" Type="http://schemas.openxmlformats.org/officeDocument/2006/relationships/image" Target="../media/image8.pn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 /><Relationship Id="rId2" Type="http://schemas.openxmlformats.org/officeDocument/2006/relationships/image" Target="../media/image100.png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13.png" /><Relationship Id="rId4" Type="http://schemas.openxmlformats.org/officeDocument/2006/relationships/image" Target="../media/image12.png" 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 /><Relationship Id="rId3" Type="http://schemas.openxmlformats.org/officeDocument/2006/relationships/image" Target="../media/image14.png" /><Relationship Id="rId7" Type="http://schemas.openxmlformats.org/officeDocument/2006/relationships/image" Target="../media/image18.png" /><Relationship Id="rId2" Type="http://schemas.openxmlformats.org/officeDocument/2006/relationships/image" Target="../media/image130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17.png" /><Relationship Id="rId5" Type="http://schemas.openxmlformats.org/officeDocument/2006/relationships/image" Target="../media/image16.png" /><Relationship Id="rId4" Type="http://schemas.openxmlformats.org/officeDocument/2006/relationships/image" Target="../media/image15.png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 /><Relationship Id="rId7" Type="http://schemas.openxmlformats.org/officeDocument/2006/relationships/image" Target="../media/image25.png" /><Relationship Id="rId2" Type="http://schemas.openxmlformats.org/officeDocument/2006/relationships/image" Target="../media/image20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24.png" /><Relationship Id="rId5" Type="http://schemas.openxmlformats.org/officeDocument/2006/relationships/image" Target="../media/image23.png" /><Relationship Id="rId4" Type="http://schemas.openxmlformats.org/officeDocument/2006/relationships/image" Target="../media/image22.png" 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 /><Relationship Id="rId3" Type="http://schemas.openxmlformats.org/officeDocument/2006/relationships/image" Target="../media/image27.png" /><Relationship Id="rId7" Type="http://schemas.openxmlformats.org/officeDocument/2006/relationships/image" Target="../media/image31.png" /><Relationship Id="rId2" Type="http://schemas.openxmlformats.org/officeDocument/2006/relationships/image" Target="../media/image26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30.png" /><Relationship Id="rId5" Type="http://schemas.openxmlformats.org/officeDocument/2006/relationships/image" Target="../media/image29.png" /><Relationship Id="rId4" Type="http://schemas.openxmlformats.org/officeDocument/2006/relationships/image" Target="../media/image28.png" 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0.png" /><Relationship Id="rId3" Type="http://schemas.openxmlformats.org/officeDocument/2006/relationships/image" Target="../media/image270.png" /><Relationship Id="rId7" Type="http://schemas.openxmlformats.org/officeDocument/2006/relationships/image" Target="../media/image311.png" /><Relationship Id="rId2" Type="http://schemas.openxmlformats.org/officeDocument/2006/relationships/image" Target="../media/image260.png" /><Relationship Id="rId1" Type="http://schemas.openxmlformats.org/officeDocument/2006/relationships/slideLayout" Target="../slideLayouts/slideLayout2.xml" /><Relationship Id="rId6" Type="http://schemas.openxmlformats.org/officeDocument/2006/relationships/image" Target="../media/image300.png" /><Relationship Id="rId5" Type="http://schemas.openxmlformats.org/officeDocument/2006/relationships/image" Target="../media/image290.png" /><Relationship Id="rId4" Type="http://schemas.openxmlformats.org/officeDocument/2006/relationships/image" Target="../media/image280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6335152" cy="1442012"/>
          </a:xfrm>
        </p:spPr>
        <p:txBody>
          <a:bodyPr>
            <a:normAutofit fontScale="90000"/>
          </a:bodyPr>
          <a:lstStyle/>
          <a:p>
            <a:r>
              <a:rPr kumimoji="1" lang="ja-JP" altLang="en-US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第３回報告課題</a:t>
            </a:r>
            <a:br>
              <a:rPr kumimoji="1" lang="en-US" altLang="ja-JP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</a:br>
            <a:r>
              <a:rPr kumimoji="1"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～平方根の計算～</a:t>
            </a: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0" y="2944093"/>
            <a:ext cx="3727938" cy="8628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今日の目標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1194372" y="4697530"/>
            <a:ext cx="9860894" cy="86110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rgbClr val="FFFF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平方根の計算と有理化ができる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651804" y="1399068"/>
            <a:ext cx="3727938" cy="86289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Square root</a:t>
            </a:r>
            <a:endParaRPr lang="ja-JP" altLang="en-US" sz="54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円形吹き出し 2"/>
              <p:cNvSpPr/>
              <p:nvPr/>
            </p:nvSpPr>
            <p:spPr>
              <a:xfrm>
                <a:off x="5031545" y="2216037"/>
                <a:ext cx="6309532" cy="2192728"/>
              </a:xfrm>
              <a:prstGeom prst="wedgeEllipseCallout">
                <a:avLst>
                  <a:gd name="adj1" fmla="val -75816"/>
                  <a:gd name="adj2" fmla="val 52769"/>
                </a:avLst>
              </a:prstGeom>
              <a:noFill/>
              <a:ln w="762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3600" dirty="0">
                    <a:ln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</a:rPr>
                  <a:t>平方ってどこかで</a:t>
                </a:r>
                <a14:m>
                  <m:oMath xmlns:m="http://schemas.openxmlformats.org/officeDocument/2006/math">
                    <m:r>
                      <a:rPr lang="ja-JP" altLang="en-US" sz="6000" i="1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・・・</m:t>
                    </m:r>
                    <m:sSup>
                      <m:sSupPr>
                        <m:ctrlPr>
                          <a:rPr kumimoji="1" lang="en-US" altLang="ja-JP" sz="6000" i="1" smtClean="0">
                            <a:ln>
                              <a:solidFill>
                                <a:schemeClr val="bg1"/>
                              </a:solidFill>
                            </a:ln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ja-JP" altLang="en-US" sz="6000" i="1">
                            <a:ln>
                              <a:solidFill>
                                <a:schemeClr val="bg1"/>
                              </a:solidFill>
                            </a:ln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○</m:t>
                        </m:r>
                      </m:e>
                      <m:sup>
                        <m:r>
                          <a:rPr lang="ja-JP" altLang="en-US" sz="6000" i="1">
                            <a:ln>
                              <a:solidFill>
                                <a:schemeClr val="bg1"/>
                              </a:solidFill>
                            </a:ln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２</m:t>
                        </m:r>
                      </m:sup>
                    </m:sSup>
                  </m:oMath>
                </a14:m>
                <a:endParaRPr kumimoji="1" lang="ja-JP" altLang="en-US" sz="36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円形吹き出し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1545" y="2216037"/>
                <a:ext cx="6309532" cy="2192728"/>
              </a:xfrm>
              <a:prstGeom prst="wedgeEllipseCallout">
                <a:avLst>
                  <a:gd name="adj1" fmla="val -75816"/>
                  <a:gd name="adj2" fmla="val 52769"/>
                </a:avLst>
              </a:prstGeom>
              <a:blipFill>
                <a:blip r:embed="rId2"/>
                <a:stretch>
                  <a:fillRect/>
                </a:stretch>
              </a:blipFill>
              <a:ln w="76200"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4259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-1" y="1289445"/>
                <a:ext cx="3670663" cy="9287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𝟐𝟕</m:t>
                          </m:r>
                        </m:e>
                      </m:rad>
                      <m:r>
                        <a:rPr kumimoji="1" lang="en-US" altLang="ja-JP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kumimoji="1" lang="ja-JP" altLang="en-US" sz="5400" b="1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1289445"/>
                <a:ext cx="3670663" cy="928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タイトル 1"/>
          <p:cNvSpPr txBox="1">
            <a:spLocks/>
          </p:cNvSpPr>
          <p:nvPr/>
        </p:nvSpPr>
        <p:spPr>
          <a:xfrm>
            <a:off x="0" y="274816"/>
            <a:ext cx="7838038" cy="7736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【</a:t>
            </a:r>
            <a:r>
              <a:rPr lang="ja-JP" altLang="en-US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例３</a:t>
            </a:r>
            <a:r>
              <a:rPr lang="en-US" altLang="ja-JP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】</a:t>
            </a:r>
            <a:r>
              <a:rPr lang="ja-JP" altLang="en-US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次の式を計算しなさい</a:t>
            </a:r>
            <a:endParaRPr lang="en-US" altLang="ja-JP" sz="44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3574867" y="1289445"/>
                <a:ext cx="5059681" cy="9287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  <m: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kumimoji="1" lang="en-US" altLang="ja-JP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kumimoji="1" lang="ja-JP" altLang="en-US" sz="5400" b="1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4867" y="1289445"/>
                <a:ext cx="5059681" cy="9287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3783873" y="2459229"/>
                <a:ext cx="5059681" cy="10729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kumimoji="1" lang="en-US" altLang="ja-JP" sz="5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5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  <m:sup>
                              <m:r>
                                <a:rPr kumimoji="1" lang="en-US" altLang="ja-JP" sz="54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kumimoji="1" lang="en-US" altLang="ja-JP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kumimoji="1" lang="ja-JP" altLang="en-US" sz="5400" b="1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3873" y="2459229"/>
                <a:ext cx="5059681" cy="10729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3169919" y="3773155"/>
                <a:ext cx="5059681" cy="9287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ad>
                        <m:radPr>
                          <m:degHide m:val="on"/>
                          <m:ctrlP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kumimoji="1" lang="en-US" altLang="ja-JP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kumimoji="1" lang="ja-JP" altLang="en-US" sz="5400" b="1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9919" y="3773155"/>
                <a:ext cx="5059681" cy="9287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2346957" y="4942939"/>
                <a:ext cx="5059681" cy="9287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ad>
                        <m:radPr>
                          <m:degHide m:val="on"/>
                          <m:ctrlP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kumimoji="1" lang="ja-JP" altLang="en-US" sz="5400" b="1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6957" y="4942939"/>
                <a:ext cx="5059681" cy="9287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楕円 9"/>
          <p:cNvSpPr/>
          <p:nvPr/>
        </p:nvSpPr>
        <p:spPr>
          <a:xfrm>
            <a:off x="4490383" y="3991315"/>
            <a:ext cx="555698" cy="571499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楕円 10"/>
          <p:cNvSpPr/>
          <p:nvPr/>
        </p:nvSpPr>
        <p:spPr>
          <a:xfrm>
            <a:off x="5017249" y="2793764"/>
            <a:ext cx="555698" cy="571499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下カーブ矢印 11"/>
          <p:cNvSpPr/>
          <p:nvPr/>
        </p:nvSpPr>
        <p:spPr>
          <a:xfrm flipH="1">
            <a:off x="4664264" y="2528533"/>
            <a:ext cx="555695" cy="291357"/>
          </a:xfrm>
          <a:prstGeom prst="curvedDownArrow">
            <a:avLst>
              <a:gd name="adj1" fmla="val 11418"/>
              <a:gd name="adj2" fmla="val 66775"/>
              <a:gd name="adj3" fmla="val 25000"/>
            </a:avLst>
          </a:prstGeom>
          <a:ln w="825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円形吹き出し 12"/>
          <p:cNvSpPr/>
          <p:nvPr/>
        </p:nvSpPr>
        <p:spPr>
          <a:xfrm>
            <a:off x="8673736" y="2952206"/>
            <a:ext cx="3082835" cy="3239588"/>
          </a:xfrm>
          <a:prstGeom prst="wedgeEllipseCallout">
            <a:avLst>
              <a:gd name="adj1" fmla="val -70191"/>
              <a:gd name="adj2" fmla="val 2373"/>
            </a:avLst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9071418" y="3977181"/>
                <a:ext cx="3923750" cy="116025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1" lang="en-US" altLang="ja-JP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kumimoji="1" lang="en-US" altLang="ja-JP" sz="36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rad>
                    <m:r>
                      <a:rPr lang="ja-JP" altLang="en-US" sz="36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を</m:t>
                    </m:r>
                    <m:r>
                      <a:rPr kumimoji="1" lang="en-US" altLang="ja-JP" sz="36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kumimoji="1" lang="ja-JP" altLang="en-US" sz="3600" b="1" dirty="0">
                    <a:solidFill>
                      <a:schemeClr val="bg1"/>
                    </a:solidFill>
                  </a:rPr>
                  <a:t>だと</a:t>
                </a:r>
                <a:endParaRPr kumimoji="1" lang="en-US" altLang="ja-JP" sz="3600" b="1" dirty="0">
                  <a:solidFill>
                    <a:schemeClr val="bg1"/>
                  </a:solidFill>
                </a:endParaRPr>
              </a:p>
              <a:p>
                <a:r>
                  <a:rPr kumimoji="1" lang="ja-JP" altLang="en-US" sz="3600" b="1" dirty="0">
                    <a:solidFill>
                      <a:schemeClr val="bg1"/>
                    </a:solidFill>
                  </a:rPr>
                  <a:t>　考えれば</a:t>
                </a:r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1418" y="3977181"/>
                <a:ext cx="3923750" cy="1160254"/>
              </a:xfrm>
              <a:prstGeom prst="rect">
                <a:avLst/>
              </a:prstGeom>
              <a:blipFill>
                <a:blip r:embed="rId7"/>
                <a:stretch>
                  <a:fillRect t="-7330" b="-2303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グループ化 21"/>
          <p:cNvGrpSpPr/>
          <p:nvPr/>
        </p:nvGrpSpPr>
        <p:grpSpPr>
          <a:xfrm>
            <a:off x="-656048" y="3323145"/>
            <a:ext cx="5059681" cy="3239588"/>
            <a:chOff x="-656048" y="3323145"/>
            <a:chExt cx="5059681" cy="3239588"/>
          </a:xfrm>
        </p:grpSpPr>
        <p:sp>
          <p:nvSpPr>
            <p:cNvPr id="16" name="円形吹き出し 15"/>
            <p:cNvSpPr/>
            <p:nvPr/>
          </p:nvSpPr>
          <p:spPr>
            <a:xfrm>
              <a:off x="274366" y="3323145"/>
              <a:ext cx="3082835" cy="3239588"/>
            </a:xfrm>
            <a:prstGeom prst="wedgeEllipseCallout">
              <a:avLst>
                <a:gd name="adj1" fmla="val 63519"/>
                <a:gd name="adj2" fmla="val 1477"/>
              </a:avLst>
            </a:prstGeom>
            <a:noFill/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テキスト ボックス 16"/>
                <p:cNvSpPr txBox="1"/>
                <p:nvPr/>
              </p:nvSpPr>
              <p:spPr>
                <a:xfrm>
                  <a:off x="-656048" y="3717395"/>
                  <a:ext cx="5059681" cy="206441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r">
                    <a:lnSpc>
                      <a:spcPct val="150000"/>
                    </a:lnSpc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4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kumimoji="1" lang="en-US" altLang="ja-JP" sz="4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4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  <m:r>
                          <a:rPr kumimoji="1" lang="en-US" altLang="ja-JP" sz="4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kumimoji="1" lang="en-US" altLang="ja-JP" sz="4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4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  <m:r>
                          <a:rPr kumimoji="1" lang="en-US" altLang="ja-JP" sz="4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=(</m:t>
                        </m:r>
                        <m:r>
                          <a:rPr kumimoji="1" lang="en-US" altLang="ja-JP" sz="4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kumimoji="1" lang="en-US" altLang="ja-JP" sz="4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kumimoji="1" lang="en-US" altLang="ja-JP" sz="4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kumimoji="1" lang="en-US" altLang="ja-JP" sz="40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ad>
                          <m:radPr>
                            <m:degHide m:val="on"/>
                            <m:ctrlPr>
                              <a:rPr kumimoji="1" lang="en-US" altLang="ja-JP" sz="4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40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oMath>
                    </m:oMathPara>
                  </a14:m>
                  <a:endParaRPr kumimoji="1" lang="ja-JP" altLang="en-US" sz="4000" b="1" dirty="0"/>
                </a:p>
              </p:txBody>
            </p:sp>
          </mc:Choice>
          <mc:Fallback xmlns="">
            <p:sp>
              <p:nvSpPr>
                <p:cNvPr id="17" name="テキスト ボックス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656048" y="3717395"/>
                  <a:ext cx="5059681" cy="2064411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" name="グループ化 1"/>
          <p:cNvGrpSpPr/>
          <p:nvPr/>
        </p:nvGrpSpPr>
        <p:grpSpPr>
          <a:xfrm>
            <a:off x="4114798" y="557043"/>
            <a:ext cx="7312232" cy="5743917"/>
            <a:chOff x="4353048" y="400218"/>
            <a:chExt cx="7079482" cy="3645353"/>
          </a:xfrm>
        </p:grpSpPr>
        <p:grpSp>
          <p:nvGrpSpPr>
            <p:cNvPr id="21" name="グループ化 20"/>
            <p:cNvGrpSpPr/>
            <p:nvPr/>
          </p:nvGrpSpPr>
          <p:grpSpPr>
            <a:xfrm>
              <a:off x="4353048" y="400218"/>
              <a:ext cx="7079482" cy="3645353"/>
              <a:chOff x="3584614" y="1047717"/>
              <a:chExt cx="7079482" cy="292499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8" name="角丸四角形 17"/>
                  <p:cNvSpPr/>
                  <p:nvPr/>
                </p:nvSpPr>
                <p:spPr>
                  <a:xfrm>
                    <a:off x="3584614" y="1047717"/>
                    <a:ext cx="7079482" cy="2924997"/>
                  </a:xfrm>
                  <a:prstGeom prst="roundRect">
                    <a:avLst/>
                  </a:prstGeom>
                  <a:solidFill>
                    <a:srgbClr val="0070C0"/>
                  </a:solidFill>
                  <a:ln w="76200">
                    <a:solidFill>
                      <a:srgbClr val="0070C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ja-JP" altLang="en-US" sz="36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rPr>
                      <a:t>○必ず簡単にしてから計算する</a:t>
                    </a:r>
                    <a:endParaRPr lang="en-US" altLang="ja-JP" sz="3600" b="1" dirty="0">
                      <a:ln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</a:endParaRPr>
                  </a:p>
                  <a:p>
                    <a:r>
                      <a:rPr kumimoji="1" lang="ja-JP" altLang="en-US" sz="36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rPr>
                      <a:t>　間違っても　　にしないこと</a:t>
                    </a:r>
                    <a:endParaRPr kumimoji="1" lang="en-US" altLang="ja-JP" sz="3600" b="1" dirty="0">
                      <a:ln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</a:endParaRPr>
                  </a:p>
                  <a:p>
                    <a:endParaRPr lang="en-US" altLang="ja-JP" sz="3600" b="1" dirty="0">
                      <a:ln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</a:endParaRPr>
                  </a:p>
                  <a:p>
                    <a:r>
                      <a:rPr kumimoji="1" lang="ja-JP" altLang="en-US" sz="3600" b="1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</a:rPr>
                      <a:t>○</a:t>
                    </a:r>
                    <a14:m>
                      <m:oMath xmlns:m="http://schemas.openxmlformats.org/officeDocument/2006/math">
                        <m:r>
                          <a:rPr lang="en-US" altLang="ja-JP" sz="36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en-US" altLang="ja-JP" sz="36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36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  <m:r>
                          <a:rPr lang="en-US" altLang="ja-JP" sz="36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altLang="ja-JP" sz="36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ad>
                          <m:radPr>
                            <m:degHide m:val="on"/>
                            <m:ctrlPr>
                              <a:rPr lang="en-US" altLang="ja-JP" sz="36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36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</m:oMath>
                    </a14:m>
                    <a:r>
                      <a:rPr lang="ja-JP" altLang="en-US" sz="3600" b="1" dirty="0">
                        <a:solidFill>
                          <a:schemeClr val="bg1"/>
                        </a:solidFill>
                      </a:rPr>
                      <a:t>などは</a:t>
                    </a:r>
                    <a14:m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lang="en-US" altLang="ja-JP" sz="36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/>
                        </m:rad>
                      </m:oMath>
                    </a14:m>
                    <a:r>
                      <a:rPr lang="ja-JP" altLang="en-US" sz="3600" b="1" dirty="0">
                        <a:solidFill>
                          <a:schemeClr val="bg1"/>
                        </a:solidFill>
                      </a:rPr>
                      <a:t>の</a:t>
                    </a:r>
                    <a:endParaRPr lang="en-US" altLang="ja-JP" sz="3600" b="1" dirty="0">
                      <a:solidFill>
                        <a:schemeClr val="bg1"/>
                      </a:solidFill>
                    </a:endParaRPr>
                  </a:p>
                  <a:p>
                    <a:r>
                      <a:rPr lang="ja-JP" altLang="en-US" sz="3600" b="1" dirty="0">
                        <a:solidFill>
                          <a:schemeClr val="bg1"/>
                        </a:solidFill>
                      </a:rPr>
                      <a:t>　部分が違うので計算できない</a:t>
                    </a:r>
                  </a:p>
                  <a:p>
                    <a:pPr algn="ctr"/>
                    <a:endParaRPr kumimoji="1" lang="ja-JP" altLang="en-US" sz="3600" b="1" dirty="0">
                      <a:ln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8" name="角丸四角形 1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584614" y="1047717"/>
                    <a:ext cx="7079482" cy="2924997"/>
                  </a:xfrm>
                  <a:prstGeom prst="round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  <a:ln w="76200">
                    <a:solidFill>
                      <a:srgbClr val="0070C0"/>
                    </a:solidFill>
                  </a:ln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テキスト ボックス 19"/>
                  <p:cNvSpPr txBox="1"/>
                  <p:nvPr/>
                </p:nvSpPr>
                <p:spPr>
                  <a:xfrm>
                    <a:off x="4487630" y="1908958"/>
                    <a:ext cx="5059681" cy="500872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ad>
                            <m:radPr>
                              <m:degHide m:val="on"/>
                              <m:ctrlPr>
                                <a:rPr kumimoji="1" lang="en-US" altLang="ja-JP" sz="36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1" lang="en-US" altLang="ja-JP" sz="36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𝟑𝟎</m:t>
                              </m:r>
                            </m:e>
                          </m:rad>
                        </m:oMath>
                      </m:oMathPara>
                    </a14:m>
                    <a:endParaRPr kumimoji="1" lang="ja-JP" altLang="en-US" sz="3600" b="1" dirty="0"/>
                  </a:p>
                </p:txBody>
              </p:sp>
            </mc:Choice>
            <mc:Fallback xmlns="">
              <p:sp>
                <p:nvSpPr>
                  <p:cNvPr id="20" name="テキスト ボックス 19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487630" y="1908958"/>
                    <a:ext cx="5059681" cy="500872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ja-JP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27" name="直線コネクタ 26"/>
            <p:cNvCxnSpPr/>
            <p:nvPr/>
          </p:nvCxnSpPr>
          <p:spPr>
            <a:xfrm>
              <a:off x="5606941" y="2556775"/>
              <a:ext cx="397131" cy="0"/>
            </a:xfrm>
            <a:prstGeom prst="line">
              <a:avLst/>
            </a:prstGeom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6940882" y="2566374"/>
              <a:ext cx="397131" cy="0"/>
            </a:xfrm>
            <a:prstGeom prst="line">
              <a:avLst/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7586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 animBg="1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217744" y="1419722"/>
                <a:ext cx="4185889" cy="7567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kumimoji="1" lang="en-US" altLang="ja-JP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kumimoji="1" lang="en-US" altLang="ja-JP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kumimoji="1" lang="en-US" altLang="ja-JP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e>
                      </m:rad>
                      <m:r>
                        <a:rPr kumimoji="1" lang="en-US" altLang="ja-JP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kumimoji="1" lang="en-US" altLang="ja-JP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</m:rad>
                      <m:r>
                        <a:rPr kumimoji="1" lang="en-US" altLang="ja-JP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4400" b="1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44" y="1419722"/>
                <a:ext cx="4185889" cy="7567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タイトル 1"/>
          <p:cNvSpPr txBox="1">
            <a:spLocks/>
          </p:cNvSpPr>
          <p:nvPr/>
        </p:nvSpPr>
        <p:spPr>
          <a:xfrm>
            <a:off x="0" y="231952"/>
            <a:ext cx="7838038" cy="7736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【</a:t>
            </a:r>
            <a:r>
              <a:rPr lang="ja-JP" altLang="en-US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例４</a:t>
            </a:r>
            <a:r>
              <a:rPr lang="en-US" altLang="ja-JP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】</a:t>
            </a:r>
            <a:r>
              <a:rPr lang="ja-JP" altLang="en-US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次の式を計算しなさい</a:t>
            </a:r>
            <a:endParaRPr lang="en-US" altLang="ja-JP" sz="44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4174108" y="1389096"/>
                <a:ext cx="8110983" cy="7567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kumimoji="1" lang="en-US" altLang="ja-JP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kumimoji="1" lang="en-US" altLang="ja-JP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altLang="ja-JP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</m:e>
                      </m:rad>
                      <m:r>
                        <a:rPr lang="en-US" altLang="ja-JP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kumimoji="1" lang="en-US" altLang="ja-JP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kumimoji="1" lang="en-US" altLang="ja-JP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kumimoji="1" lang="en-US" altLang="ja-JP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kumimoji="1" lang="en-US" altLang="ja-JP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e>
                      </m:rad>
                    </m:oMath>
                  </m:oMathPara>
                </a14:m>
                <a:endParaRPr kumimoji="1" lang="ja-JP" altLang="en-US" sz="4400" b="1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108" y="1389096"/>
                <a:ext cx="8110983" cy="75674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4174108" y="2283425"/>
                <a:ext cx="8465127" cy="7429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4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ja-JP" sz="4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kumimoji="1" lang="en-US" altLang="ja-JP" sz="4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  <m:r>
                          <a:rPr lang="en-US" altLang="ja-JP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𝟏𝟐</m:t>
                        </m:r>
                      </m:e>
                    </m:rad>
                    <m:r>
                      <a:rPr kumimoji="1" lang="en-US" altLang="ja-JP" sz="4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kumimoji="1" lang="en-US" altLang="ja-JP" sz="4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ad>
                      <m:radPr>
                        <m:degHide m:val="on"/>
                        <m:ctrlP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altLang="ja-JP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rad>
                  </m:oMath>
                </a14:m>
                <a:r>
                  <a:rPr kumimoji="1" lang="en-US" altLang="ja-JP" sz="4400" b="1" dirty="0"/>
                  <a:t>3</a:t>
                </a:r>
                <a:endParaRPr kumimoji="1" lang="ja-JP" altLang="en-US" sz="4400" b="1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108" y="2283425"/>
                <a:ext cx="8465127" cy="742960"/>
              </a:xfrm>
              <a:prstGeom prst="rect">
                <a:avLst/>
              </a:prstGeom>
              <a:blipFill>
                <a:blip r:embed="rId4"/>
                <a:stretch>
                  <a:fillRect t="-14050" b="-4545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4174108" y="3209495"/>
                <a:ext cx="8465127" cy="7429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4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ja-JP" sz="4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kumimoji="1" lang="en-US" altLang="ja-JP" sz="4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</m:t>
                    </m:r>
                    <m:rad>
                      <m:radPr>
                        <m:degHide m:val="on"/>
                        <m:ctrlP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𝟑𝟔</m:t>
                        </m:r>
                      </m:e>
                    </m:rad>
                    <m:r>
                      <a:rPr kumimoji="1" lang="en-US" altLang="ja-JP" sz="4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−</m:t>
                    </m:r>
                    <m:r>
                      <a:rPr kumimoji="1" lang="en-US" altLang="ja-JP" sz="4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kumimoji="1" lang="en-US" altLang="ja-JP" sz="4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ad>
                      <m:radPr>
                        <m:degHide m:val="on"/>
                        <m:ctrlP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𝟏𝟖</m:t>
                        </m:r>
                      </m:e>
                    </m:rad>
                  </m:oMath>
                </a14:m>
                <a:r>
                  <a:rPr kumimoji="1" lang="en-US" altLang="ja-JP" sz="4400" b="1" dirty="0"/>
                  <a:t>3</a:t>
                </a:r>
                <a:endParaRPr kumimoji="1" lang="ja-JP" altLang="en-US" sz="4400" b="1" dirty="0"/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108" y="3209495"/>
                <a:ext cx="8465127" cy="742960"/>
              </a:xfrm>
              <a:prstGeom prst="rect">
                <a:avLst/>
              </a:prstGeom>
              <a:blipFill>
                <a:blip r:embed="rId5"/>
                <a:stretch>
                  <a:fillRect t="-13934" b="-4508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直線コネクタ 24"/>
          <p:cNvCxnSpPr/>
          <p:nvPr/>
        </p:nvCxnSpPr>
        <p:spPr>
          <a:xfrm flipH="1">
            <a:off x="9933710" y="2094738"/>
            <a:ext cx="704850" cy="1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>
            <a:off x="10082862" y="2940657"/>
            <a:ext cx="401733" cy="0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H="1">
            <a:off x="6779851" y="2109897"/>
            <a:ext cx="704850" cy="1"/>
          </a:xfrm>
          <a:prstGeom prst="line">
            <a:avLst/>
          </a:prstGeom>
          <a:ln w="635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4174107" y="4317859"/>
                <a:ext cx="7213031" cy="7567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altLang="ja-JP" sz="44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altLang="ja-JP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kumimoji="1" lang="en-US" altLang="ja-JP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−</m:t>
                      </m:r>
                      <m:r>
                        <a:rPr kumimoji="1" lang="en-US" altLang="ja-JP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kumimoji="1" lang="en-US" altLang="ja-JP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kumimoji="1" lang="en-US" altLang="ja-JP" sz="4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ad>
                        <m:radPr>
                          <m:degHide m:val="on"/>
                          <m:ctrlPr>
                            <a:rPr kumimoji="1" lang="en-US" altLang="ja-JP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m:oMathPara>
                </a14:m>
                <a:endParaRPr kumimoji="1" lang="ja-JP" altLang="en-US" sz="4400" b="1" dirty="0"/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4107" y="4317859"/>
                <a:ext cx="7213031" cy="75674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4215729" y="5448518"/>
                <a:ext cx="8465127" cy="7721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4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kumimoji="1" lang="en-US" altLang="ja-JP" sz="4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𝟏𝟐</m:t>
                    </m:r>
                    <m:r>
                      <a:rPr kumimoji="1" lang="en-US" altLang="ja-JP" sz="4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kumimoji="1" lang="en-US" altLang="ja-JP" sz="4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𝟔</m:t>
                    </m:r>
                    <m:rad>
                      <m:radPr>
                        <m:degHide m:val="on"/>
                        <m:ctrlP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</m:rad>
                  </m:oMath>
                </a14:m>
                <a:r>
                  <a:rPr kumimoji="1" lang="en-US" altLang="ja-JP" sz="4400" b="1" dirty="0"/>
                  <a:t>3</a:t>
                </a:r>
                <a:endParaRPr kumimoji="1" lang="ja-JP" altLang="en-US" sz="4400" b="1" dirty="0"/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729" y="5448518"/>
                <a:ext cx="8465127" cy="772199"/>
              </a:xfrm>
              <a:prstGeom prst="rect">
                <a:avLst/>
              </a:prstGeom>
              <a:blipFill>
                <a:blip r:embed="rId7"/>
                <a:stretch>
                  <a:fillRect t="-13492" b="-396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直線コネクタ 38"/>
          <p:cNvCxnSpPr/>
          <p:nvPr/>
        </p:nvCxnSpPr>
        <p:spPr>
          <a:xfrm flipH="1" flipV="1">
            <a:off x="6152103" y="3928211"/>
            <a:ext cx="759645" cy="10552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H="1">
            <a:off x="9701541" y="3952455"/>
            <a:ext cx="762642" cy="0"/>
          </a:xfrm>
          <a:prstGeom prst="line">
            <a:avLst/>
          </a:prstGeom>
          <a:ln w="635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500CBAA6-44A2-8341-D105-35257AE7E697}"/>
              </a:ext>
            </a:extLst>
          </p:cNvPr>
          <p:cNvCxnSpPr/>
          <p:nvPr/>
        </p:nvCxnSpPr>
        <p:spPr>
          <a:xfrm flipH="1">
            <a:off x="1832029" y="2145841"/>
            <a:ext cx="704850" cy="1"/>
          </a:xfrm>
          <a:prstGeom prst="line">
            <a:avLst/>
          </a:prstGeom>
          <a:ln w="635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0610F964-5D4B-7803-3508-FEC522AF58DC}"/>
              </a:ext>
            </a:extLst>
          </p:cNvPr>
          <p:cNvCxnSpPr/>
          <p:nvPr/>
        </p:nvCxnSpPr>
        <p:spPr>
          <a:xfrm flipH="1">
            <a:off x="3214169" y="2146937"/>
            <a:ext cx="704850" cy="1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11BB08C0-430B-069E-5331-D7203800DC69}"/>
              </a:ext>
            </a:extLst>
          </p:cNvPr>
          <p:cNvCxnSpPr/>
          <p:nvPr/>
        </p:nvCxnSpPr>
        <p:spPr>
          <a:xfrm flipH="1">
            <a:off x="7075126" y="2940657"/>
            <a:ext cx="704850" cy="1"/>
          </a:xfrm>
          <a:prstGeom prst="line">
            <a:avLst/>
          </a:prstGeom>
          <a:ln w="635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3CDE56B-7CB6-7417-E009-6DFCF43A74A2}"/>
              </a:ext>
            </a:extLst>
          </p:cNvPr>
          <p:cNvCxnSpPr/>
          <p:nvPr/>
        </p:nvCxnSpPr>
        <p:spPr>
          <a:xfrm flipH="1">
            <a:off x="9473580" y="5028941"/>
            <a:ext cx="1015077" cy="0"/>
          </a:xfrm>
          <a:prstGeom prst="line">
            <a:avLst/>
          </a:prstGeom>
          <a:ln w="635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DE28A596-6CCE-C458-B8E0-2DEC7128AE09}"/>
              </a:ext>
            </a:extLst>
          </p:cNvPr>
          <p:cNvCxnSpPr/>
          <p:nvPr/>
        </p:nvCxnSpPr>
        <p:spPr>
          <a:xfrm flipH="1" flipV="1">
            <a:off x="5678340" y="5024339"/>
            <a:ext cx="471679" cy="10552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角丸四角形 11">
            <a:extLst>
              <a:ext uri="{FF2B5EF4-FFF2-40B4-BE49-F238E27FC236}">
                <a16:creationId xmlns:a16="http://schemas.microsoft.com/office/drawing/2014/main" id="{4468F8FC-ECE8-F9AD-47EB-5F932973B3DA}"/>
              </a:ext>
            </a:extLst>
          </p:cNvPr>
          <p:cNvSpPr/>
          <p:nvPr/>
        </p:nvSpPr>
        <p:spPr>
          <a:xfrm>
            <a:off x="422854" y="2593471"/>
            <a:ext cx="2818350" cy="865828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分配法則</a:t>
            </a:r>
            <a:endParaRPr kumimoji="1" lang="ja-JP" altLang="en-US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" name="矢印: 下カーブ 11">
            <a:extLst>
              <a:ext uri="{FF2B5EF4-FFF2-40B4-BE49-F238E27FC236}">
                <a16:creationId xmlns:a16="http://schemas.microsoft.com/office/drawing/2014/main" id="{764968CD-C145-8EF3-373E-36F27EE02B5B}"/>
              </a:ext>
            </a:extLst>
          </p:cNvPr>
          <p:cNvSpPr/>
          <p:nvPr/>
        </p:nvSpPr>
        <p:spPr>
          <a:xfrm>
            <a:off x="769166" y="896820"/>
            <a:ext cx="1459325" cy="453310"/>
          </a:xfrm>
          <a:prstGeom prst="curvedDownArrow">
            <a:avLst>
              <a:gd name="adj1" fmla="val 11984"/>
              <a:gd name="adj2" fmla="val 36672"/>
              <a:gd name="adj3" fmla="val 22983"/>
            </a:avLst>
          </a:prstGeom>
          <a:solidFill>
            <a:srgbClr val="92D050"/>
          </a:solidFill>
          <a:ln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矢印: 下カーブ 12">
            <a:extLst>
              <a:ext uri="{FF2B5EF4-FFF2-40B4-BE49-F238E27FC236}">
                <a16:creationId xmlns:a16="http://schemas.microsoft.com/office/drawing/2014/main" id="{2E943589-B63C-03BF-579D-FBDA1C33BD84}"/>
              </a:ext>
            </a:extLst>
          </p:cNvPr>
          <p:cNvSpPr/>
          <p:nvPr/>
        </p:nvSpPr>
        <p:spPr>
          <a:xfrm>
            <a:off x="826379" y="917962"/>
            <a:ext cx="2756922" cy="453310"/>
          </a:xfrm>
          <a:prstGeom prst="curvedDownArrow">
            <a:avLst>
              <a:gd name="adj1" fmla="val 11984"/>
              <a:gd name="adj2" fmla="val 36672"/>
              <a:gd name="adj3" fmla="val 22983"/>
            </a:avLst>
          </a:prstGeom>
          <a:solidFill>
            <a:srgbClr val="92D050"/>
          </a:solidFill>
          <a:ln>
            <a:solidFill>
              <a:srgbClr val="99FF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0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3" grpId="0"/>
      <p:bldP spid="37" grpId="0"/>
      <p:bldP spid="38" grpId="0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3599" y="78963"/>
            <a:ext cx="1493262" cy="688345"/>
          </a:xfrm>
        </p:spPr>
        <p:txBody>
          <a:bodyPr>
            <a:normAutofit/>
          </a:bodyPr>
          <a:lstStyle/>
          <a:p>
            <a:r>
              <a:rPr kumimoji="1" lang="ja-JP" altLang="en-US" sz="4000" b="1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展開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6873849" y="78963"/>
                <a:ext cx="5317725" cy="5035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altLang="ja-JP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altLang="ja-JP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ja-JP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3200" b="1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3849" y="78963"/>
                <a:ext cx="5317725" cy="50359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下カーブ矢印 49"/>
          <p:cNvSpPr/>
          <p:nvPr/>
        </p:nvSpPr>
        <p:spPr>
          <a:xfrm flipV="1">
            <a:off x="1172692" y="3324150"/>
            <a:ext cx="2372529" cy="871884"/>
          </a:xfrm>
          <a:prstGeom prst="curvedDownArrow">
            <a:avLst>
              <a:gd name="adj1" fmla="val 10353"/>
              <a:gd name="adj2" fmla="val 50000"/>
              <a:gd name="adj3" fmla="val 25000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1" name="下カーブ矢印 50"/>
          <p:cNvSpPr/>
          <p:nvPr/>
        </p:nvSpPr>
        <p:spPr>
          <a:xfrm flipV="1">
            <a:off x="1172693" y="3324145"/>
            <a:ext cx="1368336" cy="702329"/>
          </a:xfrm>
          <a:prstGeom prst="curvedDownArrow">
            <a:avLst>
              <a:gd name="adj1" fmla="val 10353"/>
              <a:gd name="adj2" fmla="val 50000"/>
              <a:gd name="adj3" fmla="val 25000"/>
            </a:avLst>
          </a:prstGeom>
          <a:solidFill>
            <a:schemeClr val="accent1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2" name="下カーブ矢印 51"/>
          <p:cNvSpPr/>
          <p:nvPr/>
        </p:nvSpPr>
        <p:spPr>
          <a:xfrm>
            <a:off x="306022" y="2069903"/>
            <a:ext cx="2190022" cy="702329"/>
          </a:xfrm>
          <a:prstGeom prst="curvedDownArrow">
            <a:avLst>
              <a:gd name="adj1" fmla="val 10353"/>
              <a:gd name="adj2" fmla="val 50000"/>
              <a:gd name="adj3" fmla="val 2500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/>
              <p:cNvSpPr txBox="1"/>
              <p:nvPr/>
            </p:nvSpPr>
            <p:spPr>
              <a:xfrm>
                <a:off x="43941" y="2381699"/>
                <a:ext cx="4430956" cy="112107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kumimoji="1" lang="en-US" altLang="ja-JP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kumimoji="1"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altLang="ja-JP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altLang="ja-JP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en-US" altLang="ja-JP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ja-JP" sz="3200" b="1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3" name="テキスト ボックス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1" y="2381699"/>
                <a:ext cx="4430956" cy="11210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下カーブ矢印 53"/>
          <p:cNvSpPr/>
          <p:nvPr/>
        </p:nvSpPr>
        <p:spPr>
          <a:xfrm>
            <a:off x="306020" y="1893013"/>
            <a:ext cx="3245253" cy="871884"/>
          </a:xfrm>
          <a:prstGeom prst="curvedDownArrow">
            <a:avLst>
              <a:gd name="adj1" fmla="val 10353"/>
              <a:gd name="adj2" fmla="val 50000"/>
              <a:gd name="adj3" fmla="val 25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55" name="グループ化 54"/>
          <p:cNvGrpSpPr/>
          <p:nvPr/>
        </p:nvGrpSpPr>
        <p:grpSpPr>
          <a:xfrm>
            <a:off x="10087684" y="2771187"/>
            <a:ext cx="1928413" cy="560538"/>
            <a:chOff x="4070602" y="2503499"/>
            <a:chExt cx="1928413" cy="560538"/>
          </a:xfrm>
        </p:grpSpPr>
        <p:cxnSp>
          <p:nvCxnSpPr>
            <p:cNvPr id="56" name="直線コネクタ 55"/>
            <p:cNvCxnSpPr/>
            <p:nvPr/>
          </p:nvCxnSpPr>
          <p:spPr>
            <a:xfrm>
              <a:off x="4523703" y="3048839"/>
              <a:ext cx="1402482" cy="1"/>
            </a:xfrm>
            <a:prstGeom prst="line">
              <a:avLst/>
            </a:prstGeom>
            <a:ln w="571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テキスト ボックス 56"/>
                <p:cNvSpPr txBox="1"/>
                <p:nvPr/>
              </p:nvSpPr>
              <p:spPr>
                <a:xfrm>
                  <a:off x="4070602" y="2503499"/>
                  <a:ext cx="1928413" cy="56053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3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altLang="ja-JP" sz="3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</m:rad>
                        <m:r>
                          <a:rPr lang="en-US" altLang="ja-JP" sz="32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ad>
                          <m:radPr>
                            <m:degHide m:val="on"/>
                            <m:ctrlPr>
                              <a:rPr lang="en-US" altLang="ja-JP" sz="3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3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</m:rad>
                      </m:oMath>
                    </m:oMathPara>
                  </a14:m>
                  <a:endParaRPr lang="en-US" altLang="ja-JP" sz="2400" b="1" dirty="0">
                    <a:solidFill>
                      <a:schemeClr val="bg1"/>
                    </a:solidFill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57" name="テキスト ボックス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70602" y="2503499"/>
                  <a:ext cx="1928413" cy="560538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8" name="グループ化 57"/>
          <p:cNvGrpSpPr/>
          <p:nvPr/>
        </p:nvGrpSpPr>
        <p:grpSpPr>
          <a:xfrm>
            <a:off x="3783508" y="3462284"/>
            <a:ext cx="7638566" cy="699801"/>
            <a:chOff x="3194531" y="3668489"/>
            <a:chExt cx="7638566" cy="699801"/>
          </a:xfrm>
        </p:grpSpPr>
        <p:cxnSp>
          <p:nvCxnSpPr>
            <p:cNvPr id="59" name="直線コネクタ 58"/>
            <p:cNvCxnSpPr/>
            <p:nvPr/>
          </p:nvCxnSpPr>
          <p:spPr>
            <a:xfrm>
              <a:off x="8100861" y="4357355"/>
              <a:ext cx="627798" cy="0"/>
            </a:xfrm>
            <a:prstGeom prst="line">
              <a:avLst/>
            </a:prstGeom>
            <a:ln w="57150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>
              <a:off x="4107713" y="4357355"/>
              <a:ext cx="464289" cy="5289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/>
            <p:cNvCxnSpPr/>
            <p:nvPr/>
          </p:nvCxnSpPr>
          <p:spPr>
            <a:xfrm>
              <a:off x="5961018" y="4338084"/>
              <a:ext cx="550617" cy="1871"/>
            </a:xfrm>
            <a:prstGeom prst="line">
              <a:avLst/>
            </a:prstGeom>
            <a:ln w="571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線コネクタ 61"/>
            <p:cNvCxnSpPr/>
            <p:nvPr/>
          </p:nvCxnSpPr>
          <p:spPr>
            <a:xfrm flipV="1">
              <a:off x="10174957" y="4357355"/>
              <a:ext cx="390916" cy="10935"/>
            </a:xfrm>
            <a:prstGeom prst="line">
              <a:avLst/>
            </a:prstGeom>
            <a:ln w="57150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テキスト ボックス 62"/>
                <p:cNvSpPr txBox="1"/>
                <p:nvPr/>
              </p:nvSpPr>
              <p:spPr>
                <a:xfrm>
                  <a:off x="3194531" y="3668489"/>
                  <a:ext cx="7638566" cy="65364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en-US" altLang="ja-JP" sz="3200" b="1" dirty="0">
                      <a:solidFill>
                        <a:schemeClr val="bg1"/>
                      </a:solidFill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   </m:t>
                      </m:r>
                      <m:sSup>
                        <m:sSupPr>
                          <m:ctrlPr>
                            <a:rPr lang="en-US" altLang="ja-JP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ad>
                            <m:radPr>
                              <m:degHide m:val="on"/>
                              <m:ctrlPr>
                                <a:rPr lang="en-US" altLang="ja-JP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e>
                        <m:sup>
                          <m: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ja-JP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altLang="ja-JP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altLang="ja-JP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e>
                      </m:rad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</m:t>
                      </m:r>
                      <m:r>
                        <a:rPr lang="en-US" altLang="ja-JP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e>
                      </m:rad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en-US" altLang="ja-JP" sz="32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ad>
                            <m:radPr>
                              <m:degHide m:val="on"/>
                              <m:ctrlPr>
                                <a:rPr lang="en-US" altLang="ja-JP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3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e>
                        <m:sup>
                          <m: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a14:m>
                  <a:endParaRPr lang="en-US" altLang="ja-JP" sz="1600" b="1" dirty="0">
                    <a:solidFill>
                      <a:schemeClr val="bg1"/>
                    </a:solidFill>
                    <a:ea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63" name="テキスト ボックス 6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94531" y="3668489"/>
                  <a:ext cx="7638566" cy="65364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/>
              <p:cNvSpPr txBox="1"/>
              <p:nvPr/>
            </p:nvSpPr>
            <p:spPr>
              <a:xfrm>
                <a:off x="3893690" y="4487064"/>
                <a:ext cx="7318927" cy="10529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      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         +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e>
                      </m:rad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                 + 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altLang="ja-JP" sz="3200" b="1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endParaRPr kumimoji="1" lang="ja-JP" altLang="en-US" sz="32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4" name="テキスト ボックス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3690" y="4487064"/>
                <a:ext cx="7318927" cy="10529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5" name="グループ化 64"/>
          <p:cNvGrpSpPr/>
          <p:nvPr/>
        </p:nvGrpSpPr>
        <p:grpSpPr>
          <a:xfrm>
            <a:off x="3813352" y="2771187"/>
            <a:ext cx="2132186" cy="550535"/>
            <a:chOff x="5815168" y="1310835"/>
            <a:chExt cx="2132186" cy="550535"/>
          </a:xfrm>
        </p:grpSpPr>
        <p:cxnSp>
          <p:nvCxnSpPr>
            <p:cNvPr id="66" name="直線コネクタ 65"/>
            <p:cNvCxnSpPr/>
            <p:nvPr/>
          </p:nvCxnSpPr>
          <p:spPr>
            <a:xfrm>
              <a:off x="6342502" y="1858424"/>
              <a:ext cx="1526567" cy="2946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テキスト ボックス 66"/>
                <p:cNvSpPr txBox="1"/>
                <p:nvPr/>
              </p:nvSpPr>
              <p:spPr>
                <a:xfrm>
                  <a:off x="5815168" y="1310835"/>
                  <a:ext cx="2132186" cy="5505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3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ad>
                          <m:radPr>
                            <m:degHide m:val="on"/>
                            <m:ctrlPr>
                              <a:rPr lang="en-US" altLang="ja-JP" sz="3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3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  <m:r>
                          <a:rPr lang="en-US" altLang="ja-JP" sz="3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ja-JP" sz="3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ad>
                          <m:radPr>
                            <m:degHide m:val="on"/>
                            <m:ctrlPr>
                              <a:rPr lang="en-US" altLang="ja-JP" sz="3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3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oMath>
                    </m:oMathPara>
                  </a14:m>
                  <a:endParaRPr kumimoji="1" lang="ja-JP" altLang="en-US" sz="32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7" name="テキスト ボックス 6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15168" y="1310835"/>
                  <a:ext cx="2132186" cy="55053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8" name="グループ化 67"/>
          <p:cNvGrpSpPr/>
          <p:nvPr/>
        </p:nvGrpSpPr>
        <p:grpSpPr>
          <a:xfrm>
            <a:off x="5991537" y="2748766"/>
            <a:ext cx="1928413" cy="567761"/>
            <a:chOff x="5025160" y="2769028"/>
            <a:chExt cx="1928413" cy="567761"/>
          </a:xfrm>
        </p:grpSpPr>
        <p:cxnSp>
          <p:nvCxnSpPr>
            <p:cNvPr id="69" name="直線コネクタ 68"/>
            <p:cNvCxnSpPr/>
            <p:nvPr/>
          </p:nvCxnSpPr>
          <p:spPr>
            <a:xfrm>
              <a:off x="5418675" y="3318657"/>
              <a:ext cx="1416069" cy="18132"/>
            </a:xfrm>
            <a:prstGeom prst="line">
              <a:avLst/>
            </a:prstGeom>
            <a:ln w="57150"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テキスト ボックス 69"/>
                <p:cNvSpPr txBox="1"/>
                <p:nvPr/>
              </p:nvSpPr>
              <p:spPr>
                <a:xfrm>
                  <a:off x="5025160" y="2769028"/>
                  <a:ext cx="1928413" cy="56053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3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US" altLang="ja-JP" sz="3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3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  <m:r>
                          <a:rPr lang="en-US" altLang="ja-JP" sz="3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ad>
                          <m:radPr>
                            <m:degHide m:val="on"/>
                            <m:ctrlPr>
                              <a:rPr lang="en-US" altLang="ja-JP" sz="3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3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</m:rad>
                      </m:oMath>
                    </m:oMathPara>
                  </a14:m>
                  <a:endParaRPr kumimoji="1" lang="ja-JP" altLang="en-US" sz="32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0" name="テキスト ボックス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5160" y="2769028"/>
                  <a:ext cx="1928413" cy="560538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1" name="グループ化 70"/>
          <p:cNvGrpSpPr/>
          <p:nvPr/>
        </p:nvGrpSpPr>
        <p:grpSpPr>
          <a:xfrm>
            <a:off x="8082444" y="2727875"/>
            <a:ext cx="2107949" cy="596270"/>
            <a:chOff x="9669102" y="1325809"/>
            <a:chExt cx="2107949" cy="596270"/>
          </a:xfrm>
        </p:grpSpPr>
        <p:cxnSp>
          <p:nvCxnSpPr>
            <p:cNvPr id="72" name="直線コネクタ 71"/>
            <p:cNvCxnSpPr/>
            <p:nvPr/>
          </p:nvCxnSpPr>
          <p:spPr>
            <a:xfrm>
              <a:off x="10273785" y="1915294"/>
              <a:ext cx="1478842" cy="6785"/>
            </a:xfrm>
            <a:prstGeom prst="line">
              <a:avLst/>
            </a:prstGeom>
            <a:ln w="57150">
              <a:solidFill>
                <a:srgbClr val="0070C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テキスト ボックス 72"/>
                <p:cNvSpPr txBox="1"/>
                <p:nvPr/>
              </p:nvSpPr>
              <p:spPr>
                <a:xfrm>
                  <a:off x="9669102" y="1325809"/>
                  <a:ext cx="2107949" cy="56053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ja-JP" sz="32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  </m:t>
                        </m:r>
                        <m:rad>
                          <m:radPr>
                            <m:degHide m:val="on"/>
                            <m:ctrlPr>
                              <a:rPr lang="en-US" altLang="ja-JP" sz="3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</m:rad>
                        <m:r>
                          <a:rPr lang="en-US" altLang="ja-JP" sz="32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ad>
                          <m:radPr>
                            <m:degHide m:val="on"/>
                            <m:ctrlPr>
                              <a:rPr lang="en-US" altLang="ja-JP" sz="32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32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oMath>
                    </m:oMathPara>
                  </a14:m>
                  <a:endParaRPr kumimoji="1" lang="ja-JP" altLang="en-US" sz="32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3" name="テキスト ボックス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69102" y="1325809"/>
                  <a:ext cx="2107949" cy="560538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/>
              <p:cNvSpPr txBox="1"/>
              <p:nvPr/>
            </p:nvSpPr>
            <p:spPr>
              <a:xfrm>
                <a:off x="3626875" y="5374251"/>
                <a:ext cx="3463256" cy="10529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     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+</m:t>
                      </m:r>
                      <m:r>
                        <a:rPr lang="en-US" altLang="ja-JP" sz="3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3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𝟏𝟓</m:t>
                          </m:r>
                        </m:e>
                      </m:rad>
                    </m:oMath>
                  </m:oMathPara>
                </a14:m>
                <a:endParaRPr lang="en-US" altLang="ja-JP" sz="3200" b="1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endParaRPr kumimoji="1" lang="ja-JP" altLang="en-US" sz="32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9" name="テキスト ボックス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6875" y="5374251"/>
                <a:ext cx="3463256" cy="105298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/>
              <p:cNvSpPr txBox="1"/>
              <p:nvPr/>
            </p:nvSpPr>
            <p:spPr>
              <a:xfrm>
                <a:off x="-561637" y="1415213"/>
                <a:ext cx="9804645" cy="6306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3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3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ja-JP" sz="3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altLang="ja-JP" sz="3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)(</m:t>
                          </m:r>
                          <m:rad>
                            <m:radPr>
                              <m:degHide m:val="on"/>
                              <m:ctrlPr>
                                <a:rPr lang="en-US" altLang="ja-JP" sz="36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36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altLang="ja-JP" sz="3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altLang="ja-JP" sz="36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36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  <m:r>
                            <a:rPr lang="en-US" altLang="ja-JP" sz="3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ja-JP" sz="36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ja-JP" sz="3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ad>
                        <m:radPr>
                          <m:degHide m:val="on"/>
                          <m:ctrlPr>
                            <a:rPr lang="en-US" altLang="ja-JP" sz="36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36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altLang="ja-JP" sz="36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altLang="ja-JP" sz="36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36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en-US" altLang="ja-JP" sz="3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ad>
                        <m:radPr>
                          <m:degHide m:val="on"/>
                          <m:ctrlPr>
                            <a:rPr lang="en-US" altLang="ja-JP" sz="36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36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n-US" altLang="ja-JP" sz="36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altLang="ja-JP" sz="36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36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rad>
                      <m:r>
                        <a:rPr lang="en-US" altLang="ja-JP" sz="36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3600" b="1" dirty="0"/>
              </a:p>
            </p:txBody>
          </p:sp>
        </mc:Choice>
        <mc:Fallback xmlns="">
          <p:sp>
            <p:nvSpPr>
              <p:cNvPr id="47" name="テキスト ボックス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61637" y="1415213"/>
                <a:ext cx="9804645" cy="63062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角丸四角形 74"/>
          <p:cNvSpPr/>
          <p:nvPr/>
        </p:nvSpPr>
        <p:spPr>
          <a:xfrm>
            <a:off x="168532" y="2270950"/>
            <a:ext cx="12023467" cy="4587050"/>
          </a:xfrm>
          <a:prstGeom prst="roundRect">
            <a:avLst/>
          </a:prstGeom>
          <a:solidFill>
            <a:srgbClr val="0070C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sz="54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よく</a:t>
            </a:r>
            <a:r>
              <a:rPr kumimoji="1" lang="ja-JP" altLang="en-US" sz="5400" b="1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t>あるミス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/>
              <p:cNvSpPr txBox="1"/>
              <p:nvPr/>
            </p:nvSpPr>
            <p:spPr>
              <a:xfrm>
                <a:off x="-889114" y="3989920"/>
                <a:ext cx="8491905" cy="12609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7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7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lang="en-US" altLang="ja-JP" sz="7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7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altLang="ja-JP" sz="7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en-US" altLang="ja-JP" sz="7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7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  <m:r>
                            <a:rPr lang="en-US" altLang="ja-JP" sz="7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altLang="ja-JP" sz="7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ja-JP" sz="7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kumimoji="1" lang="ja-JP" altLang="en-US" sz="7200" b="1" dirty="0"/>
              </a:p>
            </p:txBody>
          </p:sp>
        </mc:Choice>
        <mc:Fallback xmlns="">
          <p:sp>
            <p:nvSpPr>
              <p:cNvPr id="80" name="テキスト ボックス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89114" y="3989920"/>
                <a:ext cx="8491905" cy="126098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乗算 24"/>
          <p:cNvSpPr/>
          <p:nvPr/>
        </p:nvSpPr>
        <p:spPr>
          <a:xfrm>
            <a:off x="4471560" y="3392272"/>
            <a:ext cx="2425225" cy="2749331"/>
          </a:xfrm>
          <a:prstGeom prst="mathMultiply">
            <a:avLst/>
          </a:prstGeom>
          <a:solidFill>
            <a:srgbClr val="C0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12700">
                <a:solidFill>
                  <a:schemeClr val="tx1"/>
                </a:solidFill>
              </a:ln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/>
              <p:cNvSpPr txBox="1"/>
              <p:nvPr/>
            </p:nvSpPr>
            <p:spPr>
              <a:xfrm>
                <a:off x="4256667" y="3783178"/>
                <a:ext cx="8491905" cy="15081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7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ad>
                            <m:radPr>
                              <m:degHide m:val="on"/>
                              <m:ctrlPr>
                                <a:rPr lang="en-US" altLang="ja-JP" sz="7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7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e>
                        <m:sup>
                          <m:r>
                            <a:rPr lang="en-US" altLang="ja-JP" sz="7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ja-JP" sz="72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altLang="ja-JP" sz="7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ad>
                            <m:radPr>
                              <m:degHide m:val="on"/>
                              <m:ctrlPr>
                                <a:rPr lang="en-US" altLang="ja-JP" sz="72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7200" b="1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e>
                        <m:sup>
                          <m:r>
                            <a:rPr lang="en-US" altLang="ja-JP" sz="72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kumimoji="1" lang="ja-JP" altLang="en-US" sz="7200" b="1" dirty="0"/>
              </a:p>
            </p:txBody>
          </p:sp>
        </mc:Choice>
        <mc:Fallback xmlns="">
          <p:sp>
            <p:nvSpPr>
              <p:cNvPr id="81" name="テキスト ボックス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6667" y="3783178"/>
                <a:ext cx="8491905" cy="150810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タイトル 1"/>
          <p:cNvSpPr txBox="1">
            <a:spLocks/>
          </p:cNvSpPr>
          <p:nvPr/>
        </p:nvSpPr>
        <p:spPr>
          <a:xfrm>
            <a:off x="73866" y="594671"/>
            <a:ext cx="8795388" cy="8106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0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【</a:t>
            </a:r>
            <a:r>
              <a:rPr lang="ja-JP" altLang="en-US" sz="40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練習４</a:t>
            </a:r>
            <a:r>
              <a:rPr lang="en-US" altLang="ja-JP" sz="40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】</a:t>
            </a:r>
            <a:r>
              <a:rPr lang="ja-JP" altLang="en-US" sz="40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次の式を計算しなさい</a:t>
            </a:r>
            <a:endParaRPr lang="en-US" altLang="ja-JP" sz="40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999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/>
      <p:bldP spid="54" grpId="0" animBg="1"/>
      <p:bldP spid="64" grpId="0"/>
      <p:bldP spid="39" grpId="0"/>
      <p:bldP spid="47" grpId="0"/>
      <p:bldP spid="75" grpId="0" animBg="1"/>
      <p:bldP spid="80" grpId="0"/>
      <p:bldP spid="25" grpId="0" animBg="1"/>
      <p:bldP spid="8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0" y="-221457"/>
            <a:ext cx="10953750" cy="1325563"/>
          </a:xfrm>
        </p:spPr>
        <p:txBody>
          <a:bodyPr>
            <a:normAutofit fontScale="90000"/>
          </a:bodyPr>
          <a:lstStyle/>
          <a:p>
            <a:r>
              <a:rPr kumimoji="1" lang="ja-JP" altLang="en-US" sz="5400" b="1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有理化・・・分母から√をなくすこと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-189522" y="1954740"/>
            <a:ext cx="9601200" cy="73984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0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【</a:t>
            </a:r>
            <a:r>
              <a:rPr lang="ja-JP" altLang="en-US" sz="40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例５</a:t>
            </a:r>
            <a:r>
              <a:rPr lang="en-US" altLang="ja-JP" sz="40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】</a:t>
            </a:r>
            <a:r>
              <a:rPr lang="ja-JP" altLang="en-US" sz="40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次の式の分母を有理化しなさい</a:t>
            </a:r>
            <a:endParaRPr lang="en-US" altLang="ja-JP" sz="40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-801910" y="2935319"/>
                <a:ext cx="3670663" cy="10996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kumimoji="1" lang="en-US" altLang="ja-JP" sz="4800" b="1" dirty="0">
                    <a:solidFill>
                      <a:schemeClr val="bg1"/>
                    </a:solidFill>
                  </a:rPr>
                  <a:t>(1) 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sz="4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kumimoji="1" lang="en-US" altLang="ja-JP" sz="4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4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</m:den>
                    </m:f>
                    <m:r>
                      <a:rPr kumimoji="1" lang="en-US" altLang="ja-JP" sz="4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1" lang="ja-JP" altLang="en-US" sz="4800" b="1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801910" y="2935319"/>
                <a:ext cx="3670663" cy="1099660"/>
              </a:xfrm>
              <a:prstGeom prst="rect">
                <a:avLst/>
              </a:prstGeom>
              <a:blipFill>
                <a:blip r:embed="rId2"/>
                <a:stretch>
                  <a:fillRect t="-556" b="-1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タイトル 1"/>
          <p:cNvSpPr txBox="1">
            <a:spLocks/>
          </p:cNvSpPr>
          <p:nvPr/>
        </p:nvSpPr>
        <p:spPr>
          <a:xfrm>
            <a:off x="1152136" y="871760"/>
            <a:ext cx="4093030" cy="51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単項式：同じものを</a:t>
            </a:r>
            <a:endParaRPr lang="en-US" altLang="ja-JP" sz="3600" b="1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7961993" y="660669"/>
            <a:ext cx="3924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分母分子に掛ける</a:t>
            </a:r>
          </a:p>
        </p:txBody>
      </p:sp>
      <p:sp>
        <p:nvSpPr>
          <p:cNvPr id="2" name="左中かっこ 1"/>
          <p:cNvSpPr/>
          <p:nvPr/>
        </p:nvSpPr>
        <p:spPr>
          <a:xfrm flipH="1">
            <a:off x="7460343" y="899886"/>
            <a:ext cx="246743" cy="964402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2219957" y="4046769"/>
                <a:ext cx="3314339" cy="13709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en-US" altLang="ja-JP" sz="4800" b="1" dirty="0">
                    <a:solidFill>
                      <a:schemeClr val="bg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sz="4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kumimoji="1" lang="en-US" altLang="ja-JP" sz="4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ad>
                          <m:radPr>
                            <m:degHide m:val="on"/>
                            <m:ctrlPr>
                              <a:rPr kumimoji="1" lang="en-US" altLang="ja-JP" sz="4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4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</m:num>
                      <m:den>
                        <m:sSup>
                          <m:sSupPr>
                            <m:ctrlPr>
                              <a:rPr kumimoji="1" lang="en-US" altLang="ja-JP" sz="4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ad>
                              <m:radPr>
                                <m:degHide m:val="on"/>
                                <m:ctrlPr>
                                  <a:rPr kumimoji="1" lang="en-US" altLang="ja-JP" sz="48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kumimoji="1" lang="en-US" altLang="ja-JP" sz="48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rad>
                          </m:e>
                          <m:sup>
                            <m:r>
                              <a:rPr kumimoji="1" lang="en-US" altLang="ja-JP" sz="4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kumimoji="1" lang="ja-JP" altLang="en-US" sz="4800" b="1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9957" y="4046769"/>
                <a:ext cx="3314339" cy="1370953"/>
              </a:xfrm>
              <a:prstGeom prst="rect">
                <a:avLst/>
              </a:prstGeom>
              <a:blipFill>
                <a:blip r:embed="rId3"/>
                <a:stretch>
                  <a:fillRect l="-5699" b="-222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2868753" y="2949833"/>
                <a:ext cx="2438400" cy="109966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en-US" altLang="ja-JP" sz="4800" b="1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sz="4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kumimoji="1" lang="en-US" altLang="ja-JP" sz="4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4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</m:den>
                    </m:f>
                    <m:r>
                      <a:rPr kumimoji="1" lang="en-US" altLang="ja-JP" sz="48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endParaRPr kumimoji="1" lang="ja-JP" altLang="en-US" sz="4800" b="1" dirty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8753" y="2949833"/>
                <a:ext cx="2438400" cy="1099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2212698" y="5389858"/>
                <a:ext cx="3314339" cy="118647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en-US" altLang="ja-JP" sz="4800" b="1" dirty="0">
                    <a:solidFill>
                      <a:schemeClr val="bg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kumimoji="1" lang="en-US" altLang="ja-JP" sz="4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4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kumimoji="1" lang="en-US" altLang="ja-JP" sz="4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kumimoji="1" lang="ja-JP" altLang="en-US" sz="4800" b="1" dirty="0"/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2698" y="5389858"/>
                <a:ext cx="3314339" cy="1186479"/>
              </a:xfrm>
              <a:prstGeom prst="rect">
                <a:avLst/>
              </a:prstGeom>
              <a:blipFill>
                <a:blip r:embed="rId5"/>
                <a:stretch>
                  <a:fillRect l="-5882" b="-1846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タイトル 1"/>
          <p:cNvSpPr txBox="1">
            <a:spLocks/>
          </p:cNvSpPr>
          <p:nvPr/>
        </p:nvSpPr>
        <p:spPr>
          <a:xfrm>
            <a:off x="1174637" y="1286424"/>
            <a:ext cx="7570108" cy="7265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多項式：後ろの符号を変えたものを</a:t>
            </a:r>
          </a:p>
        </p:txBody>
      </p:sp>
      <p:sp>
        <p:nvSpPr>
          <p:cNvPr id="16" name="楕円 15"/>
          <p:cNvSpPr/>
          <p:nvPr/>
        </p:nvSpPr>
        <p:spPr>
          <a:xfrm>
            <a:off x="3115205" y="3536139"/>
            <a:ext cx="590549" cy="55029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6342743" y="3077029"/>
            <a:ext cx="5239380" cy="2510971"/>
            <a:chOff x="6342743" y="3077029"/>
            <a:chExt cx="5239380" cy="2510971"/>
          </a:xfrm>
        </p:grpSpPr>
        <p:sp>
          <p:nvSpPr>
            <p:cNvPr id="3" name="円形吹き出し 2"/>
            <p:cNvSpPr/>
            <p:nvPr/>
          </p:nvSpPr>
          <p:spPr>
            <a:xfrm>
              <a:off x="6342743" y="3077029"/>
              <a:ext cx="5109028" cy="2510971"/>
            </a:xfrm>
            <a:prstGeom prst="wedgeEllipseCallout">
              <a:avLst>
                <a:gd name="adj1" fmla="val -56687"/>
                <a:gd name="adj2" fmla="val -29318"/>
              </a:avLst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テキスト ボックス 14"/>
                <p:cNvSpPr txBox="1"/>
                <p:nvPr/>
              </p:nvSpPr>
              <p:spPr>
                <a:xfrm>
                  <a:off x="7241234" y="3320545"/>
                  <a:ext cx="4340889" cy="2097177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r>
                    <a:rPr lang="ja-JP" altLang="en-US" sz="4400" b="1" dirty="0">
                      <a:solidFill>
                        <a:schemeClr val="bg1"/>
                      </a:solidFill>
                    </a:rPr>
                    <a:t>同じもの</a:t>
                  </a:r>
                  <a:endParaRPr lang="en-US" altLang="ja-JP" sz="4400" b="1" dirty="0">
                    <a:solidFill>
                      <a:schemeClr val="bg1"/>
                    </a:solidFill>
                  </a:endParaRPr>
                </a:p>
                <a:p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1" lang="en-US" altLang="ja-JP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4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a14:m>
                  <a:r>
                    <a:rPr kumimoji="1" lang="ja-JP" altLang="en-US" sz="4400" b="1" dirty="0">
                      <a:solidFill>
                        <a:schemeClr val="bg1"/>
                      </a:solidFill>
                    </a:rPr>
                    <a:t>を分母分子に</a:t>
                  </a:r>
                  <a:endParaRPr kumimoji="1" lang="en-US" altLang="ja-JP" sz="4400" b="1" dirty="0">
                    <a:solidFill>
                      <a:schemeClr val="bg1"/>
                    </a:solidFill>
                  </a:endParaRPr>
                </a:p>
                <a:p>
                  <a:r>
                    <a:rPr kumimoji="1" lang="ja-JP" altLang="en-US" sz="4400" b="1" dirty="0">
                      <a:solidFill>
                        <a:schemeClr val="bg1"/>
                      </a:solidFill>
                    </a:rPr>
                    <a:t>掛ける</a:t>
                  </a:r>
                </a:p>
              </p:txBody>
            </p:sp>
          </mc:Choice>
          <mc:Fallback xmlns="">
            <p:sp>
              <p:nvSpPr>
                <p:cNvPr id="15" name="テキスト ボックス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41234" y="3320545"/>
                  <a:ext cx="4340889" cy="2097177"/>
                </a:xfrm>
                <a:prstGeom prst="rect">
                  <a:avLst/>
                </a:prstGeom>
                <a:blipFill>
                  <a:blip r:embed="rId6"/>
                  <a:stretch>
                    <a:fillRect l="-7865" t="-8430" r="-1404" b="-14826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7" name="楕円 16"/>
          <p:cNvSpPr/>
          <p:nvPr/>
        </p:nvSpPr>
        <p:spPr>
          <a:xfrm>
            <a:off x="4392811" y="3579078"/>
            <a:ext cx="590549" cy="55029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/>
          <p:cNvSpPr/>
          <p:nvPr/>
        </p:nvSpPr>
        <p:spPr>
          <a:xfrm>
            <a:off x="4394623" y="2906291"/>
            <a:ext cx="590549" cy="550295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3988068" y="2817429"/>
                <a:ext cx="1080312" cy="124598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en-US" altLang="ja-JP" sz="4800" b="1" dirty="0">
                    <a:solidFill>
                      <a:schemeClr val="bg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8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kumimoji="1" lang="en-US" altLang="ja-JP" sz="4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4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kumimoji="1" lang="en-US" altLang="ja-JP" sz="4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48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</m:den>
                    </m:f>
                  </m:oMath>
                </a14:m>
                <a:endParaRPr kumimoji="1" lang="ja-JP" altLang="en-US" sz="4800" b="1" dirty="0"/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068" y="2817429"/>
                <a:ext cx="1080312" cy="124598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タイトル 1">
            <a:extLst>
              <a:ext uri="{FF2B5EF4-FFF2-40B4-BE49-F238E27FC236}">
                <a16:creationId xmlns:a16="http://schemas.microsoft.com/office/drawing/2014/main" id="{90E17158-8A40-5D97-2726-407BDABDDC8B}"/>
              </a:ext>
            </a:extLst>
          </p:cNvPr>
          <p:cNvSpPr txBox="1">
            <a:spLocks/>
          </p:cNvSpPr>
          <p:nvPr/>
        </p:nvSpPr>
        <p:spPr>
          <a:xfrm>
            <a:off x="21929" y="1114234"/>
            <a:ext cx="1225027" cy="51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分母が</a:t>
            </a:r>
            <a:endParaRPr lang="en-US" altLang="ja-JP" sz="2800" b="1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58AA57C-75FA-154A-1EC9-BEAEF44D3204}"/>
                  </a:ext>
                </a:extLst>
              </p:cNvPr>
              <p:cNvSpPr txBox="1"/>
              <p:nvPr/>
            </p:nvSpPr>
            <p:spPr>
              <a:xfrm>
                <a:off x="8171385" y="1535061"/>
                <a:ext cx="3875037" cy="5416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ja-JP" altLang="en-US" sz="28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乗</m:t>
                      </m:r>
                      <m:r>
                        <a:rPr lang="ja-JP" altLang="en-US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すれ</m:t>
                      </m:r>
                      <m:r>
                        <a:rPr lang="ja-JP" altLang="en-US" sz="28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ば</m:t>
                      </m:r>
                      <m:rad>
                        <m:radPr>
                          <m:degHide m:val="on"/>
                          <m:ctrlPr>
                            <a:rPr lang="ja-JP" altLang="en-US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/>
                      </m:rad>
                      <m:r>
                        <a:rPr lang="ja-JP" altLang="en-US" sz="28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は</m:t>
                      </m:r>
                      <m:r>
                        <a:rPr lang="ja-JP" altLang="en-US" sz="28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消える</m:t>
                      </m:r>
                    </m:oMath>
                  </m:oMathPara>
                </a14:m>
                <a:endParaRPr kumimoji="1" lang="ja-JP" altLang="en-US" sz="2800" b="1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F58AA57C-75FA-154A-1EC9-BEAEF44D32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1385" y="1535061"/>
                <a:ext cx="3875037" cy="5416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795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2" grpId="0" animBg="1"/>
      <p:bldP spid="12" grpId="0"/>
      <p:bldP spid="11" grpId="0"/>
      <p:bldP spid="13" grpId="0"/>
      <p:bldP spid="14" grpId="0"/>
      <p:bldP spid="16" grpId="0" animBg="1"/>
      <p:bldP spid="17" grpId="0" animBg="1"/>
      <p:bldP spid="18" grpId="0" animBg="1"/>
      <p:bldP spid="20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0" y="-221457"/>
            <a:ext cx="10953750" cy="1325563"/>
          </a:xfrm>
        </p:spPr>
        <p:txBody>
          <a:bodyPr>
            <a:normAutofit fontScale="90000"/>
          </a:bodyPr>
          <a:lstStyle/>
          <a:p>
            <a:r>
              <a:rPr kumimoji="1" lang="ja-JP" altLang="en-US" sz="5400" b="1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有理化・・・分母から√をなくすこと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-29028" y="1635069"/>
            <a:ext cx="9601200" cy="127122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0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【</a:t>
            </a:r>
            <a:r>
              <a:rPr lang="ja-JP" altLang="en-US" sz="40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例５</a:t>
            </a:r>
            <a:r>
              <a:rPr lang="en-US" altLang="ja-JP" sz="40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】</a:t>
            </a:r>
            <a:r>
              <a:rPr lang="ja-JP" altLang="en-US" sz="40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次の式の分母を有理化しなさい</a:t>
            </a:r>
            <a:endParaRPr lang="en-US" altLang="ja-JP" sz="40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-366488" y="2964347"/>
                <a:ext cx="3670663" cy="10095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r"/>
                <a:r>
                  <a:rPr kumimoji="1" lang="en-US" altLang="ja-JP" sz="4400" b="1" dirty="0">
                    <a:solidFill>
                      <a:schemeClr val="bg1"/>
                    </a:solidFill>
                  </a:rPr>
                  <a:t>(2) 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rad>
                        <m: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</m:den>
                    </m:f>
                    <m:r>
                      <a:rPr kumimoji="1" lang="en-US" altLang="ja-JP" sz="4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kumimoji="1" lang="ja-JP" altLang="en-US" sz="4400" b="1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6488" y="2964347"/>
                <a:ext cx="3670663" cy="1009507"/>
              </a:xfrm>
              <a:prstGeom prst="rect">
                <a:avLst/>
              </a:prstGeom>
              <a:blipFill>
                <a:blip r:embed="rId3"/>
                <a:stretch>
                  <a:fillRect t="-602" b="-1626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3304174" y="2848235"/>
                <a:ext cx="4707711" cy="10095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en-US" altLang="ja-JP" sz="4400" b="1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rad>
                        <m: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</m:den>
                    </m:f>
                  </m:oMath>
                </a14:m>
                <a:endParaRPr kumimoji="1" lang="ja-JP" altLang="en-US" sz="4400" b="1" dirty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4174" y="2848235"/>
                <a:ext cx="4707711" cy="10095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グループ化 15"/>
          <p:cNvGrpSpPr/>
          <p:nvPr/>
        </p:nvGrpSpPr>
        <p:grpSpPr>
          <a:xfrm>
            <a:off x="6886252" y="2814797"/>
            <a:ext cx="5235873" cy="1747624"/>
            <a:chOff x="5987129" y="3429089"/>
            <a:chExt cx="5460695" cy="1806848"/>
          </a:xfrm>
        </p:grpSpPr>
        <p:sp>
          <p:nvSpPr>
            <p:cNvPr id="17" name="円形吹き出し 16"/>
            <p:cNvSpPr/>
            <p:nvPr/>
          </p:nvSpPr>
          <p:spPr>
            <a:xfrm>
              <a:off x="6338796" y="3429089"/>
              <a:ext cx="5109028" cy="1806848"/>
            </a:xfrm>
            <a:prstGeom prst="wedgeEllipseCallout">
              <a:avLst>
                <a:gd name="adj1" fmla="val -54794"/>
                <a:gd name="adj2" fmla="val -7407"/>
              </a:avLst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テキスト ボックス 17"/>
                <p:cNvSpPr txBox="1"/>
                <p:nvPr/>
              </p:nvSpPr>
              <p:spPr>
                <a:xfrm>
                  <a:off x="5987129" y="3816058"/>
                  <a:ext cx="5283198" cy="103291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r"/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1" lang="en-US" altLang="ja-JP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32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rad>
                    </m:oMath>
                  </a14:m>
                  <a:r>
                    <a:rPr kumimoji="1" lang="ja-JP" altLang="en-US" sz="3200" b="1" dirty="0">
                      <a:solidFill>
                        <a:schemeClr val="bg1"/>
                      </a:solidFill>
                    </a:rPr>
                    <a:t>の符号を変えたものを</a:t>
                  </a:r>
                  <a:endParaRPr kumimoji="1" lang="en-US" altLang="ja-JP" sz="3200" b="1" dirty="0">
                    <a:solidFill>
                      <a:schemeClr val="bg1"/>
                    </a:solidFill>
                  </a:endParaRPr>
                </a:p>
                <a:p>
                  <a:pPr algn="r"/>
                  <a:r>
                    <a:rPr kumimoji="1" lang="ja-JP" altLang="en-US" sz="3200" b="1" dirty="0">
                      <a:solidFill>
                        <a:schemeClr val="bg1"/>
                      </a:solidFill>
                    </a:rPr>
                    <a:t>分母分子に掛ける</a:t>
                  </a:r>
                </a:p>
              </p:txBody>
            </p:sp>
          </mc:Choice>
          <mc:Fallback xmlns="">
            <p:sp>
              <p:nvSpPr>
                <p:cNvPr id="18" name="テキスト ボックス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87129" y="3816058"/>
                  <a:ext cx="5283198" cy="1032911"/>
                </a:xfrm>
                <a:prstGeom prst="rect">
                  <a:avLst/>
                </a:prstGeom>
                <a:blipFill>
                  <a:blip r:embed="rId5"/>
                  <a:stretch>
                    <a:fillRect t="-7317" r="-4934" b="-26829"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2685919" y="4032269"/>
                <a:ext cx="4707711" cy="11789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en-US" altLang="ja-JP" sz="4400" b="1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4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rad>
                        <m:r>
                          <a:rPr lang="en-US" altLang="ja-JP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  <m:r>
                          <a:rPr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rad>
                        <m: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  <m: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)(</m:t>
                        </m:r>
                        <m:rad>
                          <m:radPr>
                            <m:degHide m:val="on"/>
                            <m:ctrlP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rad>
                        <m:r>
                          <a:rPr lang="en-US" altLang="ja-JP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  <m: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kumimoji="1" lang="ja-JP" altLang="en-US" sz="4400" b="1" dirty="0"/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919" y="4032269"/>
                <a:ext cx="4707711" cy="11789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2694177" y="5352657"/>
                <a:ext cx="2842229" cy="12581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en-US" altLang="ja-JP" sz="4400" b="1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4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rad>
                        <m:r>
                          <a:rPr lang="en-US" altLang="ja-JP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</m:num>
                      <m:den>
                        <m:sSup>
                          <m:sSupPr>
                            <m:ctrlPr>
                              <a:rPr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ad>
                              <m:radPr>
                                <m:degHide m:val="on"/>
                                <m:ctrlPr>
                                  <a:rPr lang="en-US" altLang="ja-JP" sz="44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ja-JP" sz="44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𝟔</m:t>
                                </m:r>
                              </m:e>
                            </m:rad>
                          </m:e>
                          <m:sup>
                            <m:r>
                              <a:rPr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ad>
                              <m:radPr>
                                <m:degHide m:val="on"/>
                                <m:ctrlPr>
                                  <a:rPr lang="en-US" altLang="ja-JP" sz="44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ja-JP" sz="4400" b="1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rad>
                          </m:e>
                          <m:sup>
                            <m:r>
                              <a:rPr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kumimoji="1" lang="ja-JP" altLang="en-US" sz="4400" b="1" dirty="0"/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4177" y="5352657"/>
                <a:ext cx="2842229" cy="1258101"/>
              </a:xfrm>
              <a:prstGeom prst="rect">
                <a:avLst/>
              </a:prstGeom>
              <a:blipFill>
                <a:blip r:embed="rId7"/>
                <a:stretch>
                  <a:fillRect b="-48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4589840" y="2756189"/>
                <a:ext cx="3670663" cy="11435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en-US" altLang="ja-JP" sz="4400" b="1" dirty="0">
                    <a:solidFill>
                      <a:schemeClr val="bg1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kumimoji="1" lang="en-US" altLang="ja-JP" sz="4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rad>
                        <m: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rad>
                        <m: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4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</m:den>
                    </m:f>
                  </m:oMath>
                </a14:m>
                <a:endParaRPr kumimoji="1" lang="ja-JP" altLang="en-US" sz="4400" b="1" dirty="0"/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9840" y="2756189"/>
                <a:ext cx="3670663" cy="11435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直線コネクタ 23"/>
          <p:cNvCxnSpPr/>
          <p:nvPr/>
        </p:nvCxnSpPr>
        <p:spPr>
          <a:xfrm flipH="1">
            <a:off x="4049487" y="3910203"/>
            <a:ext cx="704850" cy="1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5987140" y="3902948"/>
            <a:ext cx="704850" cy="1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>
            <a:off x="5994397" y="3300609"/>
            <a:ext cx="704850" cy="1"/>
          </a:xfrm>
          <a:prstGeom prst="line">
            <a:avLst/>
          </a:prstGeom>
          <a:ln w="635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タイトル 1">
            <a:extLst>
              <a:ext uri="{FF2B5EF4-FFF2-40B4-BE49-F238E27FC236}">
                <a16:creationId xmlns:a16="http://schemas.microsoft.com/office/drawing/2014/main" id="{72F99F2F-75B0-8C22-3F08-DDE9304737D6}"/>
              </a:ext>
            </a:extLst>
          </p:cNvPr>
          <p:cNvSpPr txBox="1">
            <a:spLocks/>
          </p:cNvSpPr>
          <p:nvPr/>
        </p:nvSpPr>
        <p:spPr>
          <a:xfrm>
            <a:off x="1109273" y="890902"/>
            <a:ext cx="4093030" cy="51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単項式：同じものを</a:t>
            </a:r>
            <a:endParaRPr lang="en-US" altLang="ja-JP" sz="3600" b="1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830134B1-A6D6-195C-CEBF-46D06ACABFFD}"/>
              </a:ext>
            </a:extLst>
          </p:cNvPr>
          <p:cNvSpPr txBox="1">
            <a:spLocks/>
          </p:cNvSpPr>
          <p:nvPr/>
        </p:nvSpPr>
        <p:spPr>
          <a:xfrm>
            <a:off x="7961993" y="660669"/>
            <a:ext cx="3924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分母分子に掛ける</a:t>
            </a:r>
          </a:p>
        </p:txBody>
      </p:sp>
      <p:sp>
        <p:nvSpPr>
          <p:cNvPr id="8" name="左中かっこ 7">
            <a:extLst>
              <a:ext uri="{FF2B5EF4-FFF2-40B4-BE49-F238E27FC236}">
                <a16:creationId xmlns:a16="http://schemas.microsoft.com/office/drawing/2014/main" id="{382A2C1F-E425-B83A-CAB3-7A45D61CB7B0}"/>
              </a:ext>
            </a:extLst>
          </p:cNvPr>
          <p:cNvSpPr/>
          <p:nvPr/>
        </p:nvSpPr>
        <p:spPr>
          <a:xfrm flipH="1">
            <a:off x="7460343" y="899886"/>
            <a:ext cx="246743" cy="964402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5668B468-4CC5-DFDF-8FAA-FF89A8135F9E}"/>
              </a:ext>
            </a:extLst>
          </p:cNvPr>
          <p:cNvSpPr txBox="1">
            <a:spLocks/>
          </p:cNvSpPr>
          <p:nvPr/>
        </p:nvSpPr>
        <p:spPr>
          <a:xfrm>
            <a:off x="1131774" y="1305566"/>
            <a:ext cx="7570108" cy="7265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多項式：後ろの符号を変えたものを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032424D1-8962-FD20-C3B3-1632F9A50159}"/>
              </a:ext>
            </a:extLst>
          </p:cNvPr>
          <p:cNvSpPr txBox="1">
            <a:spLocks/>
          </p:cNvSpPr>
          <p:nvPr/>
        </p:nvSpPr>
        <p:spPr>
          <a:xfrm>
            <a:off x="0" y="1147025"/>
            <a:ext cx="1225027" cy="5160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分母が</a:t>
            </a:r>
            <a:endParaRPr lang="en-US" altLang="ja-JP" sz="2800" b="1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323BBF76-E8D9-9BCC-4443-0715CE285496}"/>
                  </a:ext>
                </a:extLst>
              </p:cNvPr>
              <p:cNvSpPr txBox="1"/>
              <p:nvPr/>
            </p:nvSpPr>
            <p:spPr>
              <a:xfrm>
                <a:off x="5179181" y="5416915"/>
                <a:ext cx="2842229" cy="10876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en-US" altLang="ja-JP" sz="4400" b="1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4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rad>
                        <m:r>
                          <a:rPr lang="en-US" altLang="ja-JP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kumimoji="1" lang="ja-JP" altLang="en-US" sz="4400" b="1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323BBF76-E8D9-9BCC-4443-0715CE2854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181" y="5416915"/>
                <a:ext cx="2842229" cy="108760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DD4E1CAA-CEBF-EE70-5024-E0DDDC9E3351}"/>
                  </a:ext>
                </a:extLst>
              </p:cNvPr>
              <p:cNvSpPr txBox="1"/>
              <p:nvPr/>
            </p:nvSpPr>
            <p:spPr>
              <a:xfrm>
                <a:off x="7280767" y="5470034"/>
                <a:ext cx="2842229" cy="10876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kumimoji="1" lang="en-US" altLang="ja-JP" sz="4400" b="1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4400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1"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𝟔</m:t>
                            </m:r>
                          </m:e>
                        </m:rad>
                        <m:r>
                          <a:rPr lang="en-US" altLang="ja-JP" sz="4400" b="1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4400" b="1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en-US" altLang="ja-JP" sz="4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kumimoji="1" lang="ja-JP" altLang="en-US" sz="4400" b="1" dirty="0"/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DD4E1CAA-CEBF-EE70-5024-E0DDDC9E33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0767" y="5470034"/>
                <a:ext cx="2842229" cy="108760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6405F4E5-3B8B-780D-238B-A71F0288D1FC}"/>
                  </a:ext>
                </a:extLst>
              </p:cNvPr>
              <p:cNvSpPr txBox="1"/>
              <p:nvPr/>
            </p:nvSpPr>
            <p:spPr>
              <a:xfrm>
                <a:off x="7820308" y="1680957"/>
                <a:ext cx="4639005" cy="11614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ja-JP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altLang="ja-JP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ja-JP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d>
                        <m:dPr>
                          <m:ctrlPr>
                            <a:rPr lang="en-US" altLang="ja-JP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altLang="ja-JP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ja-JP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US" altLang="ja-JP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altLang="ja-JP" sz="2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altLang="ja-JP" sz="2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altLang="ja-JP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altLang="ja-JP" sz="2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altLang="ja-JP" sz="2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altLang="ja-JP" sz="2400" b="1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r>
                  <a:rPr lang="ja-JP" altLang="en-US" sz="2400" b="1" dirty="0">
                    <a:solidFill>
                      <a:schemeClr val="bg1"/>
                    </a:solidFill>
                  </a:rPr>
                  <a:t>　</a:t>
                </a:r>
                <a14:m>
                  <m:oMath xmlns:m="http://schemas.openxmlformats.org/officeDocument/2006/math">
                    <m:r>
                      <a:rPr lang="ja-JP" altLang="en-US" sz="24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24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24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24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</m:t>
                    </m:r>
                    <m:r>
                      <a:rPr lang="ja-JP" altLang="en-US" sz="24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　を利用</m:t>
                    </m:r>
                  </m:oMath>
                </a14:m>
                <a:endParaRPr lang="en-US" altLang="ja-JP" sz="2400" b="1" dirty="0">
                  <a:solidFill>
                    <a:schemeClr val="bg1"/>
                  </a:solidFill>
                </a:endParaRPr>
              </a:p>
              <a:p>
                <a:endParaRPr kumimoji="1" lang="ja-JP" altLang="en-US" sz="2400" b="1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6405F4E5-3B8B-780D-238B-A71F0288D1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308" y="1680957"/>
                <a:ext cx="4639005" cy="116140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5097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  <p:bldP spid="20" grpId="0"/>
      <p:bldP spid="23" grpId="0"/>
      <p:bldP spid="3" grpId="0"/>
      <p:bldP spid="13" grpId="0"/>
      <p:bldP spid="15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2959524" y="4672449"/>
                <a:ext cx="7124700" cy="2017412"/>
              </a:xfrm>
              <a:prstGeom prst="rect">
                <a:avLst/>
              </a:prstGeom>
              <a:solidFill>
                <a:schemeClr val="tx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ja-JP" altLang="en-US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メール</m:t>
                      </m:r>
                      <m:r>
                        <a:rPr kumimoji="1" lang="ja-JP" altLang="en-US" sz="36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　</m:t>
                      </m:r>
                      <m:r>
                        <a:rPr kumimoji="1" lang="en-US" altLang="ja-JP" sz="3600" b="0" i="1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  : </m:t>
                      </m:r>
                      <m:r>
                        <m:rPr>
                          <m:sty m:val="p"/>
                        </m:rPr>
                        <a:rPr kumimoji="1" lang="en-US" altLang="ja-JP" sz="3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tese</m:t>
                      </m:r>
                      <m:r>
                        <m:rPr>
                          <m:nor/>
                        </m:rPr>
                        <a:rPr kumimoji="1" lang="en-US" altLang="ja-JP" sz="36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游ゴシック" panose="020B0400000000000000" pitchFamily="50" charset="-128"/>
                          <a:cs typeface="+mn-cs"/>
                        </a:rPr>
                        <m:t>_</m:t>
                      </m:r>
                      <m:r>
                        <m:rPr>
                          <m:nor/>
                        </m:rPr>
                        <a:rPr kumimoji="1" lang="en-US" altLang="ja-JP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游ゴシック" panose="020B0400000000000000" pitchFamily="50" charset="-128"/>
                          <a:cs typeface="+mn-cs"/>
                        </a:rPr>
                        <m:t>15@</m:t>
                      </m:r>
                      <m:r>
                        <m:rPr>
                          <m:nor/>
                        </m:rPr>
                        <a:rPr kumimoji="1" lang="en-US" altLang="ja-JP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游ゴシック" panose="020B0400000000000000" pitchFamily="50" charset="-128"/>
                          <a:cs typeface="+mn-cs"/>
                        </a:rPr>
                        <m:t>yahoo</m:t>
                      </m:r>
                      <m:r>
                        <m:rPr>
                          <m:nor/>
                        </m:rPr>
                        <a:rPr kumimoji="1" lang="en-US" altLang="ja-JP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游ゴシック" panose="020B0400000000000000" pitchFamily="50" charset="-128"/>
                          <a:cs typeface="+mn-cs"/>
                        </a:rPr>
                        <m:t>.</m:t>
                      </m:r>
                      <m:r>
                        <m:rPr>
                          <m:nor/>
                        </m:rPr>
                        <a:rPr kumimoji="1" lang="en-US" altLang="ja-JP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游ゴシック" panose="020B0400000000000000" pitchFamily="50" charset="-128"/>
                          <a:cs typeface="+mn-cs"/>
                        </a:rPr>
                        <m:t>co</m:t>
                      </m:r>
                      <m:r>
                        <m:rPr>
                          <m:nor/>
                        </m:rPr>
                        <a:rPr kumimoji="1" lang="en-US" altLang="ja-JP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游ゴシック" panose="020B0400000000000000" pitchFamily="50" charset="-128"/>
                          <a:cs typeface="+mn-cs"/>
                        </a:rPr>
                        <m:t>.</m:t>
                      </m:r>
                      <m:r>
                        <m:rPr>
                          <m:nor/>
                        </m:rPr>
                        <a:rPr kumimoji="1" lang="en-US" altLang="ja-JP" sz="3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游ゴシック" panose="020B0400000000000000" pitchFamily="50" charset="-128"/>
                          <a:cs typeface="+mn-cs"/>
                        </a:rPr>
                        <m:t>jp</m:t>
                      </m:r>
                    </m:oMath>
                  </m:oMathPara>
                </a14:m>
                <a:endParaRPr kumimoji="1" lang="en-US" altLang="ja-JP" sz="5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 Math" panose="02040503050406030204" pitchFamily="18" charset="0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1" lang="ja-JP" altLang="en-US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cs typeface="+mn-cs"/>
                      </a:rPr>
                      <m:t>パスワード</m:t>
                    </m:r>
                    <m:r>
                      <m:rPr>
                        <m:nor/>
                      </m:rPr>
                      <a:rPr kumimoji="1" lang="en-US" altLang="ja-JP" sz="2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游ゴシック" panose="020B0400000000000000" pitchFamily="50" charset="-128"/>
                        <a:cs typeface="+mn-cs"/>
                      </a:rPr>
                      <m:t>   :</m:t>
                    </m:r>
                  </m:oMath>
                </a14:m>
                <a:r>
                  <a:rPr kumimoji="1" lang="en-US" altLang="ja-JP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游ゴシック" panose="020B0400000000000000" pitchFamily="50" charset="-128"/>
                    <a:cs typeface="+mn-cs"/>
                  </a:rPr>
                  <a:t>   omiya2024</a:t>
                </a:r>
                <a:endParaRPr kumimoji="1" lang="en-US" altLang="ja-JP" sz="4000" b="0" i="1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mbria Math" panose="02040503050406030204" pitchFamily="18" charset="0"/>
                  <a:ea typeface="游ゴシック" panose="020B0400000000000000" pitchFamily="50" charset="-128"/>
                  <a:cs typeface="+mn-cs"/>
                </a:endParaRPr>
              </a:p>
              <a:p>
                <a:pPr marL="0" marR="0" lvl="0" indent="0" algn="l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游ゴシック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524" y="4672449"/>
                <a:ext cx="7124700" cy="2017412"/>
              </a:xfrm>
              <a:prstGeom prst="rect">
                <a:avLst/>
              </a:prstGeom>
              <a:blipFill>
                <a:blip r:embed="rId2"/>
                <a:stretch>
                  <a:fillRect b="-90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62" b="80001"/>
          <a:stretch/>
        </p:blipFill>
        <p:spPr>
          <a:xfrm>
            <a:off x="5591809" y="1276038"/>
            <a:ext cx="6081885" cy="2018705"/>
          </a:xfrm>
          <a:prstGeom prst="rect">
            <a:avLst/>
          </a:prstGeom>
        </p:spPr>
      </p:pic>
      <p:sp>
        <p:nvSpPr>
          <p:cNvPr id="2" name="楕円 1"/>
          <p:cNvSpPr/>
          <p:nvPr/>
        </p:nvSpPr>
        <p:spPr>
          <a:xfrm>
            <a:off x="9851923" y="1887793"/>
            <a:ext cx="442451" cy="471948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B9572421-18EB-C0CA-55BA-352029C103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6928" y="570380"/>
            <a:ext cx="3865191" cy="385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096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09142" y="94129"/>
            <a:ext cx="3727938" cy="8628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平方根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3065426" y="3407139"/>
                <a:ext cx="2014269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8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8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   8</m:t>
                          </m:r>
                        </m:e>
                        <m:sup>
                          <m:r>
                            <a:rPr kumimoji="1" lang="en-US" altLang="ja-JP" sz="8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sz="1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5426" y="3407139"/>
                <a:ext cx="2014269" cy="12311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645009" y="3345863"/>
                <a:ext cx="2479461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64=</m:t>
                      </m:r>
                    </m:oMath>
                  </m:oMathPara>
                </a14:m>
                <a:endParaRPr kumimoji="1" lang="ja-JP" altLang="en-US" sz="1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009" y="3345863"/>
                <a:ext cx="2479461" cy="12311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2811139" y="4626748"/>
                <a:ext cx="2657651" cy="11079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7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7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(−8)</m:t>
                          </m:r>
                        </m:e>
                        <m:sup>
                          <m:r>
                            <a:rPr kumimoji="1" lang="en-US" altLang="ja-JP" sz="7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sz="1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1139" y="4626748"/>
                <a:ext cx="2657651" cy="11079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645008" y="4615553"/>
                <a:ext cx="2479461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64=</m:t>
                      </m:r>
                    </m:oMath>
                  </m:oMathPara>
                </a14:m>
                <a:endParaRPr kumimoji="1" lang="ja-JP" altLang="en-US" sz="1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008" y="4615553"/>
                <a:ext cx="2479461" cy="123110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グループ化 1"/>
          <p:cNvGrpSpPr/>
          <p:nvPr/>
        </p:nvGrpSpPr>
        <p:grpSpPr>
          <a:xfrm>
            <a:off x="5834441" y="3354080"/>
            <a:ext cx="5927546" cy="2424274"/>
            <a:chOff x="6051577" y="3758900"/>
            <a:chExt cx="4215830" cy="1230043"/>
          </a:xfrm>
        </p:grpSpPr>
        <p:sp>
          <p:nvSpPr>
            <p:cNvPr id="14" name="角丸四角形 13"/>
            <p:cNvSpPr/>
            <p:nvPr/>
          </p:nvSpPr>
          <p:spPr>
            <a:xfrm>
              <a:off x="6051577" y="3758900"/>
              <a:ext cx="4215830" cy="1230043"/>
            </a:xfrm>
            <a:prstGeom prst="round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4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６４の平方根は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テキスト ボックス 14"/>
                <p:cNvSpPr txBox="1"/>
                <p:nvPr/>
              </p:nvSpPr>
              <p:spPr>
                <a:xfrm>
                  <a:off x="9172301" y="4073499"/>
                  <a:ext cx="1040910" cy="56218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7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±8</m:t>
                        </m:r>
                      </m:oMath>
                    </m:oMathPara>
                  </a14:m>
                  <a:endParaRPr kumimoji="1" lang="ja-JP" altLang="en-US" sz="12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テキスト ボックス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72301" y="4073499"/>
                  <a:ext cx="1040910" cy="56218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6" name="グループ化 15"/>
          <p:cNvGrpSpPr/>
          <p:nvPr/>
        </p:nvGrpSpPr>
        <p:grpSpPr>
          <a:xfrm>
            <a:off x="5903468" y="3339566"/>
            <a:ext cx="5702417" cy="1144863"/>
            <a:chOff x="6051577" y="3758412"/>
            <a:chExt cx="4215830" cy="1230531"/>
          </a:xfrm>
        </p:grpSpPr>
        <p:sp>
          <p:nvSpPr>
            <p:cNvPr id="17" name="角丸四角形 16"/>
            <p:cNvSpPr/>
            <p:nvPr/>
          </p:nvSpPr>
          <p:spPr>
            <a:xfrm>
              <a:off x="6051577" y="3758900"/>
              <a:ext cx="4215830" cy="1230043"/>
            </a:xfrm>
            <a:prstGeom prst="round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4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６４の平方根は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テキスト ボックス 17"/>
                <p:cNvSpPr txBox="1"/>
                <p:nvPr/>
              </p:nvSpPr>
              <p:spPr>
                <a:xfrm>
                  <a:off x="9311500" y="3758412"/>
                  <a:ext cx="550667" cy="119090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7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oMath>
                    </m:oMathPara>
                  </a14:m>
                  <a:endParaRPr kumimoji="1" lang="ja-JP" altLang="en-US" sz="12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テキスト ボックス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11500" y="3758412"/>
                  <a:ext cx="550667" cy="119090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グループ化 18"/>
          <p:cNvGrpSpPr/>
          <p:nvPr/>
        </p:nvGrpSpPr>
        <p:grpSpPr>
          <a:xfrm>
            <a:off x="5903464" y="4856309"/>
            <a:ext cx="5800408" cy="1144863"/>
            <a:chOff x="6051577" y="3758412"/>
            <a:chExt cx="4288276" cy="1230531"/>
          </a:xfrm>
        </p:grpSpPr>
        <p:sp>
          <p:nvSpPr>
            <p:cNvPr id="20" name="角丸四角形 19"/>
            <p:cNvSpPr/>
            <p:nvPr/>
          </p:nvSpPr>
          <p:spPr>
            <a:xfrm>
              <a:off x="6051577" y="3758900"/>
              <a:ext cx="4215830" cy="1230043"/>
            </a:xfrm>
            <a:prstGeom prst="round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4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６４の平方根は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テキスト ボックス 20"/>
                <p:cNvSpPr txBox="1"/>
                <p:nvPr/>
              </p:nvSpPr>
              <p:spPr>
                <a:xfrm>
                  <a:off x="9257848" y="3758412"/>
                  <a:ext cx="1082005" cy="119090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7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−8</m:t>
                        </m:r>
                      </m:oMath>
                    </m:oMathPara>
                  </a14:m>
                  <a:endParaRPr kumimoji="1" lang="ja-JP" altLang="en-US" sz="12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テキスト ボックス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57848" y="3758412"/>
                  <a:ext cx="1082005" cy="1190905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" name="タイトル 1"/>
          <p:cNvSpPr txBox="1">
            <a:spLocks/>
          </p:cNvSpPr>
          <p:nvPr/>
        </p:nvSpPr>
        <p:spPr>
          <a:xfrm>
            <a:off x="3065426" y="-37014"/>
            <a:ext cx="3727938" cy="86289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</a:t>
            </a:r>
            <a:r>
              <a:rPr lang="en-US" altLang="ja-JP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Square root</a:t>
            </a:r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13A56527-568F-4453-A61D-A285DADEC7E3}"/>
                  </a:ext>
                </a:extLst>
              </p:cNvPr>
              <p:cNvSpPr txBox="1"/>
              <p:nvPr/>
            </p:nvSpPr>
            <p:spPr>
              <a:xfrm>
                <a:off x="1188370" y="1148846"/>
                <a:ext cx="643285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乗</m:t>
                      </m:r>
                      <m:r>
                        <a:rPr lang="ja-JP" altLang="en-US" sz="2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すると</m:t>
                      </m:r>
                      <m:r>
                        <a:rPr kumimoji="1" lang="en-US" altLang="ja-JP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になる</m:t>
                      </m:r>
                      <m:r>
                        <a:rPr lang="ja-JP" altLang="en-US" sz="2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数</m:t>
                      </m:r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kumimoji="1" lang="en-US" altLang="ja-JP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2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平方根</m:t>
                      </m:r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という</m:t>
                      </m:r>
                    </m:oMath>
                  </m:oMathPara>
                </a14:m>
                <a:endParaRPr kumimoji="1" lang="ja-JP" alt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13A56527-568F-4453-A61D-A285DADEC7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370" y="1148846"/>
                <a:ext cx="6432851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B9C240E8-82A0-7A5D-AE41-D52F88F4B9AA}"/>
                  </a:ext>
                </a:extLst>
              </p:cNvPr>
              <p:cNvSpPr txBox="1"/>
              <p:nvPr/>
            </p:nvSpPr>
            <p:spPr>
              <a:xfrm>
                <a:off x="1188370" y="1794047"/>
                <a:ext cx="8399287" cy="4356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2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平方根</m:t>
                      </m:r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で</m:t>
                      </m:r>
                      <m:r>
                        <a:rPr lang="ja-JP" altLang="en-US" sz="2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、</m:t>
                      </m:r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正の</m:t>
                      </m:r>
                      <m:r>
                        <a:rPr lang="ja-JP" altLang="en-US" sz="2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方</m:t>
                      </m:r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ad>
                        <m:radPr>
                          <m:degHide m:val="on"/>
                          <m:ctrlPr>
                            <a:rPr lang="ja-JP" altLang="en-US" sz="28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、</m:t>
                      </m:r>
                      <m:r>
                        <a:rPr lang="ja-JP" altLang="en-US" sz="2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負の</m:t>
                      </m:r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方</m:t>
                      </m:r>
                      <m:r>
                        <a:rPr lang="ja-JP" altLang="en-US" sz="2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en-US" altLang="ja-JP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en-US" altLang="ja-JP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28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と</m:t>
                      </m:r>
                      <m:r>
                        <a:rPr lang="ja-JP" altLang="en-US" sz="2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表す</m:t>
                      </m:r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。</m:t>
                      </m:r>
                    </m:oMath>
                  </m:oMathPara>
                </a14:m>
                <a:endParaRPr kumimoji="1" lang="ja-JP" alt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B9C240E8-82A0-7A5D-AE41-D52F88F4B9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370" y="1794047"/>
                <a:ext cx="8399287" cy="43569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E1418C90-323E-9C90-DAAA-18C9E133BC12}"/>
                  </a:ext>
                </a:extLst>
              </p:cNvPr>
              <p:cNvSpPr txBox="1"/>
              <p:nvPr/>
            </p:nvSpPr>
            <p:spPr>
              <a:xfrm>
                <a:off x="1188370" y="2444058"/>
                <a:ext cx="3572067" cy="5416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記号</m:t>
                      </m:r>
                      <m:rad>
                        <m:radPr>
                          <m:degHide m:val="on"/>
                          <m:ctrlPr>
                            <a:rPr lang="ja-JP" altLang="en-US" sz="28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/>
                      </m:rad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2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根号</m:t>
                      </m:r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という</m:t>
                      </m:r>
                    </m:oMath>
                  </m:oMathPara>
                </a14:m>
                <a:endParaRPr kumimoji="1" lang="ja-JP" alt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E1418C90-323E-9C90-DAAA-18C9E133BC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8370" y="2444058"/>
                <a:ext cx="3572067" cy="54162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7275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09142" y="94129"/>
            <a:ext cx="3727938" cy="8628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平方根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3065426" y="955542"/>
                <a:ext cx="1384289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8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ja-JP" altLang="en-US" sz="80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○</m:t>
                          </m:r>
                        </m:e>
                        <m:sup>
                          <m:r>
                            <a:rPr kumimoji="1" lang="en-US" altLang="ja-JP" sz="8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sz="1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5426" y="955542"/>
                <a:ext cx="1384289" cy="123110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645009" y="894266"/>
                <a:ext cx="2370457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8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７</m:t>
                      </m:r>
                      <m:r>
                        <a:rPr kumimoji="1" lang="en-US" altLang="ja-JP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kumimoji="1" lang="ja-JP" altLang="en-US" sz="1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009" y="894266"/>
                <a:ext cx="2370457" cy="12311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タイトル 1"/>
          <p:cNvSpPr txBox="1">
            <a:spLocks/>
          </p:cNvSpPr>
          <p:nvPr/>
        </p:nvSpPr>
        <p:spPr>
          <a:xfrm>
            <a:off x="4039495" y="1056491"/>
            <a:ext cx="6759134" cy="8628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・・・困った</a:t>
            </a:r>
            <a:r>
              <a:rPr lang="en-US" altLang="ja-JP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(-_-)</a:t>
            </a:r>
            <a:endParaRPr lang="ja-JP" altLang="en-US" sz="54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3065426" y="-37014"/>
            <a:ext cx="3727938" cy="86289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</a:t>
            </a:r>
            <a:r>
              <a:rPr lang="en-US" altLang="ja-JP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Square root</a:t>
            </a:r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</a:t>
            </a:r>
          </a:p>
        </p:txBody>
      </p:sp>
      <p:sp>
        <p:nvSpPr>
          <p:cNvPr id="24" name="タイトル 1"/>
          <p:cNvSpPr txBox="1">
            <a:spLocks/>
          </p:cNvSpPr>
          <p:nvPr/>
        </p:nvSpPr>
        <p:spPr>
          <a:xfrm>
            <a:off x="109142" y="1898011"/>
            <a:ext cx="9682558" cy="86289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何か違う記号で</a:t>
            </a:r>
            <a:r>
              <a:rPr lang="ja-JP" altLang="en-US" sz="5400" dirty="0" err="1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．．．</a:t>
            </a:r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根は英語で</a:t>
            </a:r>
            <a:r>
              <a:rPr lang="ja-JP" altLang="en-US" sz="5400" dirty="0" err="1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．．．</a:t>
            </a:r>
            <a:r>
              <a:rPr lang="en-US" altLang="ja-JP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root</a:t>
            </a:r>
            <a:endParaRPr lang="ja-JP" altLang="en-US" sz="54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25" name="タイトル 1"/>
          <p:cNvSpPr txBox="1">
            <a:spLocks/>
          </p:cNvSpPr>
          <p:nvPr/>
        </p:nvSpPr>
        <p:spPr>
          <a:xfrm>
            <a:off x="1300966" y="3104728"/>
            <a:ext cx="1714500" cy="8628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r</a:t>
            </a:r>
            <a:endParaRPr lang="ja-JP" altLang="en-US" sz="54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9" name="下矢印 8"/>
          <p:cNvSpPr/>
          <p:nvPr/>
        </p:nvSpPr>
        <p:spPr>
          <a:xfrm rot="16200000">
            <a:off x="4433750" y="2362401"/>
            <a:ext cx="991290" cy="2479525"/>
          </a:xfrm>
          <a:prstGeom prst="downArrow">
            <a:avLst>
              <a:gd name="adj1" fmla="val 50000"/>
              <a:gd name="adj2" fmla="val 461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6793364" y="3058720"/>
                <a:ext cx="2343150" cy="139256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1" lang="ja-JP" altLang="en-US" sz="72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/>
                      </m:rad>
                    </m:oMath>
                  </m:oMathPara>
                </a14:m>
                <a:endParaRPr kumimoji="1" lang="ja-JP" altLang="en-US" sz="72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3364" y="3058720"/>
                <a:ext cx="2343150" cy="139256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タイトル 1"/>
          <p:cNvSpPr txBox="1">
            <a:spLocks/>
          </p:cNvSpPr>
          <p:nvPr/>
        </p:nvSpPr>
        <p:spPr>
          <a:xfrm>
            <a:off x="5817293" y="5631526"/>
            <a:ext cx="6202270" cy="86289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と表すことにしよう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54828" y="4689599"/>
                <a:ext cx="6768189" cy="10259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ja-JP" altLang="en-US" sz="6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７</m:t>
                      </m:r>
                      <m:r>
                        <a:rPr lang="ja-JP" altLang="en-US" sz="6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6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平方根</m:t>
                      </m:r>
                      <m:r>
                        <a:rPr lang="ja-JP" altLang="en-US" sz="6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en-US" altLang="ja-JP" sz="60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ja-JP" altLang="en-US" sz="6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6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kumimoji="1" lang="ja-JP" altLang="en-US" sz="105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828" y="4689599"/>
                <a:ext cx="6768189" cy="10259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2050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2" grpId="0"/>
      <p:bldP spid="24" grpId="0"/>
      <p:bldP spid="25" grpId="0"/>
      <p:bldP spid="9" grpId="0" animBg="1"/>
      <p:bldP spid="26" grpId="0"/>
      <p:bldP spid="27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09142" y="94129"/>
            <a:ext cx="3727938" cy="8628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平方根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2662089" y="1460218"/>
                <a:ext cx="2009973" cy="161121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8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ad>
                            <m:radPr>
                              <m:degHide m:val="on"/>
                              <m:ctrlPr>
                                <a:rPr kumimoji="1" lang="en-US" altLang="ja-JP" sz="80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1" lang="en-US" altLang="ja-JP" sz="8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</m:e>
                        <m:sup>
                          <m:r>
                            <a:rPr kumimoji="1" lang="en-US" altLang="ja-JP" sz="8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sz="1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2089" y="1460218"/>
                <a:ext cx="2009973" cy="16112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317872" y="1789452"/>
                <a:ext cx="2370457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8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７</m:t>
                      </m:r>
                      <m:r>
                        <a:rPr kumimoji="1" lang="en-US" altLang="ja-JP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kumimoji="1" lang="ja-JP" altLang="en-US" sz="1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872" y="1789452"/>
                <a:ext cx="2370457" cy="12311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グループ化 1"/>
          <p:cNvGrpSpPr/>
          <p:nvPr/>
        </p:nvGrpSpPr>
        <p:grpSpPr>
          <a:xfrm>
            <a:off x="6153830" y="2265823"/>
            <a:ext cx="5621782" cy="2424274"/>
            <a:chOff x="6051577" y="3758900"/>
            <a:chExt cx="4215830" cy="1230043"/>
          </a:xfrm>
        </p:grpSpPr>
        <p:sp>
          <p:nvSpPr>
            <p:cNvPr id="14" name="角丸四角形 13"/>
            <p:cNvSpPr/>
            <p:nvPr/>
          </p:nvSpPr>
          <p:spPr>
            <a:xfrm>
              <a:off x="6051577" y="3758900"/>
              <a:ext cx="4215830" cy="1230043"/>
            </a:xfrm>
            <a:prstGeom prst="round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4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7</a:t>
              </a:r>
              <a:r>
                <a:rPr kumimoji="1" lang="ja-JP" altLang="en-US" sz="4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の平方根は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テキスト ボックス 14"/>
                <p:cNvSpPr txBox="1"/>
                <p:nvPr/>
              </p:nvSpPr>
              <p:spPr>
                <a:xfrm>
                  <a:off x="8741161" y="3974810"/>
                  <a:ext cx="1472187" cy="62471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7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kumimoji="1" lang="en-US" altLang="ja-JP" sz="7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7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7</m:t>
                            </m:r>
                          </m:e>
                        </m:rad>
                      </m:oMath>
                    </m:oMathPara>
                  </a14:m>
                  <a:endParaRPr kumimoji="1" lang="ja-JP" altLang="en-US" sz="12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5" name="テキスト ボックス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41161" y="3974810"/>
                  <a:ext cx="1472187" cy="624711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" name="グループ化 8"/>
          <p:cNvGrpSpPr/>
          <p:nvPr/>
        </p:nvGrpSpPr>
        <p:grpSpPr>
          <a:xfrm>
            <a:off x="6115730" y="1720389"/>
            <a:ext cx="5621782" cy="1231234"/>
            <a:chOff x="6115730" y="1034589"/>
            <a:chExt cx="5621782" cy="1231234"/>
          </a:xfrm>
        </p:grpSpPr>
        <p:sp>
          <p:nvSpPr>
            <p:cNvPr id="17" name="角丸四角形 16"/>
            <p:cNvSpPr/>
            <p:nvPr/>
          </p:nvSpPr>
          <p:spPr>
            <a:xfrm>
              <a:off x="6115730" y="1073647"/>
              <a:ext cx="5621782" cy="1144409"/>
            </a:xfrm>
            <a:prstGeom prst="round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4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7</a:t>
              </a:r>
              <a:r>
                <a:rPr kumimoji="1" lang="ja-JP" altLang="en-US" sz="4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の平方根は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テキスト ボックス 17"/>
                <p:cNvSpPr txBox="1"/>
                <p:nvPr/>
              </p:nvSpPr>
              <p:spPr>
                <a:xfrm>
                  <a:off x="10253480" y="1034589"/>
                  <a:ext cx="1199682" cy="1231234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kumimoji="1" lang="en-US" altLang="ja-JP" sz="7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7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7</m:t>
                            </m:r>
                          </m:e>
                        </m:rad>
                      </m:oMath>
                    </m:oMathPara>
                  </a14:m>
                  <a:endParaRPr kumimoji="1" lang="ja-JP" altLang="en-US" sz="12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8" name="テキスト ボックス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53480" y="1034589"/>
                  <a:ext cx="1199682" cy="123123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9" name="グループ化 18"/>
          <p:cNvGrpSpPr/>
          <p:nvPr/>
        </p:nvGrpSpPr>
        <p:grpSpPr>
          <a:xfrm>
            <a:off x="6187816" y="4264211"/>
            <a:ext cx="5621783" cy="1231234"/>
            <a:chOff x="6245957" y="2426565"/>
            <a:chExt cx="4613642" cy="1323365"/>
          </a:xfrm>
        </p:grpSpPr>
        <p:sp>
          <p:nvSpPr>
            <p:cNvPr id="20" name="角丸四角形 19"/>
            <p:cNvSpPr/>
            <p:nvPr/>
          </p:nvSpPr>
          <p:spPr>
            <a:xfrm>
              <a:off x="6245957" y="2519887"/>
              <a:ext cx="4613642" cy="1230043"/>
            </a:xfrm>
            <a:prstGeom prst="roundRect">
              <a:avLst/>
            </a:prstGeom>
            <a:noFill/>
            <a:ln w="76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ja-JP" sz="4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7</a:t>
              </a:r>
              <a:r>
                <a:rPr kumimoji="1" lang="ja-JP" altLang="en-US" sz="4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の平方根は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テキスト ボックス 20"/>
                <p:cNvSpPr txBox="1"/>
                <p:nvPr/>
              </p:nvSpPr>
              <p:spPr>
                <a:xfrm>
                  <a:off x="9270131" y="2426565"/>
                  <a:ext cx="1530309" cy="132336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72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kumimoji="1" lang="en-US" altLang="ja-JP" sz="7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kumimoji="1" lang="en-US" altLang="ja-JP" sz="7200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7</m:t>
                            </m:r>
                          </m:e>
                        </m:rad>
                      </m:oMath>
                    </m:oMathPara>
                  </a14:m>
                  <a:endParaRPr kumimoji="1" lang="ja-JP" altLang="en-US" sz="12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テキスト ボックス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70131" y="2426565"/>
                  <a:ext cx="1530309" cy="132336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3" name="タイトル 1"/>
          <p:cNvSpPr txBox="1">
            <a:spLocks/>
          </p:cNvSpPr>
          <p:nvPr/>
        </p:nvSpPr>
        <p:spPr>
          <a:xfrm>
            <a:off x="3065426" y="-37014"/>
            <a:ext cx="3727938" cy="86289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</a:t>
            </a:r>
            <a:r>
              <a:rPr lang="en-US" altLang="ja-JP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Square root</a:t>
            </a:r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～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2558809" y="4127378"/>
                <a:ext cx="3629007" cy="13680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kumimoji="1" lang="en-US" altLang="ja-JP" sz="8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8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(−</m:t>
                          </m:r>
                          <m:rad>
                            <m:radPr>
                              <m:degHide m:val="on"/>
                              <m:ctrlPr>
                                <a:rPr kumimoji="1" lang="en-US" altLang="ja-JP" sz="80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1" lang="en-US" altLang="ja-JP" sz="80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rad>
                          <m:r>
                            <a:rPr kumimoji="1" lang="en-US" altLang="ja-JP" sz="8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kumimoji="1" lang="en-US" altLang="ja-JP" sz="80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sz="1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809" y="4127378"/>
                <a:ext cx="3629007" cy="136806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214592" y="4456612"/>
                <a:ext cx="2370457" cy="12311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80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７</m:t>
                      </m:r>
                      <m:r>
                        <a:rPr kumimoji="1" lang="en-US" altLang="ja-JP" sz="8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kumimoji="1" lang="ja-JP" altLang="en-US" sz="14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592" y="4456612"/>
                <a:ext cx="2370457" cy="123110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396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2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2379073" y="3009900"/>
            <a:ext cx="7415608" cy="8953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平方根は木をイメージ</a:t>
            </a:r>
          </a:p>
        </p:txBody>
      </p:sp>
    </p:spTree>
    <p:extLst>
      <p:ext uri="{BB962C8B-B14F-4D97-AF65-F5344CB8AC3E}">
        <p14:creationId xmlns:p14="http://schemas.microsoft.com/office/powerpoint/2010/main" val="911321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-116889" y="12753"/>
            <a:ext cx="7838038" cy="7736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【</a:t>
            </a:r>
            <a:r>
              <a:rPr lang="ja-JP" altLang="en-US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例１</a:t>
            </a:r>
            <a:r>
              <a:rPr lang="en-US" altLang="ja-JP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】</a:t>
            </a:r>
            <a:r>
              <a:rPr lang="ja-JP" altLang="en-US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次の値を求めなさい</a:t>
            </a:r>
            <a:endParaRPr lang="en-US" altLang="ja-JP" sz="44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-219320" y="3410767"/>
                <a:ext cx="2747366" cy="9287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e>
                      </m:rad>
                    </m:oMath>
                  </m:oMathPara>
                </a14:m>
                <a:endParaRPr kumimoji="1" lang="ja-JP" altLang="en-US" sz="5400" b="1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19320" y="3410767"/>
                <a:ext cx="2747366" cy="928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1154363" y="4359624"/>
                <a:ext cx="3403245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54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＝</m:t>
                      </m:r>
                      <m:r>
                        <a:rPr lang="en-US" altLang="ja-JP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ja-JP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kumimoji="1" lang="ja-JP" altLang="en-US" sz="5400" b="1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363" y="4359624"/>
                <a:ext cx="3403245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角丸四角形吹き出し 9"/>
          <p:cNvSpPr/>
          <p:nvPr/>
        </p:nvSpPr>
        <p:spPr>
          <a:xfrm>
            <a:off x="5948294" y="905223"/>
            <a:ext cx="5841714" cy="955509"/>
          </a:xfrm>
          <a:prstGeom prst="wedgeRoundRectCallout">
            <a:avLst>
              <a:gd name="adj1" fmla="val -58227"/>
              <a:gd name="adj2" fmla="val -18891"/>
              <a:gd name="adj3" fmla="val 16667"/>
            </a:avLst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2</a:t>
            </a:r>
            <a:r>
              <a:rPr kumimoji="1" lang="ja-JP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乗して</a:t>
            </a:r>
            <a:r>
              <a:rPr lang="en-US" altLang="ja-JP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16</a:t>
            </a:r>
            <a:r>
              <a:rPr kumimoji="1" lang="ja-JP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に</a:t>
            </a:r>
            <a:r>
              <a:rPr lang="ja-JP" altLang="en-US" sz="40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なる数は？</a:t>
            </a:r>
            <a:endParaRPr kumimoji="1" lang="ja-JP" altLang="en-US" sz="4000" b="1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6058887" y="2518523"/>
            <a:ext cx="5731121" cy="1583294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似ているようで違う問題</a:t>
            </a:r>
            <a:endParaRPr kumimoji="1" lang="en-US" altLang="ja-JP" sz="3600" b="1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  <a:p>
            <a:pPr algn="ctr"/>
            <a:r>
              <a:rPr kumimoji="1" lang="ja-JP" altLang="en-US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間違えやすいので要注意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283954" y="822950"/>
                <a:ext cx="5728434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n-US" altLang="ja-JP" sz="5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ja-JP" sz="5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</m:d>
                    <m:r>
                      <a:rPr lang="en-US" altLang="ja-JP" sz="5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5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ja-JP" altLang="en-US" sz="5400" b="1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の</m:t>
                    </m:r>
                  </m:oMath>
                </a14:m>
                <a:r>
                  <a:rPr kumimoji="1" lang="ja-JP" altLang="en-US" sz="5400" b="1" dirty="0">
                    <a:solidFill>
                      <a:schemeClr val="bg1"/>
                    </a:solidFill>
                  </a:rPr>
                  <a:t>平方根</a:t>
                </a:r>
                <a:endParaRPr kumimoji="1" lang="ja-JP" altLang="en-US" sz="5400" b="1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3954" y="822950"/>
                <a:ext cx="5728434" cy="830997"/>
              </a:xfrm>
              <a:prstGeom prst="rect">
                <a:avLst/>
              </a:prstGeom>
              <a:blipFill>
                <a:blip r:embed="rId4"/>
                <a:stretch>
                  <a:fillRect t="-25735" b="-50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2795473" y="1725588"/>
                <a:ext cx="1221488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60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±4</m:t>
                      </m:r>
                    </m:oMath>
                  </m:oMathPara>
                </a14:m>
                <a:endParaRPr kumimoji="1" lang="ja-JP" altLang="en-US" sz="105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473" y="1725588"/>
                <a:ext cx="1221488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1384654" y="3310170"/>
                <a:ext cx="3403245" cy="104945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54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＝</m:t>
                      </m:r>
                      <m:rad>
                        <m:radPr>
                          <m:degHide m:val="on"/>
                          <m:ctrlPr>
                            <a:rPr lang="ja-JP" altLang="en-US" sz="5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ja-JP" sz="54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54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sup>
                              <m:r>
                                <a:rPr lang="en-US" altLang="ja-JP" sz="54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1" lang="ja-JP" altLang="en-US" sz="5400" b="1" dirty="0"/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4654" y="3310170"/>
                <a:ext cx="3403245" cy="10494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円形吹き出し 2"/>
          <p:cNvSpPr/>
          <p:nvPr/>
        </p:nvSpPr>
        <p:spPr>
          <a:xfrm>
            <a:off x="40330" y="5106971"/>
            <a:ext cx="3110805" cy="1133104"/>
          </a:xfrm>
          <a:prstGeom prst="wedgeEllipseCallout">
            <a:avLst>
              <a:gd name="adj1" fmla="val 45139"/>
              <a:gd name="adj2" fmla="val -59536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err="1">
                <a:solidFill>
                  <a:schemeClr val="bg1"/>
                </a:solidFill>
              </a:rPr>
              <a:t>ー</a:t>
            </a:r>
            <a:r>
              <a:rPr kumimoji="1" lang="ja-JP" altLang="en-US" sz="2800" b="1" dirty="0">
                <a:solidFill>
                  <a:schemeClr val="bg1"/>
                </a:solidFill>
              </a:rPr>
              <a:t>４がない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5961137" y="4759608"/>
            <a:ext cx="5926623" cy="1583294"/>
            <a:chOff x="5664486" y="4759608"/>
            <a:chExt cx="5926623" cy="1583294"/>
          </a:xfrm>
        </p:grpSpPr>
        <p:sp>
          <p:nvSpPr>
            <p:cNvPr id="16" name="角丸四角形 15"/>
            <p:cNvSpPr/>
            <p:nvPr/>
          </p:nvSpPr>
          <p:spPr>
            <a:xfrm>
              <a:off x="5664486" y="4759608"/>
              <a:ext cx="5926623" cy="1583294"/>
            </a:xfrm>
            <a:prstGeom prst="roundRect">
              <a:avLst/>
            </a:prstGeom>
            <a:noFill/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36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平方根は</a:t>
              </a:r>
              <a:endParaRPr kumimoji="1" lang="en-US" altLang="ja-JP" sz="3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  <a:p>
              <a:r>
                <a:rPr kumimoji="1" lang="ja-JP" altLang="en-US" sz="36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　と聞かれたら　をつける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テキスト ボックス 16"/>
                <p:cNvSpPr txBox="1"/>
                <p:nvPr/>
              </p:nvSpPr>
              <p:spPr>
                <a:xfrm>
                  <a:off x="8959014" y="5388868"/>
                  <a:ext cx="636392" cy="73866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kumimoji="1" lang="en-US" altLang="ja-JP" sz="4800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</m:oMath>
                    </m:oMathPara>
                  </a14:m>
                  <a:endParaRPr kumimoji="1" lang="ja-JP" altLang="en-US" sz="9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7" name="テキスト ボックス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59014" y="5388868"/>
                  <a:ext cx="636392" cy="73866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07317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2" grpId="0" animBg="1"/>
      <p:bldP spid="6" grpId="0"/>
      <p:bldP spid="11" grpId="0"/>
      <p:bldP spid="15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416C102-D6E0-3597-3ECA-4A8C73E596C7}"/>
                  </a:ext>
                </a:extLst>
              </p:cNvPr>
              <p:cNvSpPr txBox="1"/>
              <p:nvPr/>
            </p:nvSpPr>
            <p:spPr>
              <a:xfrm>
                <a:off x="790547" y="614457"/>
                <a:ext cx="305962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&gt;0,</m:t>
                      </m:r>
                      <m:r>
                        <a:rPr kumimoji="1" lang="en-US" altLang="ja-JP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kumimoji="1" lang="en-US" altLang="ja-JP" sz="28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&gt;0</m:t>
                      </m:r>
                      <m:r>
                        <a:rPr lang="ja-JP" altLang="en-US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の</m:t>
                      </m:r>
                      <m:r>
                        <a:rPr lang="ja-JP" altLang="en-US" sz="28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とき</m:t>
                      </m:r>
                    </m:oMath>
                  </m:oMathPara>
                </a14:m>
                <a:endParaRPr kumimoji="1" lang="ja-JP" altLang="en-US" sz="28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9416C102-D6E0-3597-3ECA-4A8C73E59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47" y="614457"/>
                <a:ext cx="3059620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593B451-AFBD-9630-C369-F3CA22A89C76}"/>
                  </a:ext>
                </a:extLst>
              </p:cNvPr>
              <p:cNvSpPr txBox="1"/>
              <p:nvPr/>
            </p:nvSpPr>
            <p:spPr>
              <a:xfrm>
                <a:off x="1115139" y="1746571"/>
                <a:ext cx="4617931" cy="6908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ad>
                        <m:radPr>
                          <m:degHide m:val="on"/>
                          <m:ctrlPr>
                            <a:rPr kumimoji="1"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kumimoji="1" lang="en-US" altLang="ja-JP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kumimoji="1" lang="en-US" altLang="ja-JP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kumimoji="1"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p>
                        <m:sSupPr>
                          <m:ctrlPr>
                            <a:rPr kumimoji="1"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ad>
                            <m:radPr>
                              <m:degHide m:val="on"/>
                              <m:ctrlPr>
                                <a:rPr kumimoji="1" lang="en-US" altLang="ja-JP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1" lang="en-US" altLang="ja-JP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rad>
                          <m:r>
                            <a:rPr kumimoji="1"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kumimoji="1"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kumimoji="1" lang="ja-JP" altLang="en-US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593B451-AFBD-9630-C369-F3CA22A89C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139" y="1746571"/>
                <a:ext cx="4617931" cy="6908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8DD31DA-6544-8855-BC29-DBFE6BC6A623}"/>
                  </a:ext>
                </a:extLst>
              </p:cNvPr>
              <p:cNvSpPr txBox="1"/>
              <p:nvPr/>
            </p:nvSpPr>
            <p:spPr>
              <a:xfrm>
                <a:off x="1115138" y="3223070"/>
                <a:ext cx="3261854" cy="630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ad>
                        <m:radPr>
                          <m:degHide m:val="on"/>
                          <m:ctrlPr>
                            <a:rPr kumimoji="1"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𝑎𝑏</m:t>
                          </m:r>
                        </m:e>
                      </m:rad>
                      <m:r>
                        <a:rPr kumimoji="1"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kumimoji="1"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rad>
                      <m:rad>
                        <m:radPr>
                          <m:degHide m:val="on"/>
                          <m:ctrlPr>
                            <a:rPr lang="en-US" altLang="ja-JP" sz="3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kumimoji="1" lang="ja-JP" altLang="en-US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8DD31DA-6544-8855-BC29-DBFE6BC6A6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138" y="3223070"/>
                <a:ext cx="3261854" cy="6303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角丸四角形吹き出し 6">
            <a:extLst>
              <a:ext uri="{FF2B5EF4-FFF2-40B4-BE49-F238E27FC236}">
                <a16:creationId xmlns:a16="http://schemas.microsoft.com/office/drawing/2014/main" id="{D81D75FF-52BF-E9DC-4B49-CBD1C89984CA}"/>
              </a:ext>
            </a:extLst>
          </p:cNvPr>
          <p:cNvSpPr/>
          <p:nvPr/>
        </p:nvSpPr>
        <p:spPr>
          <a:xfrm>
            <a:off x="5209347" y="2780062"/>
            <a:ext cx="6632331" cy="1828606"/>
          </a:xfrm>
          <a:prstGeom prst="wedgeRoundRectCallout">
            <a:avLst>
              <a:gd name="adj1" fmla="val -58051"/>
              <a:gd name="adj2" fmla="val -46691"/>
              <a:gd name="adj3" fmla="val 16667"/>
            </a:avLst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400" b="1" dirty="0">
                <a:solidFill>
                  <a:schemeClr val="bg1"/>
                </a:solidFill>
              </a:rPr>
              <a:t>(</a:t>
            </a:r>
            <a:r>
              <a:rPr kumimoji="1" lang="ja-JP" altLang="en-US" sz="5400" b="1" dirty="0">
                <a:solidFill>
                  <a:schemeClr val="bg1"/>
                </a:solidFill>
              </a:rPr>
              <a:t>２乗</a:t>
            </a:r>
            <a:r>
              <a:rPr lang="en-US" altLang="ja-JP" sz="5400" b="1" dirty="0">
                <a:solidFill>
                  <a:schemeClr val="bg1"/>
                </a:solidFill>
              </a:rPr>
              <a:t>)</a:t>
            </a:r>
            <a:r>
              <a:rPr kumimoji="1" lang="ja-JP" altLang="en-US" sz="5400" b="1" dirty="0">
                <a:solidFill>
                  <a:schemeClr val="bg1"/>
                </a:solidFill>
              </a:rPr>
              <a:t>は√ が外れる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1EFC71E5-AFD1-441F-E377-FABC2D7D3749}"/>
                  </a:ext>
                </a:extLst>
              </p:cNvPr>
              <p:cNvSpPr txBox="1"/>
              <p:nvPr/>
            </p:nvSpPr>
            <p:spPr>
              <a:xfrm>
                <a:off x="1115138" y="4812385"/>
                <a:ext cx="2266453" cy="6908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kumimoji="1"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kumimoji="1"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ad>
                        <m:radPr>
                          <m:degHide m:val="on"/>
                          <m:ctrlPr>
                            <a:rPr kumimoji="1"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kumimoji="1" lang="en-US" altLang="ja-JP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kumimoji="1" lang="en-US" altLang="ja-JP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kumimoji="1"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  <m:r>
                        <a:rPr kumimoji="1"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kumimoji="1" lang="ja-JP" altLang="en-US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1EFC71E5-AFD1-441F-E377-FABC2D7D37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138" y="4812385"/>
                <a:ext cx="2266453" cy="6908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DD130F04-34E7-4133-99BD-2ECECB13D68F}"/>
                  </a:ext>
                </a:extLst>
              </p:cNvPr>
              <p:cNvSpPr txBox="1"/>
              <p:nvPr/>
            </p:nvSpPr>
            <p:spPr>
              <a:xfrm>
                <a:off x="2912270" y="5706997"/>
                <a:ext cx="2575257" cy="630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  </m:t>
                      </m:r>
                      <m:r>
                        <a:rPr kumimoji="1"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kumimoji="1"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× </m:t>
                      </m:r>
                      <m:rad>
                        <m:radPr>
                          <m:degHide m:val="on"/>
                          <m:ctrlPr>
                            <a:rPr lang="en-US" altLang="ja-JP" sz="3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kumimoji="1" lang="ja-JP" altLang="en-US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DD130F04-34E7-4133-99BD-2ECECB13D6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2270" y="5706997"/>
                <a:ext cx="2575257" cy="6303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507F7F6-41C7-1A5C-A39D-D4604A571E6D}"/>
                  </a:ext>
                </a:extLst>
              </p:cNvPr>
              <p:cNvSpPr txBox="1"/>
              <p:nvPr/>
            </p:nvSpPr>
            <p:spPr>
              <a:xfrm>
                <a:off x="5662657" y="5706996"/>
                <a:ext cx="1433918" cy="630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36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ad>
                        <m:radPr>
                          <m:degHide m:val="on"/>
                          <m:ctrlPr>
                            <a:rPr lang="en-US" altLang="ja-JP" sz="3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kumimoji="1" lang="ja-JP" altLang="en-US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8507F7F6-41C7-1A5C-A39D-D4604A571E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2657" y="5706996"/>
                <a:ext cx="1433918" cy="6303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01FFF246-9716-2C3A-A422-F9355DCD641A}"/>
                  </a:ext>
                </a:extLst>
              </p:cNvPr>
              <p:cNvSpPr txBox="1"/>
              <p:nvPr/>
            </p:nvSpPr>
            <p:spPr>
              <a:xfrm>
                <a:off x="3349980" y="4812385"/>
                <a:ext cx="2054024" cy="6908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1"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kumimoji="1" lang="en-US" altLang="ja-JP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kumimoji="1" lang="en-US" altLang="ja-JP" sz="36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altLang="ja-JP" sz="36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ad>
                        <m:radPr>
                          <m:degHide m:val="on"/>
                          <m:ctrlPr>
                            <a:rPr lang="en-US" altLang="ja-JP" sz="36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36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rad>
                    </m:oMath>
                  </m:oMathPara>
                </a14:m>
                <a:endParaRPr kumimoji="1" lang="ja-JP" altLang="en-US" sz="36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01FFF246-9716-2C3A-A422-F9355DCD64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9980" y="4812385"/>
                <a:ext cx="2054024" cy="69089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132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-152400" y="629467"/>
                <a:ext cx="2747366" cy="9287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e>
                      </m:rad>
                    </m:oMath>
                  </m:oMathPara>
                </a14:m>
                <a:endParaRPr kumimoji="1" lang="ja-JP" altLang="en-US" sz="5400" b="1" dirty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400" y="629467"/>
                <a:ext cx="2747366" cy="92878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1221283" y="1578324"/>
                <a:ext cx="3403245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54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＝</m:t>
                      </m:r>
                      <m:r>
                        <a:rPr lang="en-US" altLang="ja-JP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altLang="ja-JP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kumimoji="1" lang="ja-JP" altLang="en-US" sz="5400" b="1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283" y="1578324"/>
                <a:ext cx="3403245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1451574" y="528870"/>
                <a:ext cx="3403245" cy="104945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54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＝</m:t>
                      </m:r>
                      <m:rad>
                        <m:radPr>
                          <m:degHide m:val="on"/>
                          <m:ctrlPr>
                            <a:rPr lang="ja-JP" altLang="en-US" sz="5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ja-JP" sz="54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54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sup>
                              <m:r>
                                <a:rPr lang="en-US" altLang="ja-JP" sz="54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kumimoji="1" lang="ja-JP" altLang="en-US" sz="5400" b="1" dirty="0"/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1574" y="528870"/>
                <a:ext cx="3403245" cy="10494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楕円 1"/>
          <p:cNvSpPr/>
          <p:nvPr/>
        </p:nvSpPr>
        <p:spPr>
          <a:xfrm>
            <a:off x="1047750" y="781050"/>
            <a:ext cx="800100" cy="762000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/>
          <p:cNvSpPr/>
          <p:nvPr/>
        </p:nvSpPr>
        <p:spPr>
          <a:xfrm>
            <a:off x="3096046" y="1596293"/>
            <a:ext cx="800100" cy="762000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吹き出し 6"/>
          <p:cNvSpPr/>
          <p:nvPr/>
        </p:nvSpPr>
        <p:spPr>
          <a:xfrm>
            <a:off x="5258643" y="529688"/>
            <a:ext cx="6632331" cy="1828606"/>
          </a:xfrm>
          <a:prstGeom prst="wedgeRoundRectCallout">
            <a:avLst>
              <a:gd name="adj1" fmla="val -57693"/>
              <a:gd name="adj2" fmla="val -18441"/>
              <a:gd name="adj3" fmla="val 16667"/>
            </a:avLst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b="1" dirty="0">
                <a:solidFill>
                  <a:schemeClr val="bg1"/>
                </a:solidFill>
              </a:rPr>
              <a:t>平方数（２乗）は</a:t>
            </a:r>
            <a:endParaRPr kumimoji="1" lang="en-US" altLang="ja-JP" sz="5400" b="1" dirty="0">
              <a:solidFill>
                <a:schemeClr val="bg1"/>
              </a:solidFill>
            </a:endParaRPr>
          </a:p>
          <a:p>
            <a:pPr algn="ctr"/>
            <a:r>
              <a:rPr kumimoji="1" lang="ja-JP" altLang="en-US" sz="5400" b="1" dirty="0">
                <a:solidFill>
                  <a:schemeClr val="bg1"/>
                </a:solidFill>
              </a:rPr>
              <a:t>√ が外れる</a:t>
            </a:r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140707" y="2573878"/>
            <a:ext cx="7838038" cy="7736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【</a:t>
            </a:r>
            <a:r>
              <a:rPr lang="ja-JP" altLang="en-US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例</a:t>
            </a:r>
            <a:r>
              <a:rPr lang="en-US" altLang="ja-JP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2】</a:t>
            </a:r>
            <a:r>
              <a:rPr lang="ja-JP" altLang="en-US" sz="4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次の値を求めなさい</a:t>
            </a:r>
            <a:endParaRPr lang="en-US" altLang="ja-JP" sz="44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-152400" y="3613947"/>
                <a:ext cx="2747366" cy="9287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kumimoji="1"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𝟒𝟖</m:t>
                          </m:r>
                        </m:e>
                      </m:rad>
                    </m:oMath>
                  </m:oMathPara>
                </a14:m>
                <a:endParaRPr kumimoji="1" lang="ja-JP" altLang="en-US" sz="5400" b="1" dirty="0"/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2400" y="3613947"/>
                <a:ext cx="2747366" cy="92878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1924435" y="4335571"/>
                <a:ext cx="4490793" cy="104676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＝</m:t>
                      </m:r>
                      <m:r>
                        <a:rPr lang="en-US" altLang="ja-JP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ad>
                        <m:radPr>
                          <m:degHide m:val="on"/>
                          <m:ctrlPr>
                            <a:rPr lang="ja-JP" altLang="en-US" sz="5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ja-JP" sz="54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54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sup>
                              <m:r>
                                <a:rPr lang="en-US" altLang="ja-JP" sz="54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kumimoji="1" lang="ja-JP" altLang="en-US" sz="5400" b="1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4435" y="4335571"/>
                <a:ext cx="4490793" cy="104676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楕円 22"/>
          <p:cNvSpPr/>
          <p:nvPr/>
        </p:nvSpPr>
        <p:spPr>
          <a:xfrm>
            <a:off x="4007058" y="4670322"/>
            <a:ext cx="555698" cy="571499"/>
          </a:xfrm>
          <a:prstGeom prst="ellipse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1523990" y="5445670"/>
            <a:ext cx="3403245" cy="928780"/>
            <a:chOff x="1924435" y="5418400"/>
            <a:chExt cx="3403245" cy="9287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テキスト ボックス 20"/>
                <p:cNvSpPr txBox="1"/>
                <p:nvPr/>
              </p:nvSpPr>
              <p:spPr>
                <a:xfrm>
                  <a:off x="1924435" y="5418400"/>
                  <a:ext cx="3403245" cy="92878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ja-JP" altLang="en-US" sz="5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＝</m:t>
                        </m:r>
                        <m:r>
                          <a:rPr lang="en-US" altLang="ja-JP" sz="5400" b="1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ad>
                          <m:radPr>
                            <m:degHide m:val="on"/>
                            <m:ctrlPr>
                              <a:rPr lang="en-US" altLang="ja-JP" sz="5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ja-JP" sz="5400" b="1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e>
                        </m:rad>
                      </m:oMath>
                    </m:oMathPara>
                  </a14:m>
                  <a:endParaRPr kumimoji="1" lang="ja-JP" altLang="en-US" sz="5400" b="1" dirty="0"/>
                </a:p>
              </p:txBody>
            </p:sp>
          </mc:Choice>
          <mc:Fallback xmlns="">
            <p:sp>
              <p:nvSpPr>
                <p:cNvPr id="21" name="テキスト ボックス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24435" y="5418400"/>
                  <a:ext cx="3403245" cy="928780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4" name="楕円 23"/>
            <p:cNvSpPr/>
            <p:nvPr/>
          </p:nvSpPr>
          <p:spPr>
            <a:xfrm>
              <a:off x="3288272" y="5616647"/>
              <a:ext cx="555698" cy="571499"/>
            </a:xfrm>
            <a:prstGeom prst="ellipse">
              <a:avLst/>
            </a:prstGeom>
            <a:noFill/>
            <a:ln w="762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下カーブ矢印 12"/>
          <p:cNvSpPr/>
          <p:nvPr/>
        </p:nvSpPr>
        <p:spPr>
          <a:xfrm flipH="1">
            <a:off x="3400460" y="4351255"/>
            <a:ext cx="555695" cy="291357"/>
          </a:xfrm>
          <a:prstGeom prst="curvedDownArrow">
            <a:avLst>
              <a:gd name="adj1" fmla="val 11418"/>
              <a:gd name="adj2" fmla="val 66775"/>
              <a:gd name="adj3" fmla="val 25000"/>
            </a:avLst>
          </a:prstGeom>
          <a:ln w="825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/>
              <p:cNvSpPr txBox="1"/>
              <p:nvPr/>
            </p:nvSpPr>
            <p:spPr>
              <a:xfrm>
                <a:off x="1924435" y="3533900"/>
                <a:ext cx="4490793" cy="9287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＝</m:t>
                      </m:r>
                      <m:r>
                        <a:rPr lang="en-US" altLang="ja-JP" sz="5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  <m:rad>
                        <m:radPr>
                          <m:degHide m:val="on"/>
                          <m:ctrlPr>
                            <a:rPr lang="ja-JP" altLang="en-US" sz="54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  <m:r>
                            <a:rPr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altLang="ja-JP" sz="5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</m:oMath>
                  </m:oMathPara>
                </a14:m>
                <a:endParaRPr kumimoji="1" lang="ja-JP" altLang="en-US" sz="5400" b="1" dirty="0"/>
              </a:p>
            </p:txBody>
          </p:sp>
        </mc:Choice>
        <mc:Fallback xmlns="">
          <p:sp>
            <p:nvSpPr>
              <p:cNvPr id="27" name="テキスト ボックス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4435" y="3533900"/>
                <a:ext cx="4490793" cy="92878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コネクタ 30"/>
          <p:cNvCxnSpPr/>
          <p:nvPr/>
        </p:nvCxnSpPr>
        <p:spPr>
          <a:xfrm flipH="1">
            <a:off x="5486400" y="5245517"/>
            <a:ext cx="704850" cy="1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3633335" y="6274217"/>
            <a:ext cx="704850" cy="1"/>
          </a:xfrm>
          <a:prstGeom prst="line">
            <a:avLst/>
          </a:prstGeom>
          <a:ln w="635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タイトル 1">
            <a:extLst>
              <a:ext uri="{FF2B5EF4-FFF2-40B4-BE49-F238E27FC236}">
                <a16:creationId xmlns:a16="http://schemas.microsoft.com/office/drawing/2014/main" id="{18A2F25D-ACCE-BAD2-37E5-C25022F38F11}"/>
              </a:ext>
            </a:extLst>
          </p:cNvPr>
          <p:cNvSpPr txBox="1">
            <a:spLocks/>
          </p:cNvSpPr>
          <p:nvPr/>
        </p:nvSpPr>
        <p:spPr>
          <a:xfrm>
            <a:off x="6836411" y="3510498"/>
            <a:ext cx="4676716" cy="7736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4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平方数使った掛算にすると良い</a:t>
            </a:r>
            <a:endParaRPr lang="en-US" altLang="ja-JP" sz="24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7705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2" grpId="0" animBg="1"/>
      <p:bldP spid="18" grpId="0" animBg="1"/>
      <p:bldP spid="7" grpId="0" animBg="1"/>
      <p:bldP spid="19" grpId="0"/>
      <p:bldP spid="20" grpId="0"/>
      <p:bldP spid="22" grpId="0"/>
      <p:bldP spid="23" grpId="0" animBg="1"/>
      <p:bldP spid="13" grpId="0" animBg="1"/>
      <p:bldP spid="27" grpId="0"/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738</Words>
  <Application>Microsoft Office PowerPoint</Application>
  <PresentationFormat>ワイド画面</PresentationFormat>
  <Paragraphs>159</Paragraphs>
  <Slides>14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テーマ</vt:lpstr>
      <vt:lpstr>第３回報告課題 ～平方根の計算～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展開</vt:lpstr>
      <vt:lpstr>有理化・・・分母から√をなくすこと</vt:lpstr>
      <vt:lpstr>有理化・・・分母から√をなくすこと</vt:lpstr>
    </vt:vector>
  </TitlesOfParts>
  <Company>千葉県教育庁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利治 浅見</cp:lastModifiedBy>
  <cp:revision>74</cp:revision>
  <dcterms:created xsi:type="dcterms:W3CDTF">2022-05-31T03:41:03Z</dcterms:created>
  <dcterms:modified xsi:type="dcterms:W3CDTF">2025-04-11T08:43:02Z</dcterms:modified>
</cp:coreProperties>
</file>