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21" r:id="rId3"/>
    <p:sldId id="302" r:id="rId4"/>
    <p:sldId id="278" r:id="rId5"/>
    <p:sldId id="277" r:id="rId6"/>
    <p:sldId id="303" r:id="rId7"/>
    <p:sldId id="304" r:id="rId8"/>
    <p:sldId id="305" r:id="rId9"/>
    <p:sldId id="313" r:id="rId10"/>
    <p:sldId id="306" r:id="rId11"/>
    <p:sldId id="307" r:id="rId12"/>
    <p:sldId id="308" r:id="rId13"/>
    <p:sldId id="315" r:id="rId14"/>
    <p:sldId id="309" r:id="rId15"/>
    <p:sldId id="316" r:id="rId16"/>
    <p:sldId id="317" r:id="rId17"/>
    <p:sldId id="310" r:id="rId18"/>
    <p:sldId id="318" r:id="rId19"/>
    <p:sldId id="319" r:id="rId20"/>
    <p:sldId id="322" r:id="rId21"/>
    <p:sldId id="320" r:id="rId22"/>
  </p:sldIdLst>
  <p:sldSz cx="12192000" cy="6858000"/>
  <p:notesSz cx="14295438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FF66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333" autoAdjust="0"/>
  </p:normalViewPr>
  <p:slideViewPr>
    <p:cSldViewPr snapToGrid="0">
      <p:cViewPr>
        <p:scale>
          <a:sx n="107" d="100"/>
          <a:sy n="107" d="100"/>
        </p:scale>
        <p:origin x="5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8097441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CB827E7F-2F35-42CC-A2F4-E770DBB606C0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8097441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8FE3606B-FEF4-4A45-A61D-3E10687B4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25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8097441" y="0"/>
            <a:ext cx="6194689" cy="495029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CDDC63B0-D9F6-465B-AB2D-47064B765F77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87825" y="1231900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73" tIns="66536" rIns="133073" bIns="665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429545" y="4748164"/>
            <a:ext cx="11436350" cy="3884861"/>
          </a:xfrm>
          <a:prstGeom prst="rect">
            <a:avLst/>
          </a:prstGeom>
        </p:spPr>
        <p:txBody>
          <a:bodyPr vert="horz" lIns="133073" tIns="66536" rIns="133073" bIns="6653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8097441" y="9371286"/>
            <a:ext cx="6194689" cy="495028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55182112-86FB-4BA1-AE49-C49672F78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88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05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79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18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2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17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66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5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9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38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8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3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91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 /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1.png" /><Relationship Id="rId4" Type="http://schemas.openxmlformats.org/officeDocument/2006/relationships/image" Target="../media/image60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 /><Relationship Id="rId3" Type="http://schemas.openxmlformats.org/officeDocument/2006/relationships/image" Target="../media/image63.png" /><Relationship Id="rId7" Type="http://schemas.openxmlformats.org/officeDocument/2006/relationships/image" Target="../media/image67.png" /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6.png" /><Relationship Id="rId11" Type="http://schemas.openxmlformats.org/officeDocument/2006/relationships/image" Target="../media/image71.png" /><Relationship Id="rId5" Type="http://schemas.openxmlformats.org/officeDocument/2006/relationships/image" Target="../media/image65.png" /><Relationship Id="rId10" Type="http://schemas.openxmlformats.org/officeDocument/2006/relationships/image" Target="../media/image70.png" /><Relationship Id="rId4" Type="http://schemas.openxmlformats.org/officeDocument/2006/relationships/image" Target="../media/image64.png" /><Relationship Id="rId9" Type="http://schemas.openxmlformats.org/officeDocument/2006/relationships/image" Target="../media/image69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 /><Relationship Id="rId3" Type="http://schemas.openxmlformats.org/officeDocument/2006/relationships/image" Target="../media/image73.png" /><Relationship Id="rId7" Type="http://schemas.openxmlformats.org/officeDocument/2006/relationships/image" Target="../media/image77.png" /><Relationship Id="rId2" Type="http://schemas.openxmlformats.org/officeDocument/2006/relationships/image" Target="../media/image7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6.png" /><Relationship Id="rId5" Type="http://schemas.openxmlformats.org/officeDocument/2006/relationships/image" Target="../media/image75.png" /><Relationship Id="rId10" Type="http://schemas.openxmlformats.org/officeDocument/2006/relationships/image" Target="../media/image80.png" /><Relationship Id="rId4" Type="http://schemas.openxmlformats.org/officeDocument/2006/relationships/image" Target="../media/image74.png" /><Relationship Id="rId9" Type="http://schemas.openxmlformats.org/officeDocument/2006/relationships/image" Target="../media/image79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 /><Relationship Id="rId2" Type="http://schemas.openxmlformats.org/officeDocument/2006/relationships/image" Target="../media/image8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4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 /><Relationship Id="rId3" Type="http://schemas.openxmlformats.org/officeDocument/2006/relationships/image" Target="../media/image86.png" /><Relationship Id="rId7" Type="http://schemas.openxmlformats.org/officeDocument/2006/relationships/image" Target="../media/image89.png" /><Relationship Id="rId2" Type="http://schemas.openxmlformats.org/officeDocument/2006/relationships/image" Target="../media/image8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8.png" /><Relationship Id="rId11" Type="http://schemas.openxmlformats.org/officeDocument/2006/relationships/image" Target="../media/image92.png" /><Relationship Id="rId5" Type="http://schemas.openxmlformats.org/officeDocument/2006/relationships/image" Target="../media/image87.png" /><Relationship Id="rId10" Type="http://schemas.openxmlformats.org/officeDocument/2006/relationships/image" Target="../media/image91.png" /><Relationship Id="rId4" Type="http://schemas.openxmlformats.org/officeDocument/2006/relationships/image" Target="../media/image81.png" /><Relationship Id="rId9" Type="http://schemas.openxmlformats.org/officeDocument/2006/relationships/image" Target="../media/image90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 /><Relationship Id="rId3" Type="http://schemas.openxmlformats.org/officeDocument/2006/relationships/image" Target="../media/image93.png" /><Relationship Id="rId7" Type="http://schemas.openxmlformats.org/officeDocument/2006/relationships/image" Target="../media/image97.png" /><Relationship Id="rId2" Type="http://schemas.openxmlformats.org/officeDocument/2006/relationships/image" Target="../media/image8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6.png" /><Relationship Id="rId5" Type="http://schemas.openxmlformats.org/officeDocument/2006/relationships/image" Target="../media/image95.png" /><Relationship Id="rId10" Type="http://schemas.openxmlformats.org/officeDocument/2006/relationships/image" Target="../media/image100.png" /><Relationship Id="rId4" Type="http://schemas.openxmlformats.org/officeDocument/2006/relationships/image" Target="../media/image94.png" /><Relationship Id="rId9" Type="http://schemas.openxmlformats.org/officeDocument/2006/relationships/image" Target="../media/image99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 /><Relationship Id="rId2" Type="http://schemas.openxmlformats.org/officeDocument/2006/relationships/image" Target="../media/image10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 /><Relationship Id="rId2" Type="http://schemas.openxmlformats.org/officeDocument/2006/relationships/image" Target="../media/image71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5.png" /><Relationship Id="rId4" Type="http://schemas.openxmlformats.org/officeDocument/2006/relationships/image" Target="../media/image104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 /><Relationship Id="rId3" Type="http://schemas.openxmlformats.org/officeDocument/2006/relationships/image" Target="../media/image106.png" /><Relationship Id="rId7" Type="http://schemas.openxmlformats.org/officeDocument/2006/relationships/image" Target="../media/image110.png" /><Relationship Id="rId2" Type="http://schemas.openxmlformats.org/officeDocument/2006/relationships/image" Target="../media/image7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9.png" /><Relationship Id="rId5" Type="http://schemas.openxmlformats.org/officeDocument/2006/relationships/image" Target="../media/image108.png" /><Relationship Id="rId4" Type="http://schemas.openxmlformats.org/officeDocument/2006/relationships/image" Target="../media/image107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 /><Relationship Id="rId3" Type="http://schemas.openxmlformats.org/officeDocument/2006/relationships/image" Target="../media/image112.png" /><Relationship Id="rId7" Type="http://schemas.openxmlformats.org/officeDocument/2006/relationships/image" Target="../media/image116.png" /><Relationship Id="rId2" Type="http://schemas.openxmlformats.org/officeDocument/2006/relationships/image" Target="../media/image7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5.png" /><Relationship Id="rId5" Type="http://schemas.openxmlformats.org/officeDocument/2006/relationships/image" Target="../media/image114.png" /><Relationship Id="rId4" Type="http://schemas.openxmlformats.org/officeDocument/2006/relationships/image" Target="../media/image113.png" /><Relationship Id="rId9" Type="http://schemas.openxmlformats.org/officeDocument/2006/relationships/image" Target="../media/image11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 /><Relationship Id="rId2" Type="http://schemas.openxmlformats.org/officeDocument/2006/relationships/image" Target="../media/image2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10.png" /><Relationship Id="rId5" Type="http://schemas.openxmlformats.org/officeDocument/2006/relationships/image" Target="../media/image510.png" /><Relationship Id="rId4" Type="http://schemas.openxmlformats.org/officeDocument/2006/relationships/image" Target="../media/image410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13" Type="http://schemas.openxmlformats.org/officeDocument/2006/relationships/image" Target="../media/image18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12" Type="http://schemas.openxmlformats.org/officeDocument/2006/relationships/image" Target="../media/image17.png" /><Relationship Id="rId2" Type="http://schemas.openxmlformats.org/officeDocument/2006/relationships/image" Target="../media/image7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11" Type="http://schemas.openxmlformats.org/officeDocument/2006/relationships/image" Target="../media/image16.png" /><Relationship Id="rId5" Type="http://schemas.openxmlformats.org/officeDocument/2006/relationships/image" Target="../media/image10.png" /><Relationship Id="rId15" Type="http://schemas.openxmlformats.org/officeDocument/2006/relationships/image" Target="../media/image20.png" /><Relationship Id="rId10" Type="http://schemas.openxmlformats.org/officeDocument/2006/relationships/image" Target="../media/image15.png" /><Relationship Id="rId4" Type="http://schemas.openxmlformats.org/officeDocument/2006/relationships/image" Target="../media/image9.png" /><Relationship Id="rId9" Type="http://schemas.openxmlformats.org/officeDocument/2006/relationships/image" Target="../media/image14.png" /><Relationship Id="rId14" Type="http://schemas.openxmlformats.org/officeDocument/2006/relationships/image" Target="../media/image19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13" Type="http://schemas.openxmlformats.org/officeDocument/2006/relationships/image" Target="../media/image31.png" /><Relationship Id="rId18" Type="http://schemas.openxmlformats.org/officeDocument/2006/relationships/image" Target="../media/image36.png" /><Relationship Id="rId3" Type="http://schemas.openxmlformats.org/officeDocument/2006/relationships/image" Target="../media/image21.png" /><Relationship Id="rId7" Type="http://schemas.openxmlformats.org/officeDocument/2006/relationships/image" Target="../media/image25.png" /><Relationship Id="rId12" Type="http://schemas.openxmlformats.org/officeDocument/2006/relationships/image" Target="../media/image30.png" /><Relationship Id="rId17" Type="http://schemas.openxmlformats.org/officeDocument/2006/relationships/image" Target="../media/image35.png" /><Relationship Id="rId2" Type="http://schemas.openxmlformats.org/officeDocument/2006/relationships/image" Target="../media/image710.png" /><Relationship Id="rId16" Type="http://schemas.openxmlformats.org/officeDocument/2006/relationships/image" Target="../media/image34.png" /><Relationship Id="rId20" Type="http://schemas.openxmlformats.org/officeDocument/2006/relationships/image" Target="../media/image3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png" /><Relationship Id="rId11" Type="http://schemas.openxmlformats.org/officeDocument/2006/relationships/image" Target="../media/image29.png" /><Relationship Id="rId5" Type="http://schemas.openxmlformats.org/officeDocument/2006/relationships/image" Target="../media/image23.png" /><Relationship Id="rId15" Type="http://schemas.openxmlformats.org/officeDocument/2006/relationships/image" Target="../media/image33.png" /><Relationship Id="rId10" Type="http://schemas.openxmlformats.org/officeDocument/2006/relationships/image" Target="../media/image28.png" /><Relationship Id="rId19" Type="http://schemas.openxmlformats.org/officeDocument/2006/relationships/image" Target="../media/image37.png" /><Relationship Id="rId4" Type="http://schemas.openxmlformats.org/officeDocument/2006/relationships/image" Target="../media/image22.png" /><Relationship Id="rId9" Type="http://schemas.openxmlformats.org/officeDocument/2006/relationships/image" Target="../media/image27.png" /><Relationship Id="rId14" Type="http://schemas.openxmlformats.org/officeDocument/2006/relationships/image" Target="../media/image32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 /><Relationship Id="rId3" Type="http://schemas.openxmlformats.org/officeDocument/2006/relationships/image" Target="../media/image40.png" /><Relationship Id="rId7" Type="http://schemas.openxmlformats.org/officeDocument/2006/relationships/image" Target="../media/image44.png" /><Relationship Id="rId2" Type="http://schemas.openxmlformats.org/officeDocument/2006/relationships/image" Target="../media/image39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3.png" /><Relationship Id="rId5" Type="http://schemas.openxmlformats.org/officeDocument/2006/relationships/image" Target="../media/image42.png" /><Relationship Id="rId4" Type="http://schemas.openxmlformats.org/officeDocument/2006/relationships/image" Target="../media/image41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 /><Relationship Id="rId3" Type="http://schemas.openxmlformats.org/officeDocument/2006/relationships/image" Target="../media/image46.png" /><Relationship Id="rId7" Type="http://schemas.openxmlformats.org/officeDocument/2006/relationships/image" Target="../media/image50.png" /><Relationship Id="rId2" Type="http://schemas.openxmlformats.org/officeDocument/2006/relationships/image" Target="../media/image7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9.png" /><Relationship Id="rId5" Type="http://schemas.openxmlformats.org/officeDocument/2006/relationships/image" Target="../media/image48.png" /><Relationship Id="rId4" Type="http://schemas.openxmlformats.org/officeDocument/2006/relationships/image" Target="../media/image47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 /><Relationship Id="rId3" Type="http://schemas.openxmlformats.org/officeDocument/2006/relationships/image" Target="../media/image52.png" /><Relationship Id="rId7" Type="http://schemas.openxmlformats.org/officeDocument/2006/relationships/image" Target="../media/image56.png" /><Relationship Id="rId2" Type="http://schemas.openxmlformats.org/officeDocument/2006/relationships/image" Target="../media/image7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5.png" /><Relationship Id="rId5" Type="http://schemas.openxmlformats.org/officeDocument/2006/relationships/image" Target="../media/image54.png" /><Relationship Id="rId4" Type="http://schemas.openxmlformats.org/officeDocument/2006/relationships/image" Target="../media/image5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8"/>
            <a:ext cx="10533678" cy="20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第１回報告課題</a:t>
            </a:r>
            <a:br>
              <a:rPr lang="en-US" altLang="ja-JP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～整式の加法・減法～</a:t>
            </a:r>
            <a:endParaRPr lang="en-US" altLang="ja-JP" sz="54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83704" y="2237572"/>
            <a:ext cx="1379107" cy="581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目標</a:t>
            </a:r>
            <a:endParaRPr lang="en-US" altLang="ja-JP" sz="36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1E7AEF4-12F8-2AC8-1FC5-73A879801724}"/>
                  </a:ext>
                </a:extLst>
              </p:cNvPr>
              <p:cNvSpPr txBox="1"/>
              <p:nvPr/>
            </p:nvSpPr>
            <p:spPr>
              <a:xfrm>
                <a:off x="902448" y="3150013"/>
                <a:ext cx="4748095" cy="557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正負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できる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1E7AEF4-12F8-2AC8-1FC5-73A879801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48" y="3150013"/>
                <a:ext cx="4748095" cy="557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1A04F28-B33B-36AD-52C3-98E872166F46}"/>
                  </a:ext>
                </a:extLst>
              </p:cNvPr>
              <p:cNvSpPr txBox="1"/>
              <p:nvPr/>
            </p:nvSpPr>
            <p:spPr>
              <a:xfrm>
                <a:off x="902447" y="4046692"/>
                <a:ext cx="9826408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次数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や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文字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整理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降べき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順に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）が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できる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1A04F28-B33B-36AD-52C3-98E872166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47" y="4046692"/>
                <a:ext cx="9826408" cy="569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45D62E8-EA52-75E5-68B8-16DFE0B1EB9E}"/>
                  </a:ext>
                </a:extLst>
              </p:cNvPr>
              <p:cNvSpPr txBox="1"/>
              <p:nvPr/>
            </p:nvSpPr>
            <p:spPr>
              <a:xfrm>
                <a:off x="902447" y="4951963"/>
                <a:ext cx="84414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指数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や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分配法則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できる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45D62E8-EA52-75E5-68B8-16DFE0B1E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47" y="4951963"/>
                <a:ext cx="844141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7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[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例４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]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与えられた式で代入して計算～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1186843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+6,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のとき、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11868434" cy="1107996"/>
              </a:xfrm>
              <a:prstGeom prst="rect">
                <a:avLst/>
              </a:prstGeom>
              <a:blipFill>
                <a:blip r:embed="rId2"/>
                <a:stretch>
                  <a:fillRect l="-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383704" y="2973205"/>
                <a:ext cx="97217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altLang="ja-JP" sz="36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04" y="2973205"/>
                <a:ext cx="97217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C0FE539A-13A2-6BD8-982A-0E51CD741A2C}"/>
              </a:ext>
            </a:extLst>
          </p:cNvPr>
          <p:cNvCxnSpPr/>
          <p:nvPr/>
        </p:nvCxnSpPr>
        <p:spPr>
          <a:xfrm>
            <a:off x="1420212" y="1668205"/>
            <a:ext cx="248499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BB5EA55-E377-1405-8015-76756E285A6D}"/>
              </a:ext>
            </a:extLst>
          </p:cNvPr>
          <p:cNvCxnSpPr/>
          <p:nvPr/>
        </p:nvCxnSpPr>
        <p:spPr>
          <a:xfrm>
            <a:off x="3339020" y="3546437"/>
            <a:ext cx="248499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70F6534-059A-906E-D935-A313D6A547BC}"/>
              </a:ext>
            </a:extLst>
          </p:cNvPr>
          <p:cNvCxnSpPr/>
          <p:nvPr/>
        </p:nvCxnSpPr>
        <p:spPr>
          <a:xfrm>
            <a:off x="5143032" y="1660015"/>
            <a:ext cx="2733498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5D71EFA-30A4-958C-5CD9-C9B766CE59CC}"/>
              </a:ext>
            </a:extLst>
          </p:cNvPr>
          <p:cNvCxnSpPr/>
          <p:nvPr/>
        </p:nvCxnSpPr>
        <p:spPr>
          <a:xfrm>
            <a:off x="7038757" y="3538247"/>
            <a:ext cx="2733498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A23AA63-DB93-1D02-C27E-19A648D8D704}"/>
              </a:ext>
            </a:extLst>
          </p:cNvPr>
          <p:cNvCxnSpPr/>
          <p:nvPr/>
        </p:nvCxnSpPr>
        <p:spPr>
          <a:xfrm>
            <a:off x="771133" y="2188608"/>
            <a:ext cx="36937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14A4426-D962-74C1-C2E9-1105C3EFC837}"/>
              </a:ext>
            </a:extLst>
          </p:cNvPr>
          <p:cNvCxnSpPr/>
          <p:nvPr/>
        </p:nvCxnSpPr>
        <p:spPr>
          <a:xfrm>
            <a:off x="1875799" y="2188608"/>
            <a:ext cx="3357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BF07121A-023B-4A0D-51BB-23DD0C05C2E5}"/>
                  </a:ext>
                </a:extLst>
              </p:cNvPr>
              <p:cNvSpPr/>
              <p:nvPr/>
            </p:nvSpPr>
            <p:spPr>
              <a:xfrm>
                <a:off x="2211596" y="3780124"/>
                <a:ext cx="73210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+12+3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−15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altLang="ja-JP" sz="36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BF07121A-023B-4A0D-51BB-23DD0C05C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596" y="3780124"/>
                <a:ext cx="732104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5D470C7D-9F90-C06A-FF27-F461A43E549D}"/>
              </a:ext>
            </a:extLst>
          </p:cNvPr>
          <p:cNvSpPr/>
          <p:nvPr/>
        </p:nvSpPr>
        <p:spPr>
          <a:xfrm>
            <a:off x="3006428" y="2519519"/>
            <a:ext cx="1765786" cy="498641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0E636FAD-5044-3C62-3A9E-681C03F5A46B}"/>
              </a:ext>
            </a:extLst>
          </p:cNvPr>
          <p:cNvSpPr/>
          <p:nvPr/>
        </p:nvSpPr>
        <p:spPr>
          <a:xfrm>
            <a:off x="3009897" y="2606794"/>
            <a:ext cx="618896" cy="374636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08E8CFB7-AE1E-C7AE-BDEC-B7B0AE2BD80D}"/>
              </a:ext>
            </a:extLst>
          </p:cNvPr>
          <p:cNvSpPr/>
          <p:nvPr/>
        </p:nvSpPr>
        <p:spPr>
          <a:xfrm>
            <a:off x="2980201" y="2448869"/>
            <a:ext cx="2843817" cy="603356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786CA5B1-EF10-5759-CB5A-050EE890A350}"/>
              </a:ext>
            </a:extLst>
          </p:cNvPr>
          <p:cNvSpPr/>
          <p:nvPr/>
        </p:nvSpPr>
        <p:spPr>
          <a:xfrm>
            <a:off x="6393458" y="2499430"/>
            <a:ext cx="2350262" cy="498641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9F84C000-7F1C-25CC-6D89-13A0CFB8D885}"/>
              </a:ext>
            </a:extLst>
          </p:cNvPr>
          <p:cNvSpPr/>
          <p:nvPr/>
        </p:nvSpPr>
        <p:spPr>
          <a:xfrm>
            <a:off x="6432142" y="2600881"/>
            <a:ext cx="906127" cy="374636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矢印: 下カーブ 16">
            <a:extLst>
              <a:ext uri="{FF2B5EF4-FFF2-40B4-BE49-F238E27FC236}">
                <a16:creationId xmlns:a16="http://schemas.microsoft.com/office/drawing/2014/main" id="{72D477C8-C910-5926-9331-EF03DA97A5CE}"/>
              </a:ext>
            </a:extLst>
          </p:cNvPr>
          <p:cNvSpPr/>
          <p:nvPr/>
        </p:nvSpPr>
        <p:spPr>
          <a:xfrm>
            <a:off x="6410958" y="2428780"/>
            <a:ext cx="3128199" cy="603356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2AC01FB3-D96E-7DE7-32A4-E560CB0C254C}"/>
                  </a:ext>
                </a:extLst>
              </p:cNvPr>
              <p:cNvSpPr/>
              <p:nvPr/>
            </p:nvSpPr>
            <p:spPr>
              <a:xfrm>
                <a:off x="2211595" y="4587043"/>
                <a:ext cx="25930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36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2AC01FB3-D96E-7DE7-32A4-E560CB0C2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595" y="4587043"/>
                <a:ext cx="259308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6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～指数法則～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277386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指数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277386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25393" y="1803214"/>
                <a:ext cx="9095823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個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かけたもの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といい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803214"/>
                <a:ext cx="9095823" cy="713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073C852-F049-7B10-E12B-69C892781000}"/>
                  </a:ext>
                </a:extLst>
              </p:cNvPr>
              <p:cNvSpPr txBox="1"/>
              <p:nvPr/>
            </p:nvSpPr>
            <p:spPr>
              <a:xfrm>
                <a:off x="6719150" y="1775482"/>
                <a:ext cx="1189817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073C852-F049-7B10-E12B-69C892781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150" y="1775482"/>
                <a:ext cx="118981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13DE84D5-B1CD-8E16-787D-E506192217EC}"/>
                  </a:ext>
                </a:extLst>
              </p:cNvPr>
              <p:cNvSpPr/>
              <p:nvPr/>
            </p:nvSpPr>
            <p:spPr>
              <a:xfrm>
                <a:off x="9441486" y="2782669"/>
                <a:ext cx="210666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表す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13DE84D5-B1CD-8E16-787D-E506192217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86" y="2782669"/>
                <a:ext cx="210666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38A19C16-142E-2266-4E90-E67A4CC635DB}"/>
                  </a:ext>
                </a:extLst>
              </p:cNvPr>
              <p:cNvSpPr/>
              <p:nvPr/>
            </p:nvSpPr>
            <p:spPr>
              <a:xfrm>
                <a:off x="1470172" y="2742373"/>
                <a:ext cx="63924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38A19C16-142E-2266-4E90-E67A4CC63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172" y="2742373"/>
                <a:ext cx="639245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中かっこ 6">
            <a:extLst>
              <a:ext uri="{FF2B5EF4-FFF2-40B4-BE49-F238E27FC236}">
                <a16:creationId xmlns:a16="http://schemas.microsoft.com/office/drawing/2014/main" id="{652AE6EF-799B-4F65-FC8B-453445F324F2}"/>
              </a:ext>
            </a:extLst>
          </p:cNvPr>
          <p:cNvSpPr/>
          <p:nvPr/>
        </p:nvSpPr>
        <p:spPr>
          <a:xfrm rot="5400000">
            <a:off x="4096641" y="763791"/>
            <a:ext cx="646330" cy="5557651"/>
          </a:xfrm>
          <a:prstGeom prst="rightBrace">
            <a:avLst>
              <a:gd name="adj1" fmla="val 46775"/>
              <a:gd name="adj2" fmla="val 4920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0175BCA-8714-C1BD-7A3C-C86F5DCB6E5D}"/>
                  </a:ext>
                </a:extLst>
              </p:cNvPr>
              <p:cNvSpPr/>
              <p:nvPr/>
            </p:nvSpPr>
            <p:spPr>
              <a:xfrm>
                <a:off x="4125654" y="3754569"/>
                <a:ext cx="10422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個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0175BCA-8714-C1BD-7A3C-C86F5DCB6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54" y="3754569"/>
                <a:ext cx="104227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6B2E45E-1489-34AA-D90E-535C846C9096}"/>
                  </a:ext>
                </a:extLst>
              </p:cNvPr>
              <p:cNvSpPr/>
              <p:nvPr/>
            </p:nvSpPr>
            <p:spPr>
              <a:xfrm>
                <a:off x="525393" y="4353527"/>
                <a:ext cx="6812058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sSup>
                        <m:sSupPr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　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という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6B2E45E-1489-34AA-D90E-535C846C9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4353527"/>
                <a:ext cx="6812058" cy="713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CFFA924-7EAB-0BF2-1B8D-182B3EDA2188}"/>
                  </a:ext>
                </a:extLst>
              </p:cNvPr>
              <p:cNvSpPr txBox="1"/>
              <p:nvPr/>
            </p:nvSpPr>
            <p:spPr>
              <a:xfrm>
                <a:off x="3732364" y="4359619"/>
                <a:ext cx="1340940" cy="7078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指数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CFFA924-7EAB-0BF2-1B8D-182B3EDA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64" y="4359619"/>
                <a:ext cx="134094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2F81AF93-D2A7-8672-F418-E98A04FE5A01}"/>
                  </a:ext>
                </a:extLst>
              </p:cNvPr>
              <p:cNvSpPr/>
              <p:nvPr/>
            </p:nvSpPr>
            <p:spPr>
              <a:xfrm>
                <a:off x="525393" y="5418041"/>
                <a:ext cx="4565031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とする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2F81AF93-D2A7-8672-F418-E98A04FE5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5418041"/>
                <a:ext cx="4565031" cy="713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0D70231-CE3B-B7EC-9FCF-E4F2A72DE194}"/>
                  </a:ext>
                </a:extLst>
              </p:cNvPr>
              <p:cNvSpPr txBox="1"/>
              <p:nvPr/>
            </p:nvSpPr>
            <p:spPr>
              <a:xfrm>
                <a:off x="8366628" y="2611740"/>
                <a:ext cx="802086" cy="76944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0D70231-CE3B-B7EC-9FCF-E4F2A72DE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628" y="2611740"/>
                <a:ext cx="80208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8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/>
      <p:bldP spid="11" grpId="0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～指数の計算の注意～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1]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25393" y="1803214"/>
                <a:ext cx="3188822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803214"/>
                <a:ext cx="3188822" cy="713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87B5E863-3A7C-0E8A-2BFF-12AD54A94E4C}"/>
                  </a:ext>
                </a:extLst>
              </p:cNvPr>
              <p:cNvSpPr/>
              <p:nvPr/>
            </p:nvSpPr>
            <p:spPr>
              <a:xfrm>
                <a:off x="1494656" y="2517192"/>
                <a:ext cx="16433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87B5E863-3A7C-0E8A-2BFF-12AD54A94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56" y="2517192"/>
                <a:ext cx="16433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F463CF5D-9EE1-0CA0-0AB5-56D0B4FCA4A1}"/>
                  </a:ext>
                </a:extLst>
              </p:cNvPr>
              <p:cNvSpPr/>
              <p:nvPr/>
            </p:nvSpPr>
            <p:spPr>
              <a:xfrm>
                <a:off x="488573" y="3520512"/>
                <a:ext cx="2614818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(−3)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F463CF5D-9EE1-0CA0-0AB5-56D0B4FCA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73" y="3520512"/>
                <a:ext cx="2614818" cy="713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AC857580-C8FE-6C68-68CF-E827C631D631}"/>
                  </a:ext>
                </a:extLst>
              </p:cNvPr>
              <p:cNvSpPr/>
              <p:nvPr/>
            </p:nvSpPr>
            <p:spPr>
              <a:xfrm>
                <a:off x="1298104" y="4375431"/>
                <a:ext cx="62295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=(−3)</m:t>
                    </m:r>
                    <m:r>
                      <a:rPr lang="en-US" altLang="ja-JP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×(−3)×(−3)</m:t>
                    </m:r>
                  </m:oMath>
                </a14:m>
                <a:r>
                  <a:rPr lang="en-US" altLang="ja-JP" sz="3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×(−3)</m:t>
                    </m:r>
                  </m:oMath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AC857580-C8FE-6C68-68CF-E827C631D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04" y="4375431"/>
                <a:ext cx="622959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0B02487-E65D-DB4E-04A0-162279C1DA6D}"/>
                  </a:ext>
                </a:extLst>
              </p:cNvPr>
              <p:cNvSpPr txBox="1"/>
              <p:nvPr/>
            </p:nvSpPr>
            <p:spPr>
              <a:xfrm>
                <a:off x="7387216" y="2482217"/>
                <a:ext cx="37497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つある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0B02487-E65D-DB4E-04A0-162279C1D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216" y="2482217"/>
                <a:ext cx="374979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BC143ED-959A-74AD-C6EF-A6E4C4844F19}"/>
                  </a:ext>
                </a:extLst>
              </p:cNvPr>
              <p:cNvSpPr txBox="1"/>
              <p:nvPr/>
            </p:nvSpPr>
            <p:spPr>
              <a:xfrm>
                <a:off x="7387216" y="5571868"/>
                <a:ext cx="46643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回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かける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BC143ED-959A-74AD-C6EF-A6E4C4844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216" y="5571868"/>
                <a:ext cx="4664306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1D70F48-FA2C-6762-760D-96FECDA5C31E}"/>
              </a:ext>
            </a:extLst>
          </p:cNvPr>
          <p:cNvCxnSpPr/>
          <p:nvPr/>
        </p:nvCxnSpPr>
        <p:spPr>
          <a:xfrm>
            <a:off x="9494064" y="6125866"/>
            <a:ext cx="154298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F4E88DF-F718-08C6-24E8-1ABC81C7154A}"/>
                  </a:ext>
                </a:extLst>
              </p:cNvPr>
              <p:cNvSpPr/>
              <p:nvPr/>
            </p:nvSpPr>
            <p:spPr>
              <a:xfrm>
                <a:off x="1197197" y="5162703"/>
                <a:ext cx="52677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         9           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9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F4E88DF-F718-08C6-24E8-1ABC81C71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197" y="5162703"/>
                <a:ext cx="526778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D12FAA07-E89F-CDF3-9101-A9972FE7AA8C}"/>
              </a:ext>
            </a:extLst>
          </p:cNvPr>
          <p:cNvSpPr/>
          <p:nvPr/>
        </p:nvSpPr>
        <p:spPr>
          <a:xfrm rot="5400000">
            <a:off x="2928449" y="3909136"/>
            <a:ext cx="331669" cy="2356986"/>
          </a:xfrm>
          <a:prstGeom prst="rightBrace">
            <a:avLst>
              <a:gd name="adj1" fmla="val 46775"/>
              <a:gd name="adj2" fmla="val 4920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0E63DD9D-2050-5B65-9933-04D3D268CAE2}"/>
              </a:ext>
            </a:extLst>
          </p:cNvPr>
          <p:cNvSpPr/>
          <p:nvPr/>
        </p:nvSpPr>
        <p:spPr>
          <a:xfrm rot="5400000">
            <a:off x="5940239" y="3891117"/>
            <a:ext cx="331669" cy="2356986"/>
          </a:xfrm>
          <a:prstGeom prst="rightBrace">
            <a:avLst>
              <a:gd name="adj1" fmla="val 46775"/>
              <a:gd name="adj2" fmla="val 4920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D236B2B-3D23-5758-DF8B-401513F34537}"/>
                  </a:ext>
                </a:extLst>
              </p:cNvPr>
              <p:cNvSpPr/>
              <p:nvPr/>
            </p:nvSpPr>
            <p:spPr>
              <a:xfrm>
                <a:off x="1197197" y="5965670"/>
                <a:ext cx="12987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D236B2B-3D23-5758-DF8B-401513F34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197" y="5965670"/>
                <a:ext cx="129875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72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1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～指数法則～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686932" y="1649631"/>
                <a:ext cx="7048468" cy="102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ja-JP" altLang="en-US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ja-JP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ja-JP" altLang="en-US" sz="5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932" y="1649631"/>
                <a:ext cx="7048468" cy="1024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325269E6-9F57-9B0D-CB8F-4A472FF4B832}"/>
                  </a:ext>
                </a:extLst>
              </p:cNvPr>
              <p:cNvSpPr/>
              <p:nvPr/>
            </p:nvSpPr>
            <p:spPr>
              <a:xfrm>
                <a:off x="1764578" y="3083537"/>
                <a:ext cx="5844549" cy="102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ja-JP" altLang="en-US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sz="5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5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5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</m:oMath>
                  </m:oMathPara>
                </a14:m>
                <a:endParaRPr lang="ja-JP" altLang="en-US" sz="54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325269E6-9F57-9B0D-CB8F-4A472FF4B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78" y="3083537"/>
                <a:ext cx="5844549" cy="1024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2F40CA5-D8F5-9686-86BF-D2FE79EB4BB3}"/>
                  </a:ext>
                </a:extLst>
              </p:cNvPr>
              <p:cNvSpPr/>
              <p:nvPr/>
            </p:nvSpPr>
            <p:spPr>
              <a:xfrm>
                <a:off x="1764577" y="4517444"/>
                <a:ext cx="6443880" cy="102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ja-JP" altLang="en-US" sz="5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ja-JP" altLang="en-US" sz="54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2F40CA5-D8F5-9686-86BF-D2FE79EB4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77" y="4517444"/>
                <a:ext cx="6443880" cy="1024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22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～指数法則～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2]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25393" y="1803214"/>
                <a:ext cx="3389133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803214"/>
                <a:ext cx="3389133" cy="713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AD2E631C-2171-1F33-9F0F-957E4E01AE31}"/>
                  </a:ext>
                </a:extLst>
              </p:cNvPr>
              <p:cNvSpPr/>
              <p:nvPr/>
            </p:nvSpPr>
            <p:spPr>
              <a:xfrm>
                <a:off x="3671029" y="1857040"/>
                <a:ext cx="45659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AD2E631C-2171-1F33-9F0F-957E4E01A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029" y="1857040"/>
                <a:ext cx="456599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F008EBC-32A9-F4C5-D4E0-70B1F7FA5A0F}"/>
                  </a:ext>
                </a:extLst>
              </p:cNvPr>
              <p:cNvSpPr/>
              <p:nvPr/>
            </p:nvSpPr>
            <p:spPr>
              <a:xfrm>
                <a:off x="3198143" y="2649061"/>
                <a:ext cx="1271502" cy="652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F008EBC-32A9-F4C5-D4E0-70B1F7FA5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43" y="2649061"/>
                <a:ext cx="1271502" cy="652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174360F-1B8E-5DE4-B3DB-4A5340CA964C}"/>
                  </a:ext>
                </a:extLst>
              </p:cNvPr>
              <p:cNvSpPr/>
              <p:nvPr/>
            </p:nvSpPr>
            <p:spPr>
              <a:xfrm>
                <a:off x="525393" y="3829890"/>
                <a:ext cx="2842445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174360F-1B8E-5DE4-B3DB-4A5340CA9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3829890"/>
                <a:ext cx="2842445" cy="713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740FB77-8EBA-6579-E59C-279B7C60430C}"/>
                  </a:ext>
                </a:extLst>
              </p:cNvPr>
              <p:cNvSpPr txBox="1"/>
              <p:nvPr/>
            </p:nvSpPr>
            <p:spPr>
              <a:xfrm>
                <a:off x="3313879" y="3816069"/>
                <a:ext cx="467332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×(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)×(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740FB77-8EBA-6579-E59C-279B7C604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879" y="3816069"/>
                <a:ext cx="467332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A1F986D-9F9A-C711-8923-DD713C8F9B18}"/>
                  </a:ext>
                </a:extLst>
              </p:cNvPr>
              <p:cNvSpPr txBox="1"/>
              <p:nvPr/>
            </p:nvSpPr>
            <p:spPr>
              <a:xfrm>
                <a:off x="2754630" y="4602081"/>
                <a:ext cx="660859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)×(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)×(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A1F986D-9F9A-C711-8923-DD713C8F9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630" y="4602081"/>
                <a:ext cx="660859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CA0A9A0-7210-14A7-5CF7-CA1DCEFBEF1B}"/>
                  </a:ext>
                </a:extLst>
              </p:cNvPr>
              <p:cNvSpPr/>
              <p:nvPr/>
            </p:nvSpPr>
            <p:spPr>
              <a:xfrm>
                <a:off x="2692452" y="5387771"/>
                <a:ext cx="12715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CA0A9A0-7210-14A7-5CF7-CA1DCEFBE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52" y="5387771"/>
                <a:ext cx="127150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7F04620-D9C6-152A-5723-EAB417979BA0}"/>
                  </a:ext>
                </a:extLst>
              </p:cNvPr>
              <p:cNvSpPr txBox="1"/>
              <p:nvPr/>
            </p:nvSpPr>
            <p:spPr>
              <a:xfrm>
                <a:off x="7826695" y="2663412"/>
                <a:ext cx="46643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回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ってる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7F04620-D9C6-152A-5723-EAB417979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695" y="2663412"/>
                <a:ext cx="4664306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12C9F5F-A21D-3DAC-3497-2A63D8570A5B}"/>
                  </a:ext>
                </a:extLst>
              </p:cNvPr>
              <p:cNvSpPr txBox="1"/>
              <p:nvPr/>
            </p:nvSpPr>
            <p:spPr>
              <a:xfrm>
                <a:off x="7826695" y="5480104"/>
                <a:ext cx="46643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回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ってる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12C9F5F-A21D-3DAC-3497-2A63D8570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695" y="5480104"/>
                <a:ext cx="466430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1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6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～指数法則～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2]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25393" y="1803214"/>
                <a:ext cx="2875018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803214"/>
                <a:ext cx="2875018" cy="713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AD2E631C-2171-1F33-9F0F-957E4E01AE31}"/>
                  </a:ext>
                </a:extLst>
              </p:cNvPr>
              <p:cNvSpPr/>
              <p:nvPr/>
            </p:nvSpPr>
            <p:spPr>
              <a:xfrm>
                <a:off x="3400411" y="1833843"/>
                <a:ext cx="29321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AD2E631C-2171-1F33-9F0F-957E4E01A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11" y="1833843"/>
                <a:ext cx="293214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F008EBC-32A9-F4C5-D4E0-70B1F7FA5A0F}"/>
                  </a:ext>
                </a:extLst>
              </p:cNvPr>
              <p:cNvSpPr/>
              <p:nvPr/>
            </p:nvSpPr>
            <p:spPr>
              <a:xfrm>
                <a:off x="2764660" y="2742373"/>
                <a:ext cx="17493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F008EBC-32A9-F4C5-D4E0-70B1F7FA5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60" y="2742373"/>
                <a:ext cx="174932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70A62E6-4027-E6F7-2FAE-F6F53D4B1775}"/>
                  </a:ext>
                </a:extLst>
              </p:cNvPr>
              <p:cNvSpPr/>
              <p:nvPr/>
            </p:nvSpPr>
            <p:spPr>
              <a:xfrm>
                <a:off x="525393" y="4080736"/>
                <a:ext cx="4696222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ja-JP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(−3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70A62E6-4027-E6F7-2FAE-F6F53D4B17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4080736"/>
                <a:ext cx="4696222" cy="713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C180CFC-4848-412B-4749-6BCA4FD0D718}"/>
                  </a:ext>
                </a:extLst>
              </p:cNvPr>
              <p:cNvSpPr/>
              <p:nvPr/>
            </p:nvSpPr>
            <p:spPr>
              <a:xfrm>
                <a:off x="5221615" y="4192571"/>
                <a:ext cx="62109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(−3)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C180CFC-4848-412B-4749-6BCA4FD0D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15" y="4192571"/>
                <a:ext cx="621099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1F09E303-43C8-1C6C-47CE-BB2D3C68F0EB}"/>
                  </a:ext>
                </a:extLst>
              </p:cNvPr>
              <p:cNvSpPr/>
              <p:nvPr/>
            </p:nvSpPr>
            <p:spPr>
              <a:xfrm>
                <a:off x="5249967" y="4973048"/>
                <a:ext cx="23691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1F09E303-43C8-1C6C-47CE-BB2D3C68F0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967" y="4973048"/>
                <a:ext cx="236917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08C146-93DB-8590-0978-AD30A0F08113}"/>
                  </a:ext>
                </a:extLst>
              </p:cNvPr>
              <p:cNvSpPr txBox="1"/>
              <p:nvPr/>
            </p:nvSpPr>
            <p:spPr>
              <a:xfrm>
                <a:off x="6684178" y="2578399"/>
                <a:ext cx="46643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も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も</m:t>
                      </m:r>
                      <m:r>
                        <a:rPr lang="en-US" altLang="ja-JP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回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か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ってる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08C146-93DB-8590-0978-AD30A0F08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78" y="2578399"/>
                <a:ext cx="4664306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AA45100-BEEE-C1EA-822A-53CC8CF9D288}"/>
                  </a:ext>
                </a:extLst>
              </p:cNvPr>
              <p:cNvSpPr txBox="1"/>
              <p:nvPr/>
            </p:nvSpPr>
            <p:spPr>
              <a:xfrm>
                <a:off x="7225695" y="5753525"/>
                <a:ext cx="46643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係数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前</m:t>
                      </m:r>
                      <m:r>
                        <a:rPr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で</m:t>
                      </m:r>
                      <m:r>
                        <a:rPr lang="ja-JP" altLang="en-US" sz="3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AA45100-BEEE-C1EA-822A-53CC8CF9D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695" y="5753525"/>
                <a:ext cx="4664306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5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～分配法則（かっこの外し方）～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2F40CA5-D8F5-9686-86BF-D2FE79EB4BB3}"/>
                  </a:ext>
                </a:extLst>
              </p:cNvPr>
              <p:cNvSpPr/>
              <p:nvPr/>
            </p:nvSpPr>
            <p:spPr>
              <a:xfrm>
                <a:off x="1265354" y="2228671"/>
                <a:ext cx="4854470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ja-JP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66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2F40CA5-D8F5-9686-86BF-D2FE79EB4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54" y="2228671"/>
                <a:ext cx="4854470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矢印: 下カーブ 1">
            <a:extLst>
              <a:ext uri="{FF2B5EF4-FFF2-40B4-BE49-F238E27FC236}">
                <a16:creationId xmlns:a16="http://schemas.microsoft.com/office/drawing/2014/main" id="{2B3721D5-28D5-BA8F-3520-41419B5BF349}"/>
              </a:ext>
            </a:extLst>
          </p:cNvPr>
          <p:cNvSpPr/>
          <p:nvPr/>
        </p:nvSpPr>
        <p:spPr>
          <a:xfrm flipV="1">
            <a:off x="1729410" y="3362354"/>
            <a:ext cx="2843812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矢印: 下カーブ 2">
            <a:extLst>
              <a:ext uri="{FF2B5EF4-FFF2-40B4-BE49-F238E27FC236}">
                <a16:creationId xmlns:a16="http://schemas.microsoft.com/office/drawing/2014/main" id="{512298E8-8C57-8293-BCD6-BA5C9ACE0A4E}"/>
              </a:ext>
            </a:extLst>
          </p:cNvPr>
          <p:cNvSpPr/>
          <p:nvPr/>
        </p:nvSpPr>
        <p:spPr>
          <a:xfrm flipV="1">
            <a:off x="1730623" y="3345287"/>
            <a:ext cx="1326659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F6F965E-4F95-2D08-91A6-A21BE0CE27BF}"/>
              </a:ext>
            </a:extLst>
          </p:cNvPr>
          <p:cNvCxnSpPr/>
          <p:nvPr/>
        </p:nvCxnSpPr>
        <p:spPr>
          <a:xfrm>
            <a:off x="6121787" y="3182287"/>
            <a:ext cx="65437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55D7AA8-4C57-9AE2-897D-26D88FC94BD4}"/>
              </a:ext>
            </a:extLst>
          </p:cNvPr>
          <p:cNvCxnSpPr/>
          <p:nvPr/>
        </p:nvCxnSpPr>
        <p:spPr>
          <a:xfrm>
            <a:off x="9326159" y="3180303"/>
            <a:ext cx="65437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CA15272-1746-FF0F-4A2B-CA44113B161E}"/>
              </a:ext>
            </a:extLst>
          </p:cNvPr>
          <p:cNvCxnSpPr/>
          <p:nvPr/>
        </p:nvCxnSpPr>
        <p:spPr>
          <a:xfrm>
            <a:off x="1481129" y="3180299"/>
            <a:ext cx="65437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B3931A4-4827-DEB6-271A-3F5CCC0CD483}"/>
                  </a:ext>
                </a:extLst>
              </p:cNvPr>
              <p:cNvSpPr txBox="1"/>
              <p:nvPr/>
            </p:nvSpPr>
            <p:spPr>
              <a:xfrm>
                <a:off x="5862084" y="2202984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6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ja-JP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6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ja-JP" altLang="en-US" sz="6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B3931A4-4827-DEB6-271A-3F5CCC0CD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084" y="2202984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63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[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例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3]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分配法則の計算～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836289" y="2096042"/>
                <a:ext cx="43170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89" y="2096042"/>
                <a:ext cx="431701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7764F67-6BF1-1BD0-36A8-67209CD6A2F1}"/>
                  </a:ext>
                </a:extLst>
              </p:cNvPr>
              <p:cNvSpPr/>
              <p:nvPr/>
            </p:nvSpPr>
            <p:spPr>
              <a:xfrm>
                <a:off x="708113" y="3287371"/>
                <a:ext cx="77339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×(−2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)+3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7764F67-6BF1-1BD0-36A8-67209CD6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3" y="3287371"/>
                <a:ext cx="773397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矢印: 下カーブ 2">
            <a:extLst>
              <a:ext uri="{FF2B5EF4-FFF2-40B4-BE49-F238E27FC236}">
                <a16:creationId xmlns:a16="http://schemas.microsoft.com/office/drawing/2014/main" id="{9E489BE3-A108-37FA-17B9-04F2A6245F82}"/>
              </a:ext>
            </a:extLst>
          </p:cNvPr>
          <p:cNvSpPr/>
          <p:nvPr/>
        </p:nvSpPr>
        <p:spPr>
          <a:xfrm flipV="1">
            <a:off x="2108109" y="2681892"/>
            <a:ext cx="1765784" cy="453310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矢印: 下カーブ 4">
            <a:extLst>
              <a:ext uri="{FF2B5EF4-FFF2-40B4-BE49-F238E27FC236}">
                <a16:creationId xmlns:a16="http://schemas.microsoft.com/office/drawing/2014/main" id="{06AF77C2-323D-6B95-72E8-299C6358E576}"/>
              </a:ext>
            </a:extLst>
          </p:cNvPr>
          <p:cNvSpPr/>
          <p:nvPr/>
        </p:nvSpPr>
        <p:spPr>
          <a:xfrm flipV="1">
            <a:off x="2138276" y="2664825"/>
            <a:ext cx="748865" cy="453310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矢印: 下カーブ 5">
            <a:extLst>
              <a:ext uri="{FF2B5EF4-FFF2-40B4-BE49-F238E27FC236}">
                <a16:creationId xmlns:a16="http://schemas.microsoft.com/office/drawing/2014/main" id="{941F4D36-1432-425B-D20C-2F6CCFEDFA3D}"/>
              </a:ext>
            </a:extLst>
          </p:cNvPr>
          <p:cNvSpPr/>
          <p:nvPr/>
        </p:nvSpPr>
        <p:spPr>
          <a:xfrm flipV="1">
            <a:off x="2147645" y="2709598"/>
            <a:ext cx="2585284" cy="453310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F26F6EA-D094-583E-6971-BFDD555FAAC5}"/>
              </a:ext>
            </a:extLst>
          </p:cNvPr>
          <p:cNvCxnSpPr/>
          <p:nvPr/>
        </p:nvCxnSpPr>
        <p:spPr>
          <a:xfrm>
            <a:off x="1801766" y="2645907"/>
            <a:ext cx="65437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EF1CF5E-7EB9-BAEB-A35F-19DE1B53B97B}"/>
              </a:ext>
            </a:extLst>
          </p:cNvPr>
          <p:cNvCxnSpPr/>
          <p:nvPr/>
        </p:nvCxnSpPr>
        <p:spPr>
          <a:xfrm>
            <a:off x="1508842" y="3825524"/>
            <a:ext cx="65437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D7426DF-A2C6-D89A-D311-F1A4C2E5C4EF}"/>
              </a:ext>
            </a:extLst>
          </p:cNvPr>
          <p:cNvCxnSpPr/>
          <p:nvPr/>
        </p:nvCxnSpPr>
        <p:spPr>
          <a:xfrm>
            <a:off x="3608807" y="3823543"/>
            <a:ext cx="65437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37F1D6D-FBA4-38A7-745D-0C989B7B22A8}"/>
              </a:ext>
            </a:extLst>
          </p:cNvPr>
          <p:cNvCxnSpPr/>
          <p:nvPr/>
        </p:nvCxnSpPr>
        <p:spPr>
          <a:xfrm>
            <a:off x="6702343" y="3823543"/>
            <a:ext cx="65437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7F6CAF8-729E-2029-3893-755891F32F6D}"/>
                  </a:ext>
                </a:extLst>
              </p:cNvPr>
              <p:cNvSpPr/>
              <p:nvPr/>
            </p:nvSpPr>
            <p:spPr>
              <a:xfrm>
                <a:off x="708113" y="4312608"/>
                <a:ext cx="48712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7F6CAF8-729E-2029-3893-755891F32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3" y="4312608"/>
                <a:ext cx="487120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5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[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例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3]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分配法則の計算～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836289" y="2096042"/>
                <a:ext cx="463216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(2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−1)(3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89" y="2096042"/>
                <a:ext cx="463216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7764F67-6BF1-1BD0-36A8-67209CD6A2F1}"/>
                  </a:ext>
                </a:extLst>
              </p:cNvPr>
              <p:cNvSpPr/>
              <p:nvPr/>
            </p:nvSpPr>
            <p:spPr>
              <a:xfrm>
                <a:off x="708113" y="3287371"/>
                <a:ext cx="42068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7764F67-6BF1-1BD0-36A8-67209CD6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3" y="3287371"/>
                <a:ext cx="42068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矢印: 下カーブ 2">
            <a:extLst>
              <a:ext uri="{FF2B5EF4-FFF2-40B4-BE49-F238E27FC236}">
                <a16:creationId xmlns:a16="http://schemas.microsoft.com/office/drawing/2014/main" id="{9E489BE3-A108-37FA-17B9-04F2A6245F82}"/>
              </a:ext>
            </a:extLst>
          </p:cNvPr>
          <p:cNvSpPr/>
          <p:nvPr/>
        </p:nvSpPr>
        <p:spPr>
          <a:xfrm flipV="1">
            <a:off x="2108109" y="2681892"/>
            <a:ext cx="1765784" cy="453310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矢印: 下カーブ 5">
            <a:extLst>
              <a:ext uri="{FF2B5EF4-FFF2-40B4-BE49-F238E27FC236}">
                <a16:creationId xmlns:a16="http://schemas.microsoft.com/office/drawing/2014/main" id="{941F4D36-1432-425B-D20C-2F6CCFEDFA3D}"/>
              </a:ext>
            </a:extLst>
          </p:cNvPr>
          <p:cNvSpPr/>
          <p:nvPr/>
        </p:nvSpPr>
        <p:spPr>
          <a:xfrm flipV="1">
            <a:off x="2147645" y="2709598"/>
            <a:ext cx="2585284" cy="453310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F26F6EA-D094-583E-6971-BFDD555FAAC5}"/>
              </a:ext>
            </a:extLst>
          </p:cNvPr>
          <p:cNvCxnSpPr/>
          <p:nvPr/>
        </p:nvCxnSpPr>
        <p:spPr>
          <a:xfrm>
            <a:off x="1989453" y="2645907"/>
            <a:ext cx="491642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EF1CF5E-7EB9-BAEB-A35F-19DE1B53B97B}"/>
              </a:ext>
            </a:extLst>
          </p:cNvPr>
          <p:cNvCxnSpPr/>
          <p:nvPr/>
        </p:nvCxnSpPr>
        <p:spPr>
          <a:xfrm>
            <a:off x="1367915" y="3874952"/>
            <a:ext cx="54080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D7426DF-A2C6-D89A-D311-F1A4C2E5C4EF}"/>
              </a:ext>
            </a:extLst>
          </p:cNvPr>
          <p:cNvCxnSpPr/>
          <p:nvPr/>
        </p:nvCxnSpPr>
        <p:spPr>
          <a:xfrm>
            <a:off x="3398738" y="3872971"/>
            <a:ext cx="65437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37F1D6D-FBA4-38A7-745D-0C989B7B22A8}"/>
              </a:ext>
            </a:extLst>
          </p:cNvPr>
          <p:cNvCxnSpPr/>
          <p:nvPr/>
        </p:nvCxnSpPr>
        <p:spPr>
          <a:xfrm>
            <a:off x="4836462" y="3872971"/>
            <a:ext cx="6543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435442B8-18B0-B7A2-333A-76A73FA2F58F}"/>
              </a:ext>
            </a:extLst>
          </p:cNvPr>
          <p:cNvSpPr/>
          <p:nvPr/>
        </p:nvSpPr>
        <p:spPr>
          <a:xfrm>
            <a:off x="2853194" y="1770915"/>
            <a:ext cx="1206054" cy="453310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EA2D3A7B-4E73-EF07-BD58-A616C262890F}"/>
              </a:ext>
            </a:extLst>
          </p:cNvPr>
          <p:cNvSpPr/>
          <p:nvPr/>
        </p:nvSpPr>
        <p:spPr>
          <a:xfrm>
            <a:off x="2855103" y="1749193"/>
            <a:ext cx="2071316" cy="453310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E1AAC46-480B-E2F2-FCEF-E47389CDDF70}"/>
              </a:ext>
            </a:extLst>
          </p:cNvPr>
          <p:cNvCxnSpPr/>
          <p:nvPr/>
        </p:nvCxnSpPr>
        <p:spPr>
          <a:xfrm>
            <a:off x="2644710" y="2645907"/>
            <a:ext cx="6543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3A1C45A-0C11-B88A-0541-BC39ED49659D}"/>
              </a:ext>
            </a:extLst>
          </p:cNvPr>
          <p:cNvCxnSpPr/>
          <p:nvPr/>
        </p:nvCxnSpPr>
        <p:spPr>
          <a:xfrm>
            <a:off x="6681740" y="3864730"/>
            <a:ext cx="6543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4D268FA-0E37-9B70-EE5F-7FF6C06D6599}"/>
                  </a:ext>
                </a:extLst>
              </p:cNvPr>
              <p:cNvSpPr txBox="1"/>
              <p:nvPr/>
            </p:nvSpPr>
            <p:spPr>
              <a:xfrm>
                <a:off x="5929167" y="2327890"/>
                <a:ext cx="5426544" cy="4966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ja-JP" alt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　</m:t>
                          </m:r>
                        </m:e>
                      </m:d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つ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きは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回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掛け算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4D268FA-0E37-9B70-EE5F-7FF6C06D6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167" y="2327890"/>
                <a:ext cx="5426544" cy="4966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5237CB8-B494-698F-5A85-A4226875A914}"/>
                  </a:ext>
                </a:extLst>
              </p:cNvPr>
              <p:cNvSpPr/>
              <p:nvPr/>
            </p:nvSpPr>
            <p:spPr>
              <a:xfrm>
                <a:off x="708113" y="4396572"/>
                <a:ext cx="44617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5237CB8-B494-698F-5A85-A4226875A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3" y="4396572"/>
                <a:ext cx="446173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EEBA62E-48EF-4C90-F63E-30F5D898C188}"/>
                  </a:ext>
                </a:extLst>
              </p:cNvPr>
              <p:cNvSpPr/>
              <p:nvPr/>
            </p:nvSpPr>
            <p:spPr>
              <a:xfrm>
                <a:off x="708113" y="5505773"/>
                <a:ext cx="33977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EEBA62E-48EF-4C90-F63E-30F5D898C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3" y="5505773"/>
                <a:ext cx="339778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5BF7244-1265-A182-B92B-F9DA29134CB0}"/>
              </a:ext>
            </a:extLst>
          </p:cNvPr>
          <p:cNvCxnSpPr/>
          <p:nvPr/>
        </p:nvCxnSpPr>
        <p:spPr>
          <a:xfrm>
            <a:off x="2558168" y="4971198"/>
            <a:ext cx="169728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B706F5F-AF44-DE53-0239-9418F38BAA8B}"/>
              </a:ext>
            </a:extLst>
          </p:cNvPr>
          <p:cNvCxnSpPr/>
          <p:nvPr/>
        </p:nvCxnSpPr>
        <p:spPr>
          <a:xfrm>
            <a:off x="2339568" y="6059263"/>
            <a:ext cx="79179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CBAA321-F1E5-B299-741C-8E3FE2B87864}"/>
                  </a:ext>
                </a:extLst>
              </p:cNvPr>
              <p:cNvSpPr txBox="1"/>
              <p:nvPr/>
            </p:nvSpPr>
            <p:spPr>
              <a:xfrm>
                <a:off x="4627698" y="3287370"/>
                <a:ext cx="376866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−1×4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CBAA321-F1E5-B299-741C-8E3FE2B87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698" y="3287370"/>
                <a:ext cx="376866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9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14" grpId="0" animBg="1"/>
      <p:bldP spid="15" grpId="0" animBg="1"/>
      <p:bldP spid="18" grpId="0"/>
      <p:bldP spid="19" grpId="0"/>
      <p:bldP spid="20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[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例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3]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分配法則の計算～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836289" y="2096042"/>
                <a:ext cx="27270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89" y="2096042"/>
                <a:ext cx="272709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7764F67-6BF1-1BD0-36A8-67209CD6A2F1}"/>
                  </a:ext>
                </a:extLst>
              </p:cNvPr>
              <p:cNvSpPr/>
              <p:nvPr/>
            </p:nvSpPr>
            <p:spPr>
              <a:xfrm>
                <a:off x="708113" y="3287371"/>
                <a:ext cx="42387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+1)×(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7764F67-6BF1-1BD0-36A8-67209CD6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3" y="3287371"/>
                <a:ext cx="42387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矢印: 下カーブ 2">
            <a:extLst>
              <a:ext uri="{FF2B5EF4-FFF2-40B4-BE49-F238E27FC236}">
                <a16:creationId xmlns:a16="http://schemas.microsoft.com/office/drawing/2014/main" id="{9E489BE3-A108-37FA-17B9-04F2A6245F82}"/>
              </a:ext>
            </a:extLst>
          </p:cNvPr>
          <p:cNvSpPr/>
          <p:nvPr/>
        </p:nvSpPr>
        <p:spPr>
          <a:xfrm flipV="1">
            <a:off x="1819757" y="3891304"/>
            <a:ext cx="1765784" cy="309616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矢印: 下カーブ 5">
            <a:extLst>
              <a:ext uri="{FF2B5EF4-FFF2-40B4-BE49-F238E27FC236}">
                <a16:creationId xmlns:a16="http://schemas.microsoft.com/office/drawing/2014/main" id="{941F4D36-1432-425B-D20C-2F6CCFEDFA3D}"/>
              </a:ext>
            </a:extLst>
          </p:cNvPr>
          <p:cNvSpPr/>
          <p:nvPr/>
        </p:nvSpPr>
        <p:spPr>
          <a:xfrm flipV="1">
            <a:off x="1859293" y="3919010"/>
            <a:ext cx="2585284" cy="309616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EF1CF5E-7EB9-BAEB-A35F-19DE1B53B97B}"/>
              </a:ext>
            </a:extLst>
          </p:cNvPr>
          <p:cNvCxnSpPr/>
          <p:nvPr/>
        </p:nvCxnSpPr>
        <p:spPr>
          <a:xfrm>
            <a:off x="1481898" y="3900285"/>
            <a:ext cx="44694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D7426DF-A2C6-D89A-D311-F1A4C2E5C4EF}"/>
              </a:ext>
            </a:extLst>
          </p:cNvPr>
          <p:cNvCxnSpPr/>
          <p:nvPr/>
        </p:nvCxnSpPr>
        <p:spPr>
          <a:xfrm>
            <a:off x="1249349" y="4938307"/>
            <a:ext cx="44694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37F1D6D-FBA4-38A7-745D-0C989B7B22A8}"/>
              </a:ext>
            </a:extLst>
          </p:cNvPr>
          <p:cNvCxnSpPr/>
          <p:nvPr/>
        </p:nvCxnSpPr>
        <p:spPr>
          <a:xfrm>
            <a:off x="2273979" y="3883570"/>
            <a:ext cx="44694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435442B8-18B0-B7A2-333A-76A73FA2F58F}"/>
              </a:ext>
            </a:extLst>
          </p:cNvPr>
          <p:cNvSpPr/>
          <p:nvPr/>
        </p:nvSpPr>
        <p:spPr>
          <a:xfrm>
            <a:off x="2547068" y="2980327"/>
            <a:ext cx="1326659" cy="309616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EA2D3A7B-4E73-EF07-BD58-A616C262890F}"/>
              </a:ext>
            </a:extLst>
          </p:cNvPr>
          <p:cNvSpPr/>
          <p:nvPr/>
        </p:nvSpPr>
        <p:spPr>
          <a:xfrm>
            <a:off x="2552575" y="2958605"/>
            <a:ext cx="1942362" cy="309616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3A1C45A-0C11-B88A-0541-BC39ED49659D}"/>
              </a:ext>
            </a:extLst>
          </p:cNvPr>
          <p:cNvCxnSpPr/>
          <p:nvPr/>
        </p:nvCxnSpPr>
        <p:spPr>
          <a:xfrm>
            <a:off x="4122942" y="4966110"/>
            <a:ext cx="54080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4D268FA-0E37-9B70-EE5F-7FF6C06D6599}"/>
                  </a:ext>
                </a:extLst>
              </p:cNvPr>
              <p:cNvSpPr txBox="1"/>
              <p:nvPr/>
            </p:nvSpPr>
            <p:spPr>
              <a:xfrm>
                <a:off x="5929167" y="2327890"/>
                <a:ext cx="5426544" cy="993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ja-JP" alt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　</m:t>
                          </m:r>
                        </m:e>
                      </m:d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乗の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きは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　</m:t>
                          </m:r>
                          <m:r>
                            <a:rPr lang="ja-JP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　</m:t>
                          </m:r>
                        </m:e>
                      </m:d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つにして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回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掛け算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4D268FA-0E37-9B70-EE5F-7FF6C06D6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167" y="2327890"/>
                <a:ext cx="5426544" cy="993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7E9F69D-9883-A7C8-4088-7A7051ED4F2A}"/>
                  </a:ext>
                </a:extLst>
              </p:cNvPr>
              <p:cNvSpPr txBox="1"/>
              <p:nvPr/>
            </p:nvSpPr>
            <p:spPr>
              <a:xfrm>
                <a:off x="753912" y="4353908"/>
                <a:ext cx="33502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7E9F69D-9883-A7C8-4088-7A7051ED4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12" y="4353908"/>
                <a:ext cx="335025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F3447E4-41F1-282B-A631-CEDF55AC2B51}"/>
              </a:ext>
            </a:extLst>
          </p:cNvPr>
          <p:cNvCxnSpPr/>
          <p:nvPr/>
        </p:nvCxnSpPr>
        <p:spPr>
          <a:xfrm>
            <a:off x="2831909" y="4957711"/>
            <a:ext cx="44694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51E99B4-68D2-4806-A17F-64059A0529BD}"/>
              </a:ext>
            </a:extLst>
          </p:cNvPr>
          <p:cNvCxnSpPr/>
          <p:nvPr/>
        </p:nvCxnSpPr>
        <p:spPr>
          <a:xfrm>
            <a:off x="5745799" y="4970226"/>
            <a:ext cx="54080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7EEBFD-AE2F-8E69-19B5-3AA34344014E}"/>
                  </a:ext>
                </a:extLst>
              </p:cNvPr>
              <p:cNvSpPr txBox="1"/>
              <p:nvPr/>
            </p:nvSpPr>
            <p:spPr>
              <a:xfrm>
                <a:off x="753910" y="5284597"/>
                <a:ext cx="39293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7EEBFD-AE2F-8E69-19B5-3AA343440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10" y="5284597"/>
                <a:ext cx="392930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CE9D761-9694-E26D-4607-A75835BE6CE6}"/>
                  </a:ext>
                </a:extLst>
              </p:cNvPr>
              <p:cNvSpPr txBox="1"/>
              <p:nvPr/>
            </p:nvSpPr>
            <p:spPr>
              <a:xfrm>
                <a:off x="803338" y="6165350"/>
                <a:ext cx="39293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CE9D761-9694-E26D-4607-A75835BE6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38" y="6165350"/>
                <a:ext cx="392930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0241D16-2422-8A9E-ED9A-7028D9D11025}"/>
                  </a:ext>
                </a:extLst>
              </p:cNvPr>
              <p:cNvSpPr txBox="1"/>
              <p:nvPr/>
            </p:nvSpPr>
            <p:spPr>
              <a:xfrm>
                <a:off x="3845373" y="4343342"/>
                <a:ext cx="33502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ja-JP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+1×1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80241D16-2422-8A9E-ED9A-7028D9D11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73" y="4343342"/>
                <a:ext cx="335025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58D1772-D00A-504E-ACCA-D19DEAB8B7D0}"/>
              </a:ext>
            </a:extLst>
          </p:cNvPr>
          <p:cNvCxnSpPr/>
          <p:nvPr/>
        </p:nvCxnSpPr>
        <p:spPr>
          <a:xfrm>
            <a:off x="2028453" y="5862293"/>
            <a:ext cx="140271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BF41DF4-5618-2AA3-4CD7-19FD7C011CA5}"/>
              </a:ext>
            </a:extLst>
          </p:cNvPr>
          <p:cNvCxnSpPr/>
          <p:nvPr/>
        </p:nvCxnSpPr>
        <p:spPr>
          <a:xfrm>
            <a:off x="2321952" y="6688088"/>
            <a:ext cx="65437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3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14" grpId="0" animBg="1"/>
      <p:bldP spid="15" grpId="0" animBg="1"/>
      <p:bldP spid="18" grpId="0"/>
      <p:bldP spid="13" grpId="0"/>
      <p:bldP spid="23" grpId="0"/>
      <p:bldP spid="2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8316EA8-929B-3877-96FA-B704AE32B59E}"/>
                  </a:ext>
                </a:extLst>
              </p:cNvPr>
              <p:cNvSpPr txBox="1"/>
              <p:nvPr/>
            </p:nvSpPr>
            <p:spPr>
              <a:xfrm>
                <a:off x="1745086" y="229037"/>
                <a:ext cx="7124700" cy="83657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アンケート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ご協力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ください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8316EA8-929B-3877-96FA-B704AE32B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86" y="229037"/>
                <a:ext cx="7124700" cy="8365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D2E75583-C5C6-4F2A-DD0C-ED9CCE44B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06" y="1544782"/>
            <a:ext cx="4547260" cy="45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54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8316EA8-929B-3877-96FA-B704AE32B59E}"/>
                  </a:ext>
                </a:extLst>
              </p:cNvPr>
              <p:cNvSpPr txBox="1"/>
              <p:nvPr/>
            </p:nvSpPr>
            <p:spPr>
              <a:xfrm>
                <a:off x="1745086" y="229037"/>
                <a:ext cx="7124700" cy="83657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アンケート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ご協力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ください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8316EA8-929B-3877-96FA-B704AE32B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86" y="229037"/>
                <a:ext cx="7124700" cy="8365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D0AD4376-6CBA-5335-C547-5278931F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02" y="1164773"/>
            <a:ext cx="5010396" cy="501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87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8"/>
            <a:ext cx="10533678" cy="20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第１回報告課題</a:t>
            </a:r>
            <a:br>
              <a:rPr lang="en-US" altLang="ja-JP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～整式の加法・減法～</a:t>
            </a:r>
            <a:endParaRPr lang="en-US" altLang="ja-JP" sz="54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83704" y="2237572"/>
            <a:ext cx="1379107" cy="581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目標</a:t>
            </a:r>
            <a:endParaRPr lang="en-US" altLang="ja-JP" sz="36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1E7AEF4-12F8-2AC8-1FC5-73A879801724}"/>
                  </a:ext>
                </a:extLst>
              </p:cNvPr>
              <p:cNvSpPr txBox="1"/>
              <p:nvPr/>
            </p:nvSpPr>
            <p:spPr>
              <a:xfrm>
                <a:off x="902448" y="3150013"/>
                <a:ext cx="4748095" cy="557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正負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できる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1E7AEF4-12F8-2AC8-1FC5-73A879801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48" y="3150013"/>
                <a:ext cx="4748095" cy="557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1A04F28-B33B-36AD-52C3-98E872166F46}"/>
                  </a:ext>
                </a:extLst>
              </p:cNvPr>
              <p:cNvSpPr txBox="1"/>
              <p:nvPr/>
            </p:nvSpPr>
            <p:spPr>
              <a:xfrm>
                <a:off x="902447" y="4046692"/>
                <a:ext cx="9826408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次数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や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文字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整理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降べき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順に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）が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できる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1A04F28-B33B-36AD-52C3-98E872166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47" y="4046692"/>
                <a:ext cx="9826408" cy="569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45D62E8-EA52-75E5-68B8-16DFE0B1EB9E}"/>
                  </a:ext>
                </a:extLst>
              </p:cNvPr>
              <p:cNvSpPr txBox="1"/>
              <p:nvPr/>
            </p:nvSpPr>
            <p:spPr>
              <a:xfrm>
                <a:off x="902447" y="4951963"/>
                <a:ext cx="84414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指数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や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分配法則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3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できる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45D62E8-EA52-75E5-68B8-16DFE0B1E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47" y="4951963"/>
                <a:ext cx="844141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5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メール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: </m:t>
                      </m:r>
                      <m:r>
                        <m:rPr>
                          <m:sty m:val="p"/>
                        </m:rP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tese</m:t>
                      </m:r>
                      <m:r>
                        <m:rPr>
                          <m:nor/>
                        </m:rPr>
                        <a:rPr lang="en-US" altLang="ja-JP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15@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yahoo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ja-JP" sz="3600" b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jp</m:t>
                      </m:r>
                    </m:oMath>
                  </m:oMathPara>
                </a14:m>
                <a:endParaRPr lang="en-US" altLang="ja-JP" sz="5400" b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ja-JP" alt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パスワード</m:t>
                    </m:r>
                    <m:r>
                      <m:rPr>
                        <m:nor/>
                      </m:rPr>
                      <a:rPr lang="en-US" altLang="ja-JP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altLang="ja-JP" sz="2800" b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4000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 omiya2024</a:t>
                </a:r>
                <a:endParaRPr lang="en-US" altLang="ja-JP" sz="4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blipFill>
                <a:blip r:embed="rId2"/>
                <a:stretch>
                  <a:fillRect b="-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80001"/>
          <a:stretch/>
        </p:blipFill>
        <p:spPr>
          <a:xfrm>
            <a:off x="5591809" y="1276038"/>
            <a:ext cx="6081885" cy="2018705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9851923" y="1887793"/>
            <a:ext cx="442451" cy="4719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85BC54-A92C-ACB2-5457-1614C4CDB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55" t="28138" r="37975" b="21126"/>
          <a:stretch/>
        </p:blipFill>
        <p:spPr>
          <a:xfrm>
            <a:off x="1071347" y="670956"/>
            <a:ext cx="3515096" cy="34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～文字式の約束～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83704" y="986054"/>
            <a:ext cx="11193822" cy="94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arenBoth"/>
            </a:pPr>
            <a:r>
              <a:rPr lang="ja-JP" altLang="en-US" sz="32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文字の混ざった積（かけ算）では、記号の</a:t>
            </a:r>
            <a:r>
              <a:rPr lang="en-US" altLang="ja-JP" sz="32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×</a:t>
            </a:r>
            <a:r>
              <a:rPr lang="ja-JP" altLang="en-US" sz="32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は省く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2EE4ADA-A5F3-BB0A-32AA-09A18E65B30A}"/>
              </a:ext>
            </a:extLst>
          </p:cNvPr>
          <p:cNvSpPr txBox="1">
            <a:spLocks/>
          </p:cNvSpPr>
          <p:nvPr/>
        </p:nvSpPr>
        <p:spPr>
          <a:xfrm>
            <a:off x="383704" y="2474950"/>
            <a:ext cx="11193822" cy="94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(2)</a:t>
            </a:r>
            <a:r>
              <a:rPr lang="ja-JP" altLang="en-US" sz="32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文字と数の積（かけ算）では、数を文字の前に書く。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72D79299-5CCE-71CA-601E-2005D8D431C2}"/>
              </a:ext>
            </a:extLst>
          </p:cNvPr>
          <p:cNvSpPr txBox="1">
            <a:spLocks/>
          </p:cNvSpPr>
          <p:nvPr/>
        </p:nvSpPr>
        <p:spPr>
          <a:xfrm>
            <a:off x="383704" y="3963846"/>
            <a:ext cx="11193822" cy="94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(3)</a:t>
            </a:r>
            <a:r>
              <a:rPr lang="ja-JP" altLang="en-US" sz="32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同じ文字の積（かけ算）では、指数を使って表す。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3E9DC4F-F0F2-39E1-180C-ED1BFFC2AE4D}"/>
                  </a:ext>
                </a:extLst>
              </p:cNvPr>
              <p:cNvSpPr txBox="1"/>
              <p:nvPr/>
            </p:nvSpPr>
            <p:spPr>
              <a:xfrm>
                <a:off x="7940044" y="1877814"/>
                <a:ext cx="2868542" cy="48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　</m:t>
                      </m:r>
                      <m:r>
                        <a:rPr lang="ja-JP" alt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3E9DC4F-F0F2-39E1-180C-ED1BFFC2A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044" y="1877814"/>
                <a:ext cx="2868542" cy="4834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0B38C7-0175-F989-A737-50596E4D50B2}"/>
                  </a:ext>
                </a:extLst>
              </p:cNvPr>
              <p:cNvSpPr txBox="1"/>
              <p:nvPr/>
            </p:nvSpPr>
            <p:spPr>
              <a:xfrm>
                <a:off x="7940044" y="3292086"/>
                <a:ext cx="2863925" cy="48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　</m:t>
                      </m:r>
                      <m:r>
                        <a:rPr lang="ja-JP" alt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0B38C7-0175-F989-A737-50596E4D5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044" y="3292086"/>
                <a:ext cx="2863925" cy="483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ACEAA40-3226-6B25-4F47-46880C3475A5}"/>
                  </a:ext>
                </a:extLst>
              </p:cNvPr>
              <p:cNvSpPr txBox="1"/>
              <p:nvPr/>
            </p:nvSpPr>
            <p:spPr>
              <a:xfrm>
                <a:off x="7997442" y="4990514"/>
                <a:ext cx="3461653" cy="48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　</m:t>
                      </m:r>
                      <m:r>
                        <a:rPr lang="ja-JP" alt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ACEAA40-3226-6B25-4F47-46880C347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442" y="4990514"/>
                <a:ext cx="3461653" cy="483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>
            <a:extLst>
              <a:ext uri="{FF2B5EF4-FFF2-40B4-BE49-F238E27FC236}">
                <a16:creationId xmlns:a16="http://schemas.microsoft.com/office/drawing/2014/main" id="{D3E8DCCC-A0AD-453C-2050-4A1336843958}"/>
              </a:ext>
            </a:extLst>
          </p:cNvPr>
          <p:cNvSpPr txBox="1">
            <a:spLocks/>
          </p:cNvSpPr>
          <p:nvPr/>
        </p:nvSpPr>
        <p:spPr>
          <a:xfrm>
            <a:off x="213491" y="5512366"/>
            <a:ext cx="11978509" cy="94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数字のプラスマイナスに関してプラスの記号は省いて書いてある。</a:t>
            </a:r>
            <a:endParaRPr lang="en-US" altLang="ja-JP" sz="2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6D7A655-DB4B-A2E8-9DBC-D9127D4F4B65}"/>
                  </a:ext>
                </a:extLst>
              </p:cNvPr>
              <p:cNvSpPr txBox="1"/>
              <p:nvPr/>
            </p:nvSpPr>
            <p:spPr>
              <a:xfrm>
                <a:off x="7997442" y="6215832"/>
                <a:ext cx="1805814" cy="48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　</m:t>
                      </m:r>
                      <m:r>
                        <a:rPr lang="ja-JP" alt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6D7A655-DB4B-A2E8-9DBC-D9127D4F4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442" y="6215832"/>
                <a:ext cx="1805814" cy="4834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矢印: 右 22">
            <a:extLst>
              <a:ext uri="{FF2B5EF4-FFF2-40B4-BE49-F238E27FC236}">
                <a16:creationId xmlns:a16="http://schemas.microsoft.com/office/drawing/2014/main" id="{3223654D-9067-C4ED-DADD-009927C6518E}"/>
              </a:ext>
            </a:extLst>
          </p:cNvPr>
          <p:cNvSpPr/>
          <p:nvPr/>
        </p:nvSpPr>
        <p:spPr>
          <a:xfrm>
            <a:off x="9937755" y="6375084"/>
            <a:ext cx="706582" cy="241733"/>
          </a:xfrm>
          <a:prstGeom prst="rightArrow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D1CA4CA-5309-D1E0-D7AA-8C6DA31DFDBF}"/>
                  </a:ext>
                </a:extLst>
              </p:cNvPr>
              <p:cNvSpPr txBox="1"/>
              <p:nvPr/>
            </p:nvSpPr>
            <p:spPr>
              <a:xfrm>
                <a:off x="10803969" y="6268411"/>
                <a:ext cx="3013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D1CA4CA-5309-D1E0-D7AA-8C6DA31D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969" y="6268411"/>
                <a:ext cx="30136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0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[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例１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]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正負の計算～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25393" y="1803214"/>
                <a:ext cx="3932615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+(−2)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803214"/>
                <a:ext cx="3932615" cy="713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9B41D65-83B4-D315-E3A5-F8CE20CFAF61}"/>
                  </a:ext>
                </a:extLst>
              </p:cNvPr>
              <p:cNvSpPr/>
              <p:nvPr/>
            </p:nvSpPr>
            <p:spPr>
              <a:xfrm>
                <a:off x="1587830" y="2640309"/>
                <a:ext cx="21932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=−6−2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9B41D65-83B4-D315-E3A5-F8CE20CFA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830" y="2640309"/>
                <a:ext cx="219322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CE6D8C0-FA27-47E8-B6DA-BD6120BFE5C2}"/>
                  </a:ext>
                </a:extLst>
              </p:cNvPr>
              <p:cNvSpPr/>
              <p:nvPr/>
            </p:nvSpPr>
            <p:spPr>
              <a:xfrm>
                <a:off x="6115069" y="2895699"/>
                <a:ext cx="31149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から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引く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CE6D8C0-FA27-47E8-B6DA-BD6120BFE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69" y="2895699"/>
                <a:ext cx="311495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E849F1A-FD1C-0B73-5404-B6E7630A1E42}"/>
                  </a:ext>
                </a:extLst>
              </p:cNvPr>
              <p:cNvSpPr/>
              <p:nvPr/>
            </p:nvSpPr>
            <p:spPr>
              <a:xfrm>
                <a:off x="6076369" y="1734154"/>
                <a:ext cx="4933530" cy="959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間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の記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号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プラス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とき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そのまま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かっこ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外して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E849F1A-FD1C-0B73-5404-B6E7630A1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69" y="1734154"/>
                <a:ext cx="4933530" cy="959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810AA7B-DB11-00D5-A912-CE51AAD97BA3}"/>
              </a:ext>
            </a:extLst>
          </p:cNvPr>
          <p:cNvGrpSpPr/>
          <p:nvPr/>
        </p:nvGrpSpPr>
        <p:grpSpPr>
          <a:xfrm>
            <a:off x="1520526" y="5063545"/>
            <a:ext cx="7131132" cy="925183"/>
            <a:chOff x="2929197" y="5462422"/>
            <a:chExt cx="7131132" cy="925183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3B02FAB7-E009-DF86-1914-DCFE62D22A1F}"/>
                </a:ext>
              </a:extLst>
            </p:cNvPr>
            <p:cNvGrpSpPr/>
            <p:nvPr/>
          </p:nvGrpSpPr>
          <p:grpSpPr>
            <a:xfrm>
              <a:off x="2929197" y="5462422"/>
              <a:ext cx="7131132" cy="433446"/>
              <a:chOff x="1603169" y="4334492"/>
              <a:chExt cx="7131132" cy="433446"/>
            </a:xfrm>
          </p:grpSpPr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47A039CC-3F33-B4AC-2438-4C0A343D2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3169" y="4552262"/>
                <a:ext cx="7131132" cy="0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7A00B6F0-62CE-C6F0-888B-AAC14263BF12}"/>
                  </a:ext>
                </a:extLst>
              </p:cNvPr>
              <p:cNvSpPr/>
              <p:nvPr/>
            </p:nvSpPr>
            <p:spPr>
              <a:xfrm>
                <a:off x="2784764" y="4334492"/>
                <a:ext cx="136566" cy="433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F6B00AAF-47BC-D998-C826-42BC2731DC4F}"/>
                  </a:ext>
                </a:extLst>
              </p:cNvPr>
              <p:cNvSpPr/>
              <p:nvPr/>
            </p:nvSpPr>
            <p:spPr>
              <a:xfrm>
                <a:off x="4255326" y="4334492"/>
                <a:ext cx="136566" cy="433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B9B183B7-8FFB-EAA5-7FFD-4401DB823F62}"/>
                  </a:ext>
                </a:extLst>
              </p:cNvPr>
              <p:cNvSpPr/>
              <p:nvPr/>
            </p:nvSpPr>
            <p:spPr>
              <a:xfrm>
                <a:off x="5725888" y="4334492"/>
                <a:ext cx="136566" cy="433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B5F84748-1F53-41C4-EDA3-83A046CFE3C6}"/>
                  </a:ext>
                </a:extLst>
              </p:cNvPr>
              <p:cNvSpPr/>
              <p:nvPr/>
            </p:nvSpPr>
            <p:spPr>
              <a:xfrm>
                <a:off x="7196450" y="4334492"/>
                <a:ext cx="136566" cy="433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2EC6A8A3-173C-AD19-C4A2-76B04125B503}"/>
                    </a:ext>
                  </a:extLst>
                </p:cNvPr>
                <p:cNvSpPr txBox="1"/>
                <p:nvPr/>
              </p:nvSpPr>
              <p:spPr>
                <a:xfrm>
                  <a:off x="3858826" y="5878674"/>
                  <a:ext cx="3569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2EC6A8A3-173C-AD19-C4A2-76B04125B5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826" y="5878674"/>
                  <a:ext cx="356925" cy="492443"/>
                </a:xfrm>
                <a:prstGeom prst="rect">
                  <a:avLst/>
                </a:prstGeom>
                <a:blipFill>
                  <a:blip r:embed="rId7"/>
                  <a:stretch>
                    <a:fillRect r="-448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B0026931-94C1-F949-7525-CBD021C75B48}"/>
                    </a:ext>
                  </a:extLst>
                </p:cNvPr>
                <p:cNvSpPr txBox="1"/>
                <p:nvPr/>
              </p:nvSpPr>
              <p:spPr>
                <a:xfrm>
                  <a:off x="5391172" y="5878673"/>
                  <a:ext cx="3569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B0026931-94C1-F949-7525-CBD021C75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1172" y="5878673"/>
                  <a:ext cx="356925" cy="492443"/>
                </a:xfrm>
                <a:prstGeom prst="rect">
                  <a:avLst/>
                </a:prstGeom>
                <a:blipFill>
                  <a:blip r:embed="rId8"/>
                  <a:stretch>
                    <a:fillRect r="-423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68CC572F-204A-A2E3-9AAC-4459499F2982}"/>
                    </a:ext>
                  </a:extLst>
                </p:cNvPr>
                <p:cNvSpPr txBox="1"/>
                <p:nvPr/>
              </p:nvSpPr>
              <p:spPr>
                <a:xfrm>
                  <a:off x="6886447" y="5895162"/>
                  <a:ext cx="3569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68CC572F-204A-A2E3-9AAC-4459499F29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6447" y="5895162"/>
                  <a:ext cx="356925" cy="492443"/>
                </a:xfrm>
                <a:prstGeom prst="rect">
                  <a:avLst/>
                </a:prstGeom>
                <a:blipFill>
                  <a:blip r:embed="rId9"/>
                  <a:stretch>
                    <a:fillRect r="-448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C3449031-4F71-74C5-CE81-2DA9C334BE68}"/>
                    </a:ext>
                  </a:extLst>
                </p:cNvPr>
                <p:cNvSpPr txBox="1"/>
                <p:nvPr/>
              </p:nvSpPr>
              <p:spPr>
                <a:xfrm>
                  <a:off x="8357008" y="5885653"/>
                  <a:ext cx="35692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C3449031-4F71-74C5-CE81-2DA9C334B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008" y="5885653"/>
                  <a:ext cx="356925" cy="492443"/>
                </a:xfrm>
                <a:prstGeom prst="rect">
                  <a:avLst/>
                </a:prstGeom>
                <a:blipFill>
                  <a:blip r:embed="rId10"/>
                  <a:stretch>
                    <a:fillRect r="-413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20DDDFC-69D6-0BDB-BDF4-FFAEF841F555}"/>
                  </a:ext>
                </a:extLst>
              </p:cNvPr>
              <p:cNvSpPr txBox="1"/>
              <p:nvPr/>
            </p:nvSpPr>
            <p:spPr>
              <a:xfrm>
                <a:off x="9230024" y="4910936"/>
                <a:ext cx="3569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rgbClr val="99FF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ja-JP" altLang="en-US" sz="4800" dirty="0">
                  <a:solidFill>
                    <a:srgbClr val="99FF66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20DDDFC-69D6-0BDB-BDF4-FFAEF841F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024" y="4910936"/>
                <a:ext cx="356925" cy="738664"/>
              </a:xfrm>
              <a:prstGeom prst="rect">
                <a:avLst/>
              </a:prstGeom>
              <a:blipFill>
                <a:blip r:embed="rId11"/>
                <a:stretch>
                  <a:fillRect r="-152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757C7E-CC6F-D703-A352-AFDB71737199}"/>
                  </a:ext>
                </a:extLst>
              </p:cNvPr>
              <p:cNvSpPr txBox="1"/>
              <p:nvPr/>
            </p:nvSpPr>
            <p:spPr>
              <a:xfrm>
                <a:off x="525393" y="4888214"/>
                <a:ext cx="3569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rgbClr val="99FF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1" lang="ja-JP" altLang="en-US" sz="4800" dirty="0">
                  <a:solidFill>
                    <a:srgbClr val="99FF66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757C7E-CC6F-D703-A352-AFDB71737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4888214"/>
                <a:ext cx="356925" cy="738664"/>
              </a:xfrm>
              <a:prstGeom prst="rect">
                <a:avLst/>
              </a:prstGeom>
              <a:blipFill>
                <a:blip r:embed="rId12"/>
                <a:stretch>
                  <a:fillRect r="-152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A2B48776-4D9F-E3F9-512B-31B73F21A08C}"/>
                  </a:ext>
                </a:extLst>
              </p:cNvPr>
              <p:cNvSpPr/>
              <p:nvPr/>
            </p:nvSpPr>
            <p:spPr>
              <a:xfrm>
                <a:off x="9525638" y="3585757"/>
                <a:ext cx="243169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引く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200" b="0" i="1" smtClean="0">
                          <a:solidFill>
                            <a:srgbClr val="99FF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へ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足す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200" b="0" i="1" smtClean="0">
                          <a:solidFill>
                            <a:srgbClr val="99FF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へ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A2B48776-4D9F-E3F9-512B-31B73F21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638" y="3585757"/>
                <a:ext cx="2431691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矢印: 下カーブ 24">
            <a:extLst>
              <a:ext uri="{FF2B5EF4-FFF2-40B4-BE49-F238E27FC236}">
                <a16:creationId xmlns:a16="http://schemas.microsoft.com/office/drawing/2014/main" id="{4F5436B2-0DED-F677-CBDF-561BD734B016}"/>
              </a:ext>
            </a:extLst>
          </p:cNvPr>
          <p:cNvSpPr/>
          <p:nvPr/>
        </p:nvSpPr>
        <p:spPr>
          <a:xfrm flipH="1">
            <a:off x="4136569" y="4377117"/>
            <a:ext cx="1605257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矢印: 下カーブ 25">
            <a:extLst>
              <a:ext uri="{FF2B5EF4-FFF2-40B4-BE49-F238E27FC236}">
                <a16:creationId xmlns:a16="http://schemas.microsoft.com/office/drawing/2014/main" id="{0732A8DA-DA47-ACD4-B664-F5E6EFC21BE7}"/>
              </a:ext>
            </a:extLst>
          </p:cNvPr>
          <p:cNvSpPr/>
          <p:nvPr/>
        </p:nvSpPr>
        <p:spPr>
          <a:xfrm flipH="1">
            <a:off x="2666362" y="4324422"/>
            <a:ext cx="1605257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5DA8CF68-4C4F-90E3-734D-04A976C6DAA2}"/>
              </a:ext>
            </a:extLst>
          </p:cNvPr>
          <p:cNvSpPr/>
          <p:nvPr/>
        </p:nvSpPr>
        <p:spPr>
          <a:xfrm>
            <a:off x="2420593" y="5442139"/>
            <a:ext cx="696680" cy="5430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E5B3863-5CA4-C55E-0017-72AFEA49CC51}"/>
                  </a:ext>
                </a:extLst>
              </p:cNvPr>
              <p:cNvSpPr/>
              <p:nvPr/>
            </p:nvSpPr>
            <p:spPr>
              <a:xfrm>
                <a:off x="1617525" y="3300801"/>
                <a:ext cx="13885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E5B3863-5CA4-C55E-0017-72AFEA49C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25" y="3300801"/>
                <a:ext cx="1388521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8EA304F-5AD2-B001-DD90-F7284014ADC4}"/>
              </a:ext>
            </a:extLst>
          </p:cNvPr>
          <p:cNvCxnSpPr/>
          <p:nvPr/>
        </p:nvCxnSpPr>
        <p:spPr>
          <a:xfrm>
            <a:off x="2820703" y="2483062"/>
            <a:ext cx="40631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DF88683-11E0-B2CC-F07E-71B1BBD966B3}"/>
              </a:ext>
            </a:extLst>
          </p:cNvPr>
          <p:cNvCxnSpPr/>
          <p:nvPr/>
        </p:nvCxnSpPr>
        <p:spPr>
          <a:xfrm>
            <a:off x="8231653" y="2196292"/>
            <a:ext cx="95807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6615E71-A85E-2C3B-ECF1-3CDABA2E920E}"/>
              </a:ext>
            </a:extLst>
          </p:cNvPr>
          <p:cNvCxnSpPr/>
          <p:nvPr/>
        </p:nvCxnSpPr>
        <p:spPr>
          <a:xfrm>
            <a:off x="5538668" y="5979219"/>
            <a:ext cx="40631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E881CA2-7A2C-2DDE-EFD0-A73327E08972}"/>
                  </a:ext>
                </a:extLst>
              </p:cNvPr>
              <p:cNvSpPr/>
              <p:nvPr/>
            </p:nvSpPr>
            <p:spPr>
              <a:xfrm>
                <a:off x="5711528" y="3894889"/>
                <a:ext cx="27827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から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3200" b="0" i="1" smtClean="0">
                          <a:solidFill>
                            <a:srgbClr val="99FF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へ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E881CA2-7A2C-2DDE-EFD0-A73327E08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528" y="3894889"/>
                <a:ext cx="2782748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BC15CB7-3C54-55D9-7541-56056B0E906B}"/>
              </a:ext>
            </a:extLst>
          </p:cNvPr>
          <p:cNvCxnSpPr/>
          <p:nvPr/>
        </p:nvCxnSpPr>
        <p:spPr>
          <a:xfrm>
            <a:off x="8261844" y="3429000"/>
            <a:ext cx="65437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56B090B-9214-2AFB-753C-A464D6929B7A}"/>
              </a:ext>
            </a:extLst>
          </p:cNvPr>
          <p:cNvCxnSpPr/>
          <p:nvPr/>
        </p:nvCxnSpPr>
        <p:spPr>
          <a:xfrm>
            <a:off x="9586949" y="4125921"/>
            <a:ext cx="958073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6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[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例１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]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正負の計算～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25393" y="1803214"/>
                <a:ext cx="3932615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−(−8)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803214"/>
                <a:ext cx="3932615" cy="713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9B41D65-83B4-D315-E3A5-F8CE20CFAF61}"/>
                  </a:ext>
                </a:extLst>
              </p:cNvPr>
              <p:cNvSpPr/>
              <p:nvPr/>
            </p:nvSpPr>
            <p:spPr>
              <a:xfrm>
                <a:off x="1587830" y="2640309"/>
                <a:ext cx="21932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=−5+8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9B41D65-83B4-D315-E3A5-F8CE20CFA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830" y="2640309"/>
                <a:ext cx="219322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CE6D8C0-FA27-47E8-B6DA-BD6120BFE5C2}"/>
                  </a:ext>
                </a:extLst>
              </p:cNvPr>
              <p:cNvSpPr/>
              <p:nvPr/>
            </p:nvSpPr>
            <p:spPr>
              <a:xfrm>
                <a:off x="6115069" y="2895699"/>
                <a:ext cx="31149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から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足す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CE6D8C0-FA27-47E8-B6DA-BD6120BFE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69" y="2895699"/>
                <a:ext cx="311495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E849F1A-FD1C-0B73-5404-B6E7630A1E42}"/>
                  </a:ext>
                </a:extLst>
              </p:cNvPr>
              <p:cNvSpPr/>
              <p:nvPr/>
            </p:nvSpPr>
            <p:spPr>
              <a:xfrm>
                <a:off x="5065195" y="1281503"/>
                <a:ext cx="7172926" cy="963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間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の記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号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マイナス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とき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</m:oMath>
                  </m:oMathPara>
                </a14:m>
                <a:endParaRPr lang="en-US" altLang="ja-JP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後ろの</m:t>
                      </m:r>
                      <m:r>
                        <a:rPr lang="ja-JP" alt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符号</m:t>
                      </m:r>
                      <m:r>
                        <a:rPr lang="ja-JP" alt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変えて</m:t>
                      </m:r>
                      <m:r>
                        <a:rPr lang="ja-JP" alt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かっこを</m:t>
                      </m:r>
                      <m:r>
                        <a:rPr lang="ja-JP" alt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はず</m:t>
                      </m:r>
                      <m:r>
                        <a:rPr lang="ja-JP" alt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して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E849F1A-FD1C-0B73-5404-B6E7630A1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195" y="1281503"/>
                <a:ext cx="7172926" cy="963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20DDDFC-69D6-0BDB-BDF4-FFAEF841F555}"/>
                  </a:ext>
                </a:extLst>
              </p:cNvPr>
              <p:cNvSpPr txBox="1"/>
              <p:nvPr/>
            </p:nvSpPr>
            <p:spPr>
              <a:xfrm>
                <a:off x="10640706" y="4822429"/>
                <a:ext cx="3569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rgbClr val="99FF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ja-JP" altLang="en-US" sz="4800" dirty="0">
                  <a:solidFill>
                    <a:srgbClr val="99FF66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20DDDFC-69D6-0BDB-BDF4-FFAEF841F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706" y="4822429"/>
                <a:ext cx="356925" cy="738664"/>
              </a:xfrm>
              <a:prstGeom prst="rect">
                <a:avLst/>
              </a:prstGeom>
              <a:blipFill>
                <a:blip r:embed="rId7"/>
                <a:stretch>
                  <a:fillRect r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757C7E-CC6F-D703-A352-AFDB71737199}"/>
                  </a:ext>
                </a:extLst>
              </p:cNvPr>
              <p:cNvSpPr txBox="1"/>
              <p:nvPr/>
            </p:nvSpPr>
            <p:spPr>
              <a:xfrm>
                <a:off x="245065" y="4728473"/>
                <a:ext cx="3569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rgbClr val="99FF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1" lang="ja-JP" altLang="en-US" sz="4800" dirty="0">
                  <a:solidFill>
                    <a:srgbClr val="99FF66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757C7E-CC6F-D703-A352-AFDB71737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65" y="4728473"/>
                <a:ext cx="356925" cy="738664"/>
              </a:xfrm>
              <a:prstGeom prst="rect">
                <a:avLst/>
              </a:prstGeom>
              <a:blipFill>
                <a:blip r:embed="rId8"/>
                <a:stretch>
                  <a:fillRect r="-152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A2B48776-4D9F-E3F9-512B-31B73F21A08C}"/>
                  </a:ext>
                </a:extLst>
              </p:cNvPr>
              <p:cNvSpPr/>
              <p:nvPr/>
            </p:nvSpPr>
            <p:spPr>
              <a:xfrm>
                <a:off x="9603322" y="3029715"/>
                <a:ext cx="243169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引く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200" b="0" i="1" smtClean="0">
                          <a:solidFill>
                            <a:srgbClr val="99FF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へ</m:t>
                      </m:r>
                    </m:oMath>
                  </m:oMathPara>
                </a14:m>
                <a:endParaRPr lang="en-US" altLang="ja-JP" sz="32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足す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は</m:t>
                      </m:r>
                      <m:r>
                        <a:rPr lang="en-US" altLang="ja-JP" sz="3200" b="0" i="1" smtClean="0">
                          <a:solidFill>
                            <a:srgbClr val="99FF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へ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A2B48776-4D9F-E3F9-512B-31B73F21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322" y="3029715"/>
                <a:ext cx="243169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矢印: 下カーブ 24">
            <a:extLst>
              <a:ext uri="{FF2B5EF4-FFF2-40B4-BE49-F238E27FC236}">
                <a16:creationId xmlns:a16="http://schemas.microsoft.com/office/drawing/2014/main" id="{4F5436B2-0DED-F677-CBDF-561BD734B016}"/>
              </a:ext>
            </a:extLst>
          </p:cNvPr>
          <p:cNvSpPr/>
          <p:nvPr/>
        </p:nvSpPr>
        <p:spPr>
          <a:xfrm>
            <a:off x="2305303" y="4320413"/>
            <a:ext cx="1326659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矢印: 下カーブ 25">
            <a:extLst>
              <a:ext uri="{FF2B5EF4-FFF2-40B4-BE49-F238E27FC236}">
                <a16:creationId xmlns:a16="http://schemas.microsoft.com/office/drawing/2014/main" id="{0732A8DA-DA47-ACD4-B664-F5E6EFC21BE7}"/>
              </a:ext>
            </a:extLst>
          </p:cNvPr>
          <p:cNvSpPr/>
          <p:nvPr/>
        </p:nvSpPr>
        <p:spPr>
          <a:xfrm>
            <a:off x="1221459" y="4324422"/>
            <a:ext cx="1206054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5DA8CF68-4C4F-90E3-734D-04A976C6DAA2}"/>
              </a:ext>
            </a:extLst>
          </p:cNvPr>
          <p:cNvSpPr/>
          <p:nvPr/>
        </p:nvSpPr>
        <p:spPr>
          <a:xfrm>
            <a:off x="9864835" y="5455745"/>
            <a:ext cx="696680" cy="5430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E5B3863-5CA4-C55E-0017-72AFEA49CC51}"/>
                  </a:ext>
                </a:extLst>
              </p:cNvPr>
              <p:cNvSpPr/>
              <p:nvPr/>
            </p:nvSpPr>
            <p:spPr>
              <a:xfrm>
                <a:off x="1617525" y="3300801"/>
                <a:ext cx="10438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E5B3863-5CA4-C55E-0017-72AFEA49C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25" y="3300801"/>
                <a:ext cx="104387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8EA304F-5AD2-B001-DD90-F7284014ADC4}"/>
              </a:ext>
            </a:extLst>
          </p:cNvPr>
          <p:cNvCxnSpPr/>
          <p:nvPr/>
        </p:nvCxnSpPr>
        <p:spPr>
          <a:xfrm>
            <a:off x="2820703" y="2483062"/>
            <a:ext cx="40631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DF88683-11E0-B2CC-F07E-71B1BBD966B3}"/>
              </a:ext>
            </a:extLst>
          </p:cNvPr>
          <p:cNvCxnSpPr/>
          <p:nvPr/>
        </p:nvCxnSpPr>
        <p:spPr>
          <a:xfrm>
            <a:off x="7069006" y="1736553"/>
            <a:ext cx="127519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6615E71-A85E-2C3B-ECF1-3CDABA2E920E}"/>
              </a:ext>
            </a:extLst>
          </p:cNvPr>
          <p:cNvCxnSpPr/>
          <p:nvPr/>
        </p:nvCxnSpPr>
        <p:spPr>
          <a:xfrm>
            <a:off x="918729" y="5975764"/>
            <a:ext cx="40631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E881CA2-7A2C-2DDE-EFD0-A73327E08972}"/>
                  </a:ext>
                </a:extLst>
              </p:cNvPr>
              <p:cNvSpPr/>
              <p:nvPr/>
            </p:nvSpPr>
            <p:spPr>
              <a:xfrm>
                <a:off x="5688674" y="3519924"/>
                <a:ext cx="27827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から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ja-JP" sz="3200" b="0" i="1" smtClean="0">
                          <a:solidFill>
                            <a:srgbClr val="99FF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へ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E881CA2-7A2C-2DDE-EFD0-A73327E08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674" y="3519924"/>
                <a:ext cx="278274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BC15CB7-3C54-55D9-7541-56056B0E906B}"/>
              </a:ext>
            </a:extLst>
          </p:cNvPr>
          <p:cNvCxnSpPr/>
          <p:nvPr/>
        </p:nvCxnSpPr>
        <p:spPr>
          <a:xfrm>
            <a:off x="8261844" y="3429000"/>
            <a:ext cx="65437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56B090B-9214-2AFB-753C-A464D6929B7A}"/>
              </a:ext>
            </a:extLst>
          </p:cNvPr>
          <p:cNvCxnSpPr/>
          <p:nvPr/>
        </p:nvCxnSpPr>
        <p:spPr>
          <a:xfrm>
            <a:off x="9745165" y="4079068"/>
            <a:ext cx="958073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A59A57AD-B0B3-2666-5151-A74CC48ABB80}"/>
              </a:ext>
            </a:extLst>
          </p:cNvPr>
          <p:cNvGrpSpPr/>
          <p:nvPr/>
        </p:nvGrpSpPr>
        <p:grpSpPr>
          <a:xfrm>
            <a:off x="882318" y="4986615"/>
            <a:ext cx="9540095" cy="440535"/>
            <a:chOff x="525393" y="5340399"/>
            <a:chExt cx="9540095" cy="440535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BD408F40-9F82-253B-37D9-46228B206AE4}"/>
                </a:ext>
              </a:extLst>
            </p:cNvPr>
            <p:cNvGrpSpPr/>
            <p:nvPr/>
          </p:nvGrpSpPr>
          <p:grpSpPr>
            <a:xfrm>
              <a:off x="820283" y="5342699"/>
              <a:ext cx="5834071" cy="433446"/>
              <a:chOff x="1477459" y="3429000"/>
              <a:chExt cx="7493473" cy="433446"/>
            </a:xfrm>
          </p:grpSpPr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11A02A0B-B699-3D37-8B31-AA64E1DC7A6F}"/>
                  </a:ext>
                </a:extLst>
              </p:cNvPr>
              <p:cNvSpPr/>
              <p:nvPr/>
            </p:nvSpPr>
            <p:spPr>
              <a:xfrm>
                <a:off x="4422680" y="3429000"/>
                <a:ext cx="136566" cy="433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3EDD236A-3C5E-0AA6-F1F9-A9243FED0ACE}"/>
                  </a:ext>
                </a:extLst>
              </p:cNvPr>
              <p:cNvSpPr/>
              <p:nvPr/>
            </p:nvSpPr>
            <p:spPr>
              <a:xfrm>
                <a:off x="5893242" y="3429000"/>
                <a:ext cx="136566" cy="433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1FFA5736-4B38-C106-FD7C-82D04EE06E73}"/>
                  </a:ext>
                </a:extLst>
              </p:cNvPr>
              <p:cNvSpPr/>
              <p:nvPr/>
            </p:nvSpPr>
            <p:spPr>
              <a:xfrm>
                <a:off x="7363804" y="3429000"/>
                <a:ext cx="136566" cy="433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371B168B-B1D2-A0C7-0750-E8D6AF60DDA3}"/>
                  </a:ext>
                </a:extLst>
              </p:cNvPr>
              <p:cNvSpPr/>
              <p:nvPr/>
            </p:nvSpPr>
            <p:spPr>
              <a:xfrm>
                <a:off x="8834366" y="3429000"/>
                <a:ext cx="136566" cy="433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CF1C0928-C358-A804-ED32-664358C19A01}"/>
                  </a:ext>
                </a:extLst>
              </p:cNvPr>
              <p:cNvSpPr/>
              <p:nvPr/>
            </p:nvSpPr>
            <p:spPr>
              <a:xfrm>
                <a:off x="2952420" y="3429000"/>
                <a:ext cx="136566" cy="433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6B8EC6C3-B152-12B6-80C8-6380B82F88A8}"/>
                  </a:ext>
                </a:extLst>
              </p:cNvPr>
              <p:cNvSpPr/>
              <p:nvPr/>
            </p:nvSpPr>
            <p:spPr>
              <a:xfrm>
                <a:off x="1477459" y="3429000"/>
                <a:ext cx="136566" cy="433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7C4D9413-AB69-9E64-499B-8C2519CC8878}"/>
                </a:ext>
              </a:extLst>
            </p:cNvPr>
            <p:cNvCxnSpPr>
              <a:cxnSpLocks/>
            </p:cNvCxnSpPr>
            <p:nvPr/>
          </p:nvCxnSpPr>
          <p:spPr>
            <a:xfrm>
              <a:off x="525393" y="5514593"/>
              <a:ext cx="9540095" cy="6190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62BA1117-0255-8196-B733-8AB496685476}"/>
                </a:ext>
              </a:extLst>
            </p:cNvPr>
            <p:cNvSpPr/>
            <p:nvPr/>
          </p:nvSpPr>
          <p:spPr>
            <a:xfrm>
              <a:off x="7692942" y="5340399"/>
              <a:ext cx="106324" cy="433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3E3A7E45-5686-D13A-DBF1-C57EC7C4250D}"/>
                </a:ext>
              </a:extLst>
            </p:cNvPr>
            <p:cNvSpPr/>
            <p:nvPr/>
          </p:nvSpPr>
          <p:spPr>
            <a:xfrm>
              <a:off x="8843372" y="5347488"/>
              <a:ext cx="106324" cy="433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1B9F8930-F36E-6794-4381-97C7CA0B6CC0}"/>
                </a:ext>
              </a:extLst>
            </p:cNvPr>
            <p:cNvSpPr/>
            <p:nvPr/>
          </p:nvSpPr>
          <p:spPr>
            <a:xfrm>
              <a:off x="9814115" y="5347488"/>
              <a:ext cx="106324" cy="433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1BAEBF-0AF9-6E20-50E5-D851CCA259AA}"/>
                  </a:ext>
                </a:extLst>
              </p:cNvPr>
              <p:cNvSpPr txBox="1"/>
              <p:nvPr/>
            </p:nvSpPr>
            <p:spPr>
              <a:xfrm>
                <a:off x="882318" y="5474325"/>
                <a:ext cx="53535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1BAEBF-0AF9-6E20-50E5-D851CCA25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8" y="5474325"/>
                <a:ext cx="535356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23E39B7A-2181-D1BE-A06F-83B74CB581C1}"/>
                  </a:ext>
                </a:extLst>
              </p:cNvPr>
              <p:cNvSpPr txBox="1"/>
              <p:nvPr/>
            </p:nvSpPr>
            <p:spPr>
              <a:xfrm>
                <a:off x="2057866" y="5494431"/>
                <a:ext cx="53535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23E39B7A-2181-D1BE-A06F-83B74CB58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866" y="5494431"/>
                <a:ext cx="535356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CB141B43-BB7D-CF4E-FEB3-821AB04D3D7D}"/>
                  </a:ext>
                </a:extLst>
              </p:cNvPr>
              <p:cNvSpPr txBox="1"/>
              <p:nvPr/>
            </p:nvSpPr>
            <p:spPr>
              <a:xfrm>
                <a:off x="3205430" y="5497355"/>
                <a:ext cx="53535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CB141B43-BB7D-CF4E-FEB3-821AB04D3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30" y="5497355"/>
                <a:ext cx="535356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9D6CF0E5-E1C5-A60C-25E9-438BDAE5F48B}"/>
                  </a:ext>
                </a:extLst>
              </p:cNvPr>
              <p:cNvSpPr txBox="1"/>
              <p:nvPr/>
            </p:nvSpPr>
            <p:spPr>
              <a:xfrm>
                <a:off x="4332278" y="5494430"/>
                <a:ext cx="53535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9D6CF0E5-E1C5-A60C-25E9-438BDAE5F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278" y="5494430"/>
                <a:ext cx="535356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F2CDEF7F-8444-582F-9122-D8A78FE67977}"/>
                  </a:ext>
                </a:extLst>
              </p:cNvPr>
              <p:cNvSpPr txBox="1"/>
              <p:nvPr/>
            </p:nvSpPr>
            <p:spPr>
              <a:xfrm>
                <a:off x="5417295" y="5494430"/>
                <a:ext cx="53535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F2CDEF7F-8444-582F-9122-D8A78FE67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295" y="5494430"/>
                <a:ext cx="535356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E14523A9-4C18-40BA-0C08-00307C418A46}"/>
                  </a:ext>
                </a:extLst>
              </p:cNvPr>
              <p:cNvSpPr txBox="1"/>
              <p:nvPr/>
            </p:nvSpPr>
            <p:spPr>
              <a:xfrm>
                <a:off x="6856004" y="5494430"/>
                <a:ext cx="33474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E14523A9-4C18-40BA-0C08-00307C41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004" y="5494430"/>
                <a:ext cx="334742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DEAE680C-9A6B-C12D-09D7-8A4F5A6E6099}"/>
                  </a:ext>
                </a:extLst>
              </p:cNvPr>
              <p:cNvSpPr txBox="1"/>
              <p:nvPr/>
            </p:nvSpPr>
            <p:spPr>
              <a:xfrm>
                <a:off x="8009369" y="5478046"/>
                <a:ext cx="35692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DEAE680C-9A6B-C12D-09D7-8A4F5A6E6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369" y="5478046"/>
                <a:ext cx="356925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EA16C5D-7EF6-5652-AB07-F6DEC4B9A1A6}"/>
                  </a:ext>
                </a:extLst>
              </p:cNvPr>
              <p:cNvSpPr txBox="1"/>
              <p:nvPr/>
            </p:nvSpPr>
            <p:spPr>
              <a:xfrm>
                <a:off x="9128158" y="5500865"/>
                <a:ext cx="35692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EA16C5D-7EF6-5652-AB07-F6DEC4B9A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58" y="5500865"/>
                <a:ext cx="356925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62345F4F-F086-C81B-2FB9-C95A2C4C0D11}"/>
                  </a:ext>
                </a:extLst>
              </p:cNvPr>
              <p:cNvSpPr txBox="1"/>
              <p:nvPr/>
            </p:nvSpPr>
            <p:spPr>
              <a:xfrm>
                <a:off x="10097259" y="5494521"/>
                <a:ext cx="35692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62345F4F-F086-C81B-2FB9-C95A2C4C0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259" y="5494521"/>
                <a:ext cx="356925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矢印: 下カーブ 82">
            <a:extLst>
              <a:ext uri="{FF2B5EF4-FFF2-40B4-BE49-F238E27FC236}">
                <a16:creationId xmlns:a16="http://schemas.microsoft.com/office/drawing/2014/main" id="{5CC2EE9A-C2BE-F4EE-23DB-363F39EEF386}"/>
              </a:ext>
            </a:extLst>
          </p:cNvPr>
          <p:cNvSpPr/>
          <p:nvPr/>
        </p:nvSpPr>
        <p:spPr>
          <a:xfrm>
            <a:off x="3470221" y="4302121"/>
            <a:ext cx="1326659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4" name="矢印: 下カーブ 83">
            <a:extLst>
              <a:ext uri="{FF2B5EF4-FFF2-40B4-BE49-F238E27FC236}">
                <a16:creationId xmlns:a16="http://schemas.microsoft.com/office/drawing/2014/main" id="{B84B772C-AF9A-9CE8-89FA-B0742E170652}"/>
              </a:ext>
            </a:extLst>
          </p:cNvPr>
          <p:cNvSpPr/>
          <p:nvPr/>
        </p:nvSpPr>
        <p:spPr>
          <a:xfrm>
            <a:off x="4635460" y="4280848"/>
            <a:ext cx="1326659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矢印: 下カーブ 84">
            <a:extLst>
              <a:ext uri="{FF2B5EF4-FFF2-40B4-BE49-F238E27FC236}">
                <a16:creationId xmlns:a16="http://schemas.microsoft.com/office/drawing/2014/main" id="{0C8B5725-5080-EB1A-324E-A70EE44AF08F}"/>
              </a:ext>
            </a:extLst>
          </p:cNvPr>
          <p:cNvSpPr/>
          <p:nvPr/>
        </p:nvSpPr>
        <p:spPr>
          <a:xfrm>
            <a:off x="5823062" y="4267228"/>
            <a:ext cx="1206054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7" name="矢印: 下カーブ 86">
            <a:extLst>
              <a:ext uri="{FF2B5EF4-FFF2-40B4-BE49-F238E27FC236}">
                <a16:creationId xmlns:a16="http://schemas.microsoft.com/office/drawing/2014/main" id="{B7F23247-D64E-7D68-9E73-4335399F0A75}"/>
              </a:ext>
            </a:extLst>
          </p:cNvPr>
          <p:cNvSpPr/>
          <p:nvPr/>
        </p:nvSpPr>
        <p:spPr>
          <a:xfrm>
            <a:off x="6950137" y="4248872"/>
            <a:ext cx="1206054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8" name="矢印: 下カーブ 87">
            <a:extLst>
              <a:ext uri="{FF2B5EF4-FFF2-40B4-BE49-F238E27FC236}">
                <a16:creationId xmlns:a16="http://schemas.microsoft.com/office/drawing/2014/main" id="{7D737BFD-B2DC-8DA9-0BF3-321B69850A47}"/>
              </a:ext>
            </a:extLst>
          </p:cNvPr>
          <p:cNvSpPr/>
          <p:nvPr/>
        </p:nvSpPr>
        <p:spPr>
          <a:xfrm rot="239566">
            <a:off x="8108393" y="4241741"/>
            <a:ext cx="1206054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9" name="矢印: 下カーブ 88">
            <a:extLst>
              <a:ext uri="{FF2B5EF4-FFF2-40B4-BE49-F238E27FC236}">
                <a16:creationId xmlns:a16="http://schemas.microsoft.com/office/drawing/2014/main" id="{01326FF8-6881-F106-324D-CCF4E81346E4}"/>
              </a:ext>
            </a:extLst>
          </p:cNvPr>
          <p:cNvSpPr/>
          <p:nvPr/>
        </p:nvSpPr>
        <p:spPr>
          <a:xfrm>
            <a:off x="9186731" y="4245236"/>
            <a:ext cx="1206054" cy="603355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937B95FB-2653-AFFB-29A0-B5A7C1643A2A}"/>
              </a:ext>
            </a:extLst>
          </p:cNvPr>
          <p:cNvCxnSpPr/>
          <p:nvPr/>
        </p:nvCxnSpPr>
        <p:spPr>
          <a:xfrm>
            <a:off x="3522132" y="2540229"/>
            <a:ext cx="36937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476E1086-2794-BB5D-7A31-2734738ED34E}"/>
              </a:ext>
            </a:extLst>
          </p:cNvPr>
          <p:cNvCxnSpPr/>
          <p:nvPr/>
        </p:nvCxnSpPr>
        <p:spPr>
          <a:xfrm>
            <a:off x="2935822" y="3188086"/>
            <a:ext cx="406315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32" grpId="0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[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例２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]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同類項・降べきの順～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383704" y="1275929"/>
                <a:ext cx="10150536" cy="585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次の同類項をまとめ、次数の高い順に整理しなさい。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04" y="1275929"/>
                <a:ext cx="10150536" cy="5850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F02CA2E-DC3E-318F-4574-A4D0C5E89634}"/>
                  </a:ext>
                </a:extLst>
              </p:cNvPr>
              <p:cNvSpPr/>
              <p:nvPr/>
            </p:nvSpPr>
            <p:spPr>
              <a:xfrm>
                <a:off x="4263726" y="1993954"/>
                <a:ext cx="7069563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「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について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降べき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順に</m:t>
                      </m:r>
                      <m:r>
                        <a:rPr lang="ja-JP" alt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整理する」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F02CA2E-DC3E-318F-4574-A4D0C5E8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26" y="1993954"/>
                <a:ext cx="7069563" cy="593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78614DEF-8A96-3907-6583-C25CC42F09ED}"/>
                  </a:ext>
                </a:extLst>
              </p:cNvPr>
              <p:cNvSpPr/>
              <p:nvPr/>
            </p:nvSpPr>
            <p:spPr>
              <a:xfrm>
                <a:off x="1240439" y="3907067"/>
                <a:ext cx="47160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ja-JP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−5+2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78614DEF-8A96-3907-6583-C25CC42F0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39" y="3907067"/>
                <a:ext cx="47160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46BC2D28-7EF9-0422-333A-06DD952D946B}"/>
                  </a:ext>
                </a:extLst>
              </p:cNvPr>
              <p:cNvSpPr/>
              <p:nvPr/>
            </p:nvSpPr>
            <p:spPr>
              <a:xfrm>
                <a:off x="634185" y="4635430"/>
                <a:ext cx="54618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3−2</m:t>
                          </m:r>
                        </m:e>
                      </m:d>
                      <m:sSup>
                        <m:sSupPr>
                          <m:ctrlPr>
                            <a:rPr lang="en-US" altLang="ja-JP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+(−6+2)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46BC2D28-7EF9-0422-333A-06DD952D9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85" y="4635430"/>
                <a:ext cx="546181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89EB237C-2542-BBCB-A408-715A567A3F89}"/>
                  </a:ext>
                </a:extLst>
              </p:cNvPr>
              <p:cNvSpPr/>
              <p:nvPr/>
            </p:nvSpPr>
            <p:spPr>
              <a:xfrm>
                <a:off x="634185" y="5393639"/>
                <a:ext cx="28152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89EB237C-2542-BBCB-A408-715A567A3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85" y="5393639"/>
                <a:ext cx="281525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>
            <a:extLst>
              <a:ext uri="{FF2B5EF4-FFF2-40B4-BE49-F238E27FC236}">
                <a16:creationId xmlns:a16="http://schemas.microsoft.com/office/drawing/2014/main" id="{3F727F82-60A6-552C-D3AF-EFF601CE1747}"/>
              </a:ext>
            </a:extLst>
          </p:cNvPr>
          <p:cNvSpPr/>
          <p:nvPr/>
        </p:nvSpPr>
        <p:spPr>
          <a:xfrm>
            <a:off x="1825557" y="3939982"/>
            <a:ext cx="295459" cy="30651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B8F7BDE-1B24-53D8-CADD-065166D091F2}"/>
                  </a:ext>
                </a:extLst>
              </p:cNvPr>
              <p:cNvSpPr txBox="1"/>
              <p:nvPr/>
            </p:nvSpPr>
            <p:spPr>
              <a:xfrm>
                <a:off x="963386" y="2813048"/>
                <a:ext cx="6095010" cy="532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次数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・・・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文字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何個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掛けて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あるか</m:t>
                      </m:r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数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B8F7BDE-1B24-53D8-CADD-065166D09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86" y="2813048"/>
                <a:ext cx="6095010" cy="532197"/>
              </a:xfrm>
              <a:prstGeom prst="rect">
                <a:avLst/>
              </a:prstGeom>
              <a:blipFill>
                <a:blip r:embed="rId7"/>
                <a:stretch>
                  <a:fillRect r="-62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楕円 10">
            <a:extLst>
              <a:ext uri="{FF2B5EF4-FFF2-40B4-BE49-F238E27FC236}">
                <a16:creationId xmlns:a16="http://schemas.microsoft.com/office/drawing/2014/main" id="{2B76DA5A-7F39-0A9A-4044-8671ACE3FF6D}"/>
              </a:ext>
            </a:extLst>
          </p:cNvPr>
          <p:cNvSpPr/>
          <p:nvPr/>
        </p:nvSpPr>
        <p:spPr>
          <a:xfrm>
            <a:off x="2933921" y="3939982"/>
            <a:ext cx="295459" cy="30651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2E999E5B-A4F5-4C02-D564-B6E39C1A8371}"/>
              </a:ext>
            </a:extLst>
          </p:cNvPr>
          <p:cNvSpPr/>
          <p:nvPr/>
        </p:nvSpPr>
        <p:spPr>
          <a:xfrm>
            <a:off x="3988849" y="3931100"/>
            <a:ext cx="295459" cy="30651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AE745C47-F83A-8847-314F-B623216DFE94}"/>
              </a:ext>
            </a:extLst>
          </p:cNvPr>
          <p:cNvSpPr/>
          <p:nvPr/>
        </p:nvSpPr>
        <p:spPr>
          <a:xfrm>
            <a:off x="4748318" y="3892937"/>
            <a:ext cx="295459" cy="30651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0727CF23-B938-9ECC-2254-52F802F67926}"/>
              </a:ext>
            </a:extLst>
          </p:cNvPr>
          <p:cNvSpPr/>
          <p:nvPr/>
        </p:nvSpPr>
        <p:spPr>
          <a:xfrm>
            <a:off x="5682331" y="3917405"/>
            <a:ext cx="295459" cy="30651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9EA3FA3-5AFB-7EA4-6102-AFA94DA1A12E}"/>
              </a:ext>
            </a:extLst>
          </p:cNvPr>
          <p:cNvSpPr/>
          <p:nvPr/>
        </p:nvSpPr>
        <p:spPr>
          <a:xfrm>
            <a:off x="2692155" y="4658007"/>
            <a:ext cx="295459" cy="30651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56444BBE-7937-BDEB-68B7-5ABF5302AC8A}"/>
              </a:ext>
            </a:extLst>
          </p:cNvPr>
          <p:cNvSpPr/>
          <p:nvPr/>
        </p:nvSpPr>
        <p:spPr>
          <a:xfrm>
            <a:off x="5163513" y="4592608"/>
            <a:ext cx="295459" cy="30651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FF513CE-3635-0637-DE48-F39318735D8D}"/>
              </a:ext>
            </a:extLst>
          </p:cNvPr>
          <p:cNvSpPr/>
          <p:nvPr/>
        </p:nvSpPr>
        <p:spPr>
          <a:xfrm>
            <a:off x="5828449" y="4556694"/>
            <a:ext cx="295459" cy="30651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0B6A516-8005-228B-AA52-0BE15E375D8B}"/>
                  </a:ext>
                </a:extLst>
              </p:cNvPr>
              <p:cNvSpPr txBox="1"/>
              <p:nvPr/>
            </p:nvSpPr>
            <p:spPr>
              <a:xfrm>
                <a:off x="6493385" y="4532059"/>
                <a:ext cx="60950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同じ次数のものに関してまとめる。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0B6A516-8005-228B-AA52-0BE15E375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385" y="4532059"/>
                <a:ext cx="6095010" cy="461665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 animBg="1"/>
      <p:bldP spid="10" grpId="0"/>
      <p:bldP spid="11" grpId="0" animBg="1"/>
      <p:bldP spid="12" grpId="0" animBg="1"/>
      <p:bldP spid="13" grpId="0" animBg="1"/>
      <p:bldP spid="14" grpId="0" animBg="1"/>
      <p:bldP spid="8" grpId="0" animBg="1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[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例３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]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２種類以上の文字列の計算～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60134" y="1797094"/>
                <a:ext cx="7512569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+(2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−4−7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34" y="1797094"/>
                <a:ext cx="7512569" cy="713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1FFAD5E-564B-70CD-DE5D-7F97309566D4}"/>
                  </a:ext>
                </a:extLst>
              </p:cNvPr>
              <p:cNvSpPr txBox="1"/>
              <p:nvPr/>
            </p:nvSpPr>
            <p:spPr>
              <a:xfrm>
                <a:off x="7211167" y="3320019"/>
                <a:ext cx="49108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同じ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文字のものに関してまとめる。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1FFAD5E-564B-70CD-DE5D-7F9730956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167" y="3320019"/>
                <a:ext cx="4910808" cy="461665"/>
              </a:xfrm>
              <a:prstGeom prst="rect">
                <a:avLst/>
              </a:prstGeom>
              <a:blipFill>
                <a:blip r:embed="rId4"/>
                <a:stretch>
                  <a:fillRect l="-868" r="-1241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91FA993-5FF3-779F-1266-1DFAF3DE043E}"/>
                  </a:ext>
                </a:extLst>
              </p:cNvPr>
              <p:cNvSpPr/>
              <p:nvPr/>
            </p:nvSpPr>
            <p:spPr>
              <a:xfrm>
                <a:off x="1079184" y="2636821"/>
                <a:ext cx="63101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−2+2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−4−7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91FA993-5FF3-779F-1266-1DFAF3DE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84" y="2636821"/>
                <a:ext cx="63101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90AA515-7399-3306-9F70-B6FC9138A221}"/>
                  </a:ext>
                </a:extLst>
              </p:cNvPr>
              <p:cNvSpPr txBox="1"/>
              <p:nvPr/>
            </p:nvSpPr>
            <p:spPr>
              <a:xfrm>
                <a:off x="7389373" y="2510182"/>
                <a:ext cx="47326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なので</m:t>
                      </m:r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そのままかっこ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外す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90AA515-7399-3306-9F70-B6FC9138A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373" y="2510182"/>
                <a:ext cx="4732602" cy="461665"/>
              </a:xfrm>
              <a:prstGeom prst="rect">
                <a:avLst/>
              </a:prstGeom>
              <a:blipFill>
                <a:blip r:embed="rId6"/>
                <a:stretch>
                  <a:fillRect l="-129"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46DFB3E-1487-447E-8BF9-875DA75A70AD}"/>
                  </a:ext>
                </a:extLst>
              </p:cNvPr>
              <p:cNvSpPr/>
              <p:nvPr/>
            </p:nvSpPr>
            <p:spPr>
              <a:xfrm>
                <a:off x="1140968" y="3361769"/>
                <a:ext cx="61178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−2−4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46DFB3E-1487-447E-8BF9-875DA75A7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968" y="3361769"/>
                <a:ext cx="611782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ABEE228-C6C4-8CA5-1A40-756F78BF6FC1}"/>
              </a:ext>
            </a:extLst>
          </p:cNvPr>
          <p:cNvCxnSpPr/>
          <p:nvPr/>
        </p:nvCxnSpPr>
        <p:spPr>
          <a:xfrm>
            <a:off x="2002346" y="3225157"/>
            <a:ext cx="406315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9393429-7EF7-17FD-7448-BF093E054080}"/>
              </a:ext>
            </a:extLst>
          </p:cNvPr>
          <p:cNvCxnSpPr/>
          <p:nvPr/>
        </p:nvCxnSpPr>
        <p:spPr>
          <a:xfrm>
            <a:off x="6714752" y="3225157"/>
            <a:ext cx="44694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684EFDF-4A17-A610-877E-26E4BE9F19BD}"/>
              </a:ext>
            </a:extLst>
          </p:cNvPr>
          <p:cNvCxnSpPr/>
          <p:nvPr/>
        </p:nvCxnSpPr>
        <p:spPr>
          <a:xfrm>
            <a:off x="3019800" y="3229318"/>
            <a:ext cx="40631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7A52220-7A69-D13C-187F-A481D0391C73}"/>
              </a:ext>
            </a:extLst>
          </p:cNvPr>
          <p:cNvCxnSpPr/>
          <p:nvPr/>
        </p:nvCxnSpPr>
        <p:spPr>
          <a:xfrm>
            <a:off x="4877435" y="3221123"/>
            <a:ext cx="40631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DC75631-B707-DBEC-3BA8-536B9FE3D549}"/>
              </a:ext>
            </a:extLst>
          </p:cNvPr>
          <p:cNvCxnSpPr/>
          <p:nvPr/>
        </p:nvCxnSpPr>
        <p:spPr>
          <a:xfrm>
            <a:off x="3633966" y="3229318"/>
            <a:ext cx="5948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82B94FA-1879-1414-B948-4689A3F44F61}"/>
              </a:ext>
            </a:extLst>
          </p:cNvPr>
          <p:cNvCxnSpPr/>
          <p:nvPr/>
        </p:nvCxnSpPr>
        <p:spPr>
          <a:xfrm>
            <a:off x="5427464" y="3229318"/>
            <a:ext cx="5948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3DA7823-5108-04C9-55F9-08E514F4C76B}"/>
              </a:ext>
            </a:extLst>
          </p:cNvPr>
          <p:cNvCxnSpPr/>
          <p:nvPr/>
        </p:nvCxnSpPr>
        <p:spPr>
          <a:xfrm>
            <a:off x="1825827" y="4008100"/>
            <a:ext cx="154298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0D84B42-2350-B17E-E1DE-9FD1FFD23D6C}"/>
              </a:ext>
            </a:extLst>
          </p:cNvPr>
          <p:cNvCxnSpPr/>
          <p:nvPr/>
        </p:nvCxnSpPr>
        <p:spPr>
          <a:xfrm>
            <a:off x="3874853" y="4008100"/>
            <a:ext cx="154298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C8672BB-98DD-085C-8154-8D7EB7F2CE70}"/>
              </a:ext>
            </a:extLst>
          </p:cNvPr>
          <p:cNvCxnSpPr/>
          <p:nvPr/>
        </p:nvCxnSpPr>
        <p:spPr>
          <a:xfrm>
            <a:off x="5624800" y="3974845"/>
            <a:ext cx="15429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09112015-C135-5200-377F-A1270FDC6F45}"/>
                  </a:ext>
                </a:extLst>
              </p:cNvPr>
              <p:cNvSpPr/>
              <p:nvPr/>
            </p:nvSpPr>
            <p:spPr>
              <a:xfrm>
                <a:off x="1169938" y="4172552"/>
                <a:ext cx="35231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09112015-C135-5200-377F-A1270FDC6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38" y="4172552"/>
                <a:ext cx="352314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楕円 18">
            <a:extLst>
              <a:ext uri="{FF2B5EF4-FFF2-40B4-BE49-F238E27FC236}">
                <a16:creationId xmlns:a16="http://schemas.microsoft.com/office/drawing/2014/main" id="{C1248A33-2164-91E3-7FF5-3DC08E987035}"/>
              </a:ext>
            </a:extLst>
          </p:cNvPr>
          <p:cNvSpPr/>
          <p:nvPr/>
        </p:nvSpPr>
        <p:spPr>
          <a:xfrm>
            <a:off x="4343237" y="1982554"/>
            <a:ext cx="432583" cy="44877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381ED022-887E-CB32-6EC1-1BF3234CA87F}"/>
              </a:ext>
            </a:extLst>
          </p:cNvPr>
          <p:cNvSpPr/>
          <p:nvPr/>
        </p:nvSpPr>
        <p:spPr>
          <a:xfrm>
            <a:off x="7368472" y="2524619"/>
            <a:ext cx="432583" cy="44877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5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8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[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例３</a:t>
            </a:r>
            <a:r>
              <a:rPr lang="en-US" altLang="ja-JP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]</a:t>
            </a:r>
            <a:r>
              <a:rPr lang="ja-JP" altLang="en-US" sz="54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２種類以上の文字列の計算～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次の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しなさい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3" y="1117347"/>
                <a:ext cx="629127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60134" y="1797094"/>
                <a:ext cx="9412961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−(3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34" y="1797094"/>
                <a:ext cx="9412961" cy="713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1FFAD5E-564B-70CD-DE5D-7F97309566D4}"/>
                  </a:ext>
                </a:extLst>
              </p:cNvPr>
              <p:cNvSpPr txBox="1"/>
              <p:nvPr/>
            </p:nvSpPr>
            <p:spPr>
              <a:xfrm>
                <a:off x="9259245" y="3471214"/>
                <a:ext cx="239190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同じ</m:t>
                      </m:r>
                      <m:r>
                        <a:rPr lang="ja-JP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文字のものに</m:t>
                      </m:r>
                    </m:oMath>
                  </m:oMathPara>
                </a14:m>
                <a:endParaRPr lang="en-US" altLang="ja-JP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関してまとめる。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1FFAD5E-564B-70CD-DE5D-7F9730956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245" y="3471214"/>
                <a:ext cx="2391903" cy="707886"/>
              </a:xfrm>
              <a:prstGeom prst="rect">
                <a:avLst/>
              </a:prstGeom>
              <a:blipFill>
                <a:blip r:embed="rId4"/>
                <a:stretch>
                  <a:fillRect l="-1020" b="-1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91FA993-5FF3-779F-1266-1DFAF3DE043E}"/>
                  </a:ext>
                </a:extLst>
              </p:cNvPr>
              <p:cNvSpPr/>
              <p:nvPr/>
            </p:nvSpPr>
            <p:spPr>
              <a:xfrm>
                <a:off x="1079184" y="2636821"/>
                <a:ext cx="77633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91FA993-5FF3-779F-1266-1DFAF3DE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84" y="2636821"/>
                <a:ext cx="776334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90AA515-7399-3306-9F70-B6FC9138A221}"/>
                  </a:ext>
                </a:extLst>
              </p:cNvPr>
              <p:cNvSpPr txBox="1"/>
              <p:nvPr/>
            </p:nvSpPr>
            <p:spPr>
              <a:xfrm>
                <a:off x="9259245" y="2457086"/>
                <a:ext cx="2733885" cy="708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ja-JP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なので</m:t>
                      </m:r>
                      <m:r>
                        <a:rPr lang="ja-JP" alt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符号</m:t>
                      </m:r>
                      <m:r>
                        <a:rPr lang="ja-JP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変えて</m:t>
                      </m:r>
                    </m:oMath>
                  </m:oMathPara>
                </a14:m>
                <a:endParaRPr lang="en-US" altLang="ja-JP" sz="2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かっこ</m:t>
                      </m:r>
                      <m:r>
                        <a:rPr lang="ja-JP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外す</m:t>
                      </m:r>
                      <m:r>
                        <a:rPr lang="ja-JP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90AA515-7399-3306-9F70-B6FC9138A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245" y="2457086"/>
                <a:ext cx="2733885" cy="708079"/>
              </a:xfrm>
              <a:prstGeom prst="rect">
                <a:avLst/>
              </a:prstGeom>
              <a:blipFill>
                <a:blip r:embed="rId6"/>
                <a:stretch>
                  <a:fillRect l="-446" b="-25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ABEE228-C6C4-8CA5-1A40-756F78BF6FC1}"/>
              </a:ext>
            </a:extLst>
          </p:cNvPr>
          <p:cNvCxnSpPr/>
          <p:nvPr/>
        </p:nvCxnSpPr>
        <p:spPr>
          <a:xfrm>
            <a:off x="2002346" y="3225157"/>
            <a:ext cx="406315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9393429-7EF7-17FD-7448-BF093E054080}"/>
              </a:ext>
            </a:extLst>
          </p:cNvPr>
          <p:cNvCxnSpPr/>
          <p:nvPr/>
        </p:nvCxnSpPr>
        <p:spPr>
          <a:xfrm>
            <a:off x="5540853" y="3225157"/>
            <a:ext cx="44694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684EFDF-4A17-A610-877E-26E4BE9F19BD}"/>
              </a:ext>
            </a:extLst>
          </p:cNvPr>
          <p:cNvCxnSpPr/>
          <p:nvPr/>
        </p:nvCxnSpPr>
        <p:spPr>
          <a:xfrm>
            <a:off x="3236761" y="3229318"/>
            <a:ext cx="54080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7A52220-7A69-D13C-187F-A481D0391C73}"/>
              </a:ext>
            </a:extLst>
          </p:cNvPr>
          <p:cNvCxnSpPr/>
          <p:nvPr/>
        </p:nvCxnSpPr>
        <p:spPr>
          <a:xfrm>
            <a:off x="6886132" y="3221123"/>
            <a:ext cx="54080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DC75631-B707-DBEC-3BA8-536B9FE3D549}"/>
              </a:ext>
            </a:extLst>
          </p:cNvPr>
          <p:cNvCxnSpPr/>
          <p:nvPr/>
        </p:nvCxnSpPr>
        <p:spPr>
          <a:xfrm>
            <a:off x="4091171" y="3229318"/>
            <a:ext cx="5948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82B94FA-1879-1414-B948-4689A3F44F61}"/>
              </a:ext>
            </a:extLst>
          </p:cNvPr>
          <p:cNvCxnSpPr/>
          <p:nvPr/>
        </p:nvCxnSpPr>
        <p:spPr>
          <a:xfrm>
            <a:off x="8096531" y="3229318"/>
            <a:ext cx="5948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3DA7823-5108-04C9-55F9-08E514F4C76B}"/>
              </a:ext>
            </a:extLst>
          </p:cNvPr>
          <p:cNvCxnSpPr/>
          <p:nvPr/>
        </p:nvCxnSpPr>
        <p:spPr>
          <a:xfrm>
            <a:off x="1663813" y="4107335"/>
            <a:ext cx="1867015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0D84B42-2350-B17E-E1DE-9FD1FFD23D6C}"/>
              </a:ext>
            </a:extLst>
          </p:cNvPr>
          <p:cNvCxnSpPr/>
          <p:nvPr/>
        </p:nvCxnSpPr>
        <p:spPr>
          <a:xfrm>
            <a:off x="4242033" y="4107335"/>
            <a:ext cx="205371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C8672BB-98DD-085C-8154-8D7EB7F2CE70}"/>
              </a:ext>
            </a:extLst>
          </p:cNvPr>
          <p:cNvCxnSpPr/>
          <p:nvPr/>
        </p:nvCxnSpPr>
        <p:spPr>
          <a:xfrm>
            <a:off x="6788789" y="4095344"/>
            <a:ext cx="169728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1182861-AE1F-95CF-6A76-6E818980F8CB}"/>
                  </a:ext>
                </a:extLst>
              </p:cNvPr>
              <p:cNvSpPr/>
              <p:nvPr/>
            </p:nvSpPr>
            <p:spPr>
              <a:xfrm>
                <a:off x="1071348" y="3446181"/>
                <a:ext cx="77633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1182861-AE1F-95CF-6A76-6E818980F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48" y="3446181"/>
                <a:ext cx="776334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321A7485-C095-D8CE-86ED-E9621060928F}"/>
                  </a:ext>
                </a:extLst>
              </p:cNvPr>
              <p:cNvSpPr/>
              <p:nvPr/>
            </p:nvSpPr>
            <p:spPr>
              <a:xfrm>
                <a:off x="1088353" y="4291993"/>
                <a:ext cx="41286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ja-JP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321A7485-C095-D8CE-86ED-E96210609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53" y="4291993"/>
                <a:ext cx="412869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下カーブ 20">
            <a:extLst>
              <a:ext uri="{FF2B5EF4-FFF2-40B4-BE49-F238E27FC236}">
                <a16:creationId xmlns:a16="http://schemas.microsoft.com/office/drawing/2014/main" id="{46868335-E427-7399-E877-B6007BECFBC2}"/>
              </a:ext>
            </a:extLst>
          </p:cNvPr>
          <p:cNvSpPr/>
          <p:nvPr/>
        </p:nvSpPr>
        <p:spPr>
          <a:xfrm>
            <a:off x="5423692" y="1399784"/>
            <a:ext cx="1459327" cy="498641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矢印: 下カーブ 21">
            <a:extLst>
              <a:ext uri="{FF2B5EF4-FFF2-40B4-BE49-F238E27FC236}">
                <a16:creationId xmlns:a16="http://schemas.microsoft.com/office/drawing/2014/main" id="{F83BD7D1-09FC-E849-0A0F-1F2F9412FDF9}"/>
              </a:ext>
            </a:extLst>
          </p:cNvPr>
          <p:cNvSpPr/>
          <p:nvPr/>
        </p:nvSpPr>
        <p:spPr>
          <a:xfrm>
            <a:off x="5444043" y="1487059"/>
            <a:ext cx="618896" cy="374636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矢印: 下カーブ 22">
            <a:extLst>
              <a:ext uri="{FF2B5EF4-FFF2-40B4-BE49-F238E27FC236}">
                <a16:creationId xmlns:a16="http://schemas.microsoft.com/office/drawing/2014/main" id="{F87CC531-2BDE-05FC-C8EB-930398EC1825}"/>
              </a:ext>
            </a:extLst>
          </p:cNvPr>
          <p:cNvSpPr/>
          <p:nvPr/>
        </p:nvSpPr>
        <p:spPr>
          <a:xfrm>
            <a:off x="5414347" y="1329134"/>
            <a:ext cx="2843817" cy="603356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7679</TotalTime>
  <Words>1200</Words>
  <Application>Microsoft Office PowerPoint</Application>
  <PresentationFormat>ワイド画面</PresentationFormat>
  <Paragraphs>167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千葉県教育庁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第３回報告課題 ～不等式～</dc:title>
  <dc:creator>Windows ユーザー</dc:creator>
  <cp:lastModifiedBy>利治 浅見</cp:lastModifiedBy>
  <cp:revision>683</cp:revision>
  <dcterms:created xsi:type="dcterms:W3CDTF">2022-06-05T07:23:35Z</dcterms:created>
  <dcterms:modified xsi:type="dcterms:W3CDTF">2025-04-11T04:08:33Z</dcterms:modified>
</cp:coreProperties>
</file>