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9" r:id="rId3"/>
    <p:sldId id="302" r:id="rId4"/>
    <p:sldId id="330" r:id="rId5"/>
    <p:sldId id="319" r:id="rId6"/>
    <p:sldId id="321" r:id="rId7"/>
    <p:sldId id="320" r:id="rId8"/>
    <p:sldId id="263" r:id="rId9"/>
    <p:sldId id="323" r:id="rId10"/>
    <p:sldId id="322" r:id="rId11"/>
    <p:sldId id="266" r:id="rId12"/>
    <p:sldId id="324" r:id="rId13"/>
    <p:sldId id="325" r:id="rId14"/>
    <p:sldId id="265" r:id="rId15"/>
    <p:sldId id="326" r:id="rId16"/>
    <p:sldId id="269" r:id="rId17"/>
    <p:sldId id="270" r:id="rId18"/>
    <p:sldId id="268" r:id="rId19"/>
    <p:sldId id="272" r:id="rId20"/>
    <p:sldId id="273" r:id="rId21"/>
    <p:sldId id="274" r:id="rId22"/>
    <p:sldId id="329" r:id="rId23"/>
    <p:sldId id="332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2" y="5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presProps" Target="presProp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AD57-1898-43E8-B925-820ACD7676C4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5CAE0-D084-4B65-BAE1-F82D14436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3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倍数判定</a:t>
            </a:r>
            <a:endParaRPr kumimoji="1" lang="en-US" altLang="ja-JP" dirty="0"/>
          </a:p>
          <a:p>
            <a:r>
              <a:rPr kumimoji="1" lang="ja-JP" altLang="en-US" dirty="0"/>
              <a:t>１１のべき乗</a:t>
            </a:r>
            <a:endParaRPr kumimoji="1" lang="en-US" altLang="ja-JP" dirty="0"/>
          </a:p>
          <a:p>
            <a:r>
              <a:rPr kumimoji="1" lang="ja-JP" altLang="en-US"/>
              <a:t>１＋２＋３＋４＋５＋６＋７＋８＋９＋１０＝（等差数列）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CAE0-D084-4B65-BAE1-F82D14436E8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41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89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99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55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28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9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98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62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52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690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196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05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531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04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681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03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95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60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08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05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78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65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9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FC15-BE7A-4C45-8B60-52159A38CF42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E48AF-D33D-4614-A796-999A076328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20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6619-F631-4582-808F-D5856FCD1EE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B5B6-F3D6-431A-B026-A4BD25C3B4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42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13" Type="http://schemas.openxmlformats.org/officeDocument/2006/relationships/image" Target="../media/image52.png" /><Relationship Id="rId3" Type="http://schemas.openxmlformats.org/officeDocument/2006/relationships/image" Target="../media/image332.png" /><Relationship Id="rId7" Type="http://schemas.openxmlformats.org/officeDocument/2006/relationships/image" Target="../media/image51.png" /><Relationship Id="rId12" Type="http://schemas.openxmlformats.org/officeDocument/2006/relationships/image" Target="../media/image47.png" /><Relationship Id="rId17" Type="http://schemas.openxmlformats.org/officeDocument/2006/relationships/image" Target="../media/image44.png" /><Relationship Id="rId2" Type="http://schemas.openxmlformats.org/officeDocument/2006/relationships/image" Target="../media/image46.png" /><Relationship Id="rId16" Type="http://schemas.openxmlformats.org/officeDocument/2006/relationships/image" Target="../media/image4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0.png" /><Relationship Id="rId11" Type="http://schemas.openxmlformats.org/officeDocument/2006/relationships/image" Target="../media/image55.png" /><Relationship Id="rId5" Type="http://schemas.openxmlformats.org/officeDocument/2006/relationships/image" Target="../media/image49.png" /><Relationship Id="rId15" Type="http://schemas.openxmlformats.org/officeDocument/2006/relationships/image" Target="../media/image57.png" /><Relationship Id="rId10" Type="http://schemas.openxmlformats.org/officeDocument/2006/relationships/image" Target="../media/image54.png" /><Relationship Id="rId4" Type="http://schemas.openxmlformats.org/officeDocument/2006/relationships/image" Target="../media/image48.png" /><Relationship Id="rId9" Type="http://schemas.openxmlformats.org/officeDocument/2006/relationships/image" Target="../media/image53.png" /><Relationship Id="rId14" Type="http://schemas.openxmlformats.org/officeDocument/2006/relationships/image" Target="../media/image56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 /><Relationship Id="rId13" Type="http://schemas.openxmlformats.org/officeDocument/2006/relationships/image" Target="../media/image66.png" /><Relationship Id="rId3" Type="http://schemas.openxmlformats.org/officeDocument/2006/relationships/image" Target="../media/image58.png" /><Relationship Id="rId7" Type="http://schemas.openxmlformats.org/officeDocument/2006/relationships/image" Target="../media/image61.png" /><Relationship Id="rId12" Type="http://schemas.openxmlformats.org/officeDocument/2006/relationships/image" Target="../media/image65.png" /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0.png" /><Relationship Id="rId11" Type="http://schemas.openxmlformats.org/officeDocument/2006/relationships/image" Target="../media/image54.png" /><Relationship Id="rId5" Type="http://schemas.openxmlformats.org/officeDocument/2006/relationships/image" Target="../media/image590.png" /><Relationship Id="rId15" Type="http://schemas.openxmlformats.org/officeDocument/2006/relationships/image" Target="../media/image67.png" /><Relationship Id="rId10" Type="http://schemas.openxmlformats.org/officeDocument/2006/relationships/image" Target="../media/image64.png" /><Relationship Id="rId4" Type="http://schemas.openxmlformats.org/officeDocument/2006/relationships/image" Target="../media/image59.png" /><Relationship Id="rId9" Type="http://schemas.openxmlformats.org/officeDocument/2006/relationships/image" Target="../media/image63.png" /><Relationship Id="rId14" Type="http://schemas.openxmlformats.org/officeDocument/2006/relationships/image" Target="../media/image362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 /><Relationship Id="rId13" Type="http://schemas.openxmlformats.org/officeDocument/2006/relationships/image" Target="../media/image670.png" /><Relationship Id="rId3" Type="http://schemas.openxmlformats.org/officeDocument/2006/relationships/image" Target="../media/image69.png" /><Relationship Id="rId7" Type="http://schemas.openxmlformats.org/officeDocument/2006/relationships/image" Target="../media/image73.png" /><Relationship Id="rId12" Type="http://schemas.openxmlformats.org/officeDocument/2006/relationships/image" Target="../media/image78.png" /><Relationship Id="rId17" Type="http://schemas.openxmlformats.org/officeDocument/2006/relationships/image" Target="../media/image79.png" /><Relationship Id="rId2" Type="http://schemas.openxmlformats.org/officeDocument/2006/relationships/image" Target="../media/image68.png" /><Relationship Id="rId16" Type="http://schemas.openxmlformats.org/officeDocument/2006/relationships/image" Target="../media/image8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2.png" /><Relationship Id="rId11" Type="http://schemas.openxmlformats.org/officeDocument/2006/relationships/image" Target="../media/image77.png" /><Relationship Id="rId5" Type="http://schemas.openxmlformats.org/officeDocument/2006/relationships/image" Target="../media/image71.png" /><Relationship Id="rId15" Type="http://schemas.openxmlformats.org/officeDocument/2006/relationships/image" Target="../media/image81.png" /><Relationship Id="rId10" Type="http://schemas.openxmlformats.org/officeDocument/2006/relationships/image" Target="../media/image76.png" /><Relationship Id="rId4" Type="http://schemas.openxmlformats.org/officeDocument/2006/relationships/image" Target="../media/image70.png" /><Relationship Id="rId9" Type="http://schemas.openxmlformats.org/officeDocument/2006/relationships/image" Target="../media/image75.png" /><Relationship Id="rId14" Type="http://schemas.openxmlformats.org/officeDocument/2006/relationships/image" Target="../media/image80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 /><Relationship Id="rId3" Type="http://schemas.openxmlformats.org/officeDocument/2006/relationships/image" Target="../media/image84.png" /><Relationship Id="rId7" Type="http://schemas.openxmlformats.org/officeDocument/2006/relationships/image" Target="../media/image88.png" /><Relationship Id="rId2" Type="http://schemas.openxmlformats.org/officeDocument/2006/relationships/image" Target="../media/image8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7.png" /><Relationship Id="rId5" Type="http://schemas.openxmlformats.org/officeDocument/2006/relationships/image" Target="../media/image86.png" /><Relationship Id="rId4" Type="http://schemas.openxmlformats.org/officeDocument/2006/relationships/image" Target="../media/image85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 /><Relationship Id="rId7" Type="http://schemas.openxmlformats.org/officeDocument/2006/relationships/image" Target="../media/image93.png" /><Relationship Id="rId2" Type="http://schemas.openxmlformats.org/officeDocument/2006/relationships/image" Target="../media/image89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2.png" /><Relationship Id="rId5" Type="http://schemas.openxmlformats.org/officeDocument/2006/relationships/image" Target="../media/image91.png" /><Relationship Id="rId4" Type="http://schemas.openxmlformats.org/officeDocument/2006/relationships/image" Target="../media/image85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 /><Relationship Id="rId13" Type="http://schemas.openxmlformats.org/officeDocument/2006/relationships/image" Target="../media/image252.png" /><Relationship Id="rId18" Type="http://schemas.openxmlformats.org/officeDocument/2006/relationships/image" Target="../media/image302.png" /><Relationship Id="rId3" Type="http://schemas.openxmlformats.org/officeDocument/2006/relationships/image" Target="../media/image152.png" /><Relationship Id="rId21" Type="http://schemas.openxmlformats.org/officeDocument/2006/relationships/image" Target="../media/image331.png" /><Relationship Id="rId7" Type="http://schemas.openxmlformats.org/officeDocument/2006/relationships/image" Target="../media/image191.png" /><Relationship Id="rId12" Type="http://schemas.openxmlformats.org/officeDocument/2006/relationships/image" Target="../media/image242.png" /><Relationship Id="rId17" Type="http://schemas.openxmlformats.org/officeDocument/2006/relationships/image" Target="../media/image292.png" /><Relationship Id="rId2" Type="http://schemas.openxmlformats.org/officeDocument/2006/relationships/image" Target="../media/image142.png" /><Relationship Id="rId16" Type="http://schemas.openxmlformats.org/officeDocument/2006/relationships/image" Target="../media/image281.png" /><Relationship Id="rId20" Type="http://schemas.openxmlformats.org/officeDocument/2006/relationships/image" Target="../media/image32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1.png" /><Relationship Id="rId11" Type="http://schemas.openxmlformats.org/officeDocument/2006/relationships/image" Target="../media/image231.png" /><Relationship Id="rId5" Type="http://schemas.openxmlformats.org/officeDocument/2006/relationships/image" Target="../media/image171.png" /><Relationship Id="rId15" Type="http://schemas.openxmlformats.org/officeDocument/2006/relationships/image" Target="../media/image272.png" /><Relationship Id="rId10" Type="http://schemas.openxmlformats.org/officeDocument/2006/relationships/image" Target="../media/image221.png" /><Relationship Id="rId19" Type="http://schemas.openxmlformats.org/officeDocument/2006/relationships/image" Target="../media/image312.png" /><Relationship Id="rId4" Type="http://schemas.openxmlformats.org/officeDocument/2006/relationships/image" Target="../media/image162.png" /><Relationship Id="rId9" Type="http://schemas.openxmlformats.org/officeDocument/2006/relationships/image" Target="../media/image211.png" /><Relationship Id="rId14" Type="http://schemas.openxmlformats.org/officeDocument/2006/relationships/image" Target="../media/image262.pn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 /><Relationship Id="rId13" Type="http://schemas.openxmlformats.org/officeDocument/2006/relationships/image" Target="../media/image350.png" /><Relationship Id="rId18" Type="http://schemas.openxmlformats.org/officeDocument/2006/relationships/image" Target="../media/image401.png" /><Relationship Id="rId3" Type="http://schemas.openxmlformats.org/officeDocument/2006/relationships/image" Target="../media/image251.png" /><Relationship Id="rId21" Type="http://schemas.openxmlformats.org/officeDocument/2006/relationships/image" Target="../media/image430.png" /><Relationship Id="rId7" Type="http://schemas.openxmlformats.org/officeDocument/2006/relationships/image" Target="../media/image291.png" /><Relationship Id="rId12" Type="http://schemas.openxmlformats.org/officeDocument/2006/relationships/image" Target="../media/image340.png" /><Relationship Id="rId17" Type="http://schemas.openxmlformats.org/officeDocument/2006/relationships/image" Target="../media/image390.png" /><Relationship Id="rId2" Type="http://schemas.openxmlformats.org/officeDocument/2006/relationships/image" Target="../media/image241.png" /><Relationship Id="rId16" Type="http://schemas.openxmlformats.org/officeDocument/2006/relationships/image" Target="../media/image380.png" /><Relationship Id="rId20" Type="http://schemas.openxmlformats.org/officeDocument/2006/relationships/image" Target="../media/image42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80.png" /><Relationship Id="rId11" Type="http://schemas.openxmlformats.org/officeDocument/2006/relationships/image" Target="../media/image330.png" /><Relationship Id="rId5" Type="http://schemas.openxmlformats.org/officeDocument/2006/relationships/image" Target="../media/image271.png" /><Relationship Id="rId15" Type="http://schemas.openxmlformats.org/officeDocument/2006/relationships/image" Target="../media/image370.png" /><Relationship Id="rId10" Type="http://schemas.openxmlformats.org/officeDocument/2006/relationships/image" Target="../media/image321.png" /><Relationship Id="rId19" Type="http://schemas.openxmlformats.org/officeDocument/2006/relationships/image" Target="../media/image410.png" /><Relationship Id="rId4" Type="http://schemas.openxmlformats.org/officeDocument/2006/relationships/image" Target="../media/image261.png" /><Relationship Id="rId9" Type="http://schemas.openxmlformats.org/officeDocument/2006/relationships/image" Target="../media/image311.png" /><Relationship Id="rId14" Type="http://schemas.openxmlformats.org/officeDocument/2006/relationships/image" Target="../media/image360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5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 /><Relationship Id="rId2" Type="http://schemas.openxmlformats.org/officeDocument/2006/relationships/image" Target="../media/image9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11.pn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2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 /><Relationship Id="rId2" Type="http://schemas.openxmlformats.org/officeDocument/2006/relationships/image" Target="../media/image9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 /><Relationship Id="rId3" Type="http://schemas.openxmlformats.org/officeDocument/2006/relationships/image" Target="../media/image210.png" /><Relationship Id="rId7" Type="http://schemas.openxmlformats.org/officeDocument/2006/relationships/image" Target="NUL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3.xml" /><Relationship Id="rId6" Type="http://schemas.openxmlformats.org/officeDocument/2006/relationships/image" Target="NULL" /><Relationship Id="rId5" Type="http://schemas.openxmlformats.org/officeDocument/2006/relationships/image" Target="NULL" /><Relationship Id="rId10" Type="http://schemas.openxmlformats.org/officeDocument/2006/relationships/image" Target="../media/image412.png" /><Relationship Id="rId4" Type="http://schemas.openxmlformats.org/officeDocument/2006/relationships/image" Target="NULL" /><Relationship Id="rId9" Type="http://schemas.openxmlformats.org/officeDocument/2006/relationships/image" Target="../media/image310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13" Type="http://schemas.openxmlformats.org/officeDocument/2006/relationships/image" Target="../media/image18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12" Type="http://schemas.openxmlformats.org/officeDocument/2006/relationships/image" Target="../media/image17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10" Type="http://schemas.openxmlformats.org/officeDocument/2006/relationships/image" Target="../media/image15.png" /><Relationship Id="rId4" Type="http://schemas.openxmlformats.org/officeDocument/2006/relationships/image" Target="../media/image9.png" /><Relationship Id="rId9" Type="http://schemas.openxmlformats.org/officeDocument/2006/relationships/image" Target="../media/image14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13" Type="http://schemas.openxmlformats.org/officeDocument/2006/relationships/image" Target="../media/image28.png" /><Relationship Id="rId3" Type="http://schemas.openxmlformats.org/officeDocument/2006/relationships/image" Target="../media/image16.png" /><Relationship Id="rId7" Type="http://schemas.openxmlformats.org/officeDocument/2006/relationships/image" Target="../media/image22.png" /><Relationship Id="rId12" Type="http://schemas.openxmlformats.org/officeDocument/2006/relationships/image" Target="../media/image213.png" /><Relationship Id="rId2" Type="http://schemas.openxmlformats.org/officeDocument/2006/relationships/image" Target="../media/image21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11" Type="http://schemas.openxmlformats.org/officeDocument/2006/relationships/image" Target="../media/image26.png" /><Relationship Id="rId5" Type="http://schemas.openxmlformats.org/officeDocument/2006/relationships/image" Target="../media/image20.png" /><Relationship Id="rId10" Type="http://schemas.openxmlformats.org/officeDocument/2006/relationships/image" Target="../media/image25.png" /><Relationship Id="rId4" Type="http://schemas.openxmlformats.org/officeDocument/2006/relationships/image" Target="../media/image19.png" /><Relationship Id="rId9" Type="http://schemas.openxmlformats.org/officeDocument/2006/relationships/image" Target="../media/image24.png" /><Relationship Id="rId14" Type="http://schemas.openxmlformats.org/officeDocument/2006/relationships/image" Target="../media/image2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7" Type="http://schemas.openxmlformats.org/officeDocument/2006/relationships/image" Target="../media/image35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4.png" /><Relationship Id="rId5" Type="http://schemas.openxmlformats.org/officeDocument/2006/relationships/image" Target="../media/image33.png" /><Relationship Id="rId4" Type="http://schemas.openxmlformats.org/officeDocument/2006/relationships/image" Target="../media/image27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 /><Relationship Id="rId3" Type="http://schemas.openxmlformats.org/officeDocument/2006/relationships/image" Target="../media/image37.png" /><Relationship Id="rId7" Type="http://schemas.openxmlformats.org/officeDocument/2006/relationships/image" Target="../media/image41.png" /><Relationship Id="rId12" Type="http://schemas.openxmlformats.org/officeDocument/2006/relationships/image" Target="../media/image36.png" /><Relationship Id="rId2" Type="http://schemas.openxmlformats.org/officeDocument/2006/relationships/image" Target="../media/image361.png" /><Relationship Id="rId1" Type="http://schemas.openxmlformats.org/officeDocument/2006/relationships/slideLayout" Target="../slideLayouts/slideLayout2.xml" /><Relationship Id="rId11" Type="http://schemas.openxmlformats.org/officeDocument/2006/relationships/image" Target="../media/image45.png" /><Relationship Id="rId5" Type="http://schemas.openxmlformats.org/officeDocument/2006/relationships/image" Target="../media/image39.png" /><Relationship Id="rId4" Type="http://schemas.openxmlformats.org/officeDocument/2006/relationships/image" Target="../media/image38.png" /><Relationship Id="rId9" Type="http://schemas.openxmlformats.org/officeDocument/2006/relationships/image" Target="../media/image3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7873" y="1645364"/>
            <a:ext cx="10515600" cy="69985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今日の目標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7873" y="2483641"/>
            <a:ext cx="11711940" cy="405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・共通因数を見つけることができる</a:t>
            </a:r>
            <a:endParaRPr lang="en-US" altLang="ja-JP" sz="44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・積と和が決められている２つの数を</a:t>
            </a:r>
            <a:endParaRPr lang="en-US" altLang="ja-JP" sz="44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見つけることができる。</a:t>
            </a:r>
            <a:endParaRPr lang="en-US" altLang="ja-JP" sz="44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・２乗ー２乗の因数分解をすることができる</a:t>
            </a:r>
            <a:endParaRPr lang="en-US" altLang="ja-JP" sz="44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131619" y="280306"/>
            <a:ext cx="11711940" cy="105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sz="4000" b="1" u="dbl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数学Ⅰ</a:t>
            </a:r>
            <a:r>
              <a:rPr lang="en-US" altLang="ja-JP" sz="4000" b="1" u="dbl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ja-JP" altLang="ja-JP" sz="4000" b="1" u="dbl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第２回レポートスクーリング教材その</a:t>
            </a:r>
            <a:r>
              <a:rPr lang="en-US" altLang="ja-JP" sz="4000" b="1" u="dbl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Ⅰ</a:t>
            </a:r>
            <a:endParaRPr lang="ja-JP" altLang="en-US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46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3727450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～因数分解～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667974" y="803183"/>
                <a:ext cx="5921941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kumimoji="1" lang="en-US" altLang="ja-JP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kumimoji="1"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1"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kumimoji="1"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kumimoji="1" lang="en-US" altLang="ja-JP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974" y="803183"/>
                <a:ext cx="5921941" cy="4406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-24751" y="2327506"/>
                <a:ext cx="555152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+3=</m:t>
                      </m:r>
                    </m:oMath>
                  </m:oMathPara>
                </a14:m>
                <a:endParaRPr kumimoji="1" lang="en-US" altLang="ja-JP" sz="6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751" y="2327506"/>
                <a:ext cx="555152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円形吹き出し 9"/>
          <p:cNvSpPr/>
          <p:nvPr/>
        </p:nvSpPr>
        <p:spPr>
          <a:xfrm>
            <a:off x="6694348" y="127934"/>
            <a:ext cx="731138" cy="674431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</a:rPr>
              <a:t>和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8205393" y="147533"/>
            <a:ext cx="731138" cy="674431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</a:rPr>
              <a:t>積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2555666" y="1707400"/>
            <a:ext cx="655781" cy="687896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</a:rPr>
              <a:t>和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円形吹き出し 12"/>
          <p:cNvSpPr/>
          <p:nvPr/>
        </p:nvSpPr>
        <p:spPr>
          <a:xfrm>
            <a:off x="4153037" y="1701776"/>
            <a:ext cx="655781" cy="687896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</a:rPr>
              <a:t>積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5B4C921-ACE4-80FC-AC7D-46FB33ADE4D3}"/>
                  </a:ext>
                </a:extLst>
              </p:cNvPr>
              <p:cNvSpPr txBox="1"/>
              <p:nvPr/>
            </p:nvSpPr>
            <p:spPr>
              <a:xfrm>
                <a:off x="150822" y="3918628"/>
                <a:ext cx="2479845" cy="369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積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が</m:t>
                      </m:r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なるのは</m:t>
                      </m:r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ja-JP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5B4C921-ACE4-80FC-AC7D-46FB33ADE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2" y="3918628"/>
                <a:ext cx="2479845" cy="369525"/>
              </a:xfrm>
              <a:prstGeom prst="rect">
                <a:avLst/>
              </a:prstGeom>
              <a:blipFill>
                <a:blip r:embed="rId4"/>
                <a:stretch>
                  <a:fillRect l="-3440" t="-11667" r="-246"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DBB7110-3B1F-DF19-32F1-C09C6A2BFD26}"/>
                  </a:ext>
                </a:extLst>
              </p:cNvPr>
              <p:cNvSpPr txBox="1"/>
              <p:nvPr/>
            </p:nvSpPr>
            <p:spPr>
              <a:xfrm>
                <a:off x="306314" y="4454304"/>
                <a:ext cx="216886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−1  </m:t>
                      </m:r>
                    </m:oMath>
                  </m:oMathPara>
                </a14:m>
                <a:endParaRPr lang="en-US" altLang="ja-JP" sz="3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ja-JP" sz="3600" b="0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3</m:t>
                    </m:r>
                    <m:r>
                      <a:rPr lang="ja-JP" alt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と</m:t>
                    </m:r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ja-JP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1" lang="en-US" altLang="ja-JP" sz="4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DBB7110-3B1F-DF19-32F1-C09C6A2BF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14" y="4454304"/>
                <a:ext cx="2168863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1E00A0-5D8F-B39D-D31D-64E42158022C}"/>
                  </a:ext>
                </a:extLst>
              </p:cNvPr>
              <p:cNvSpPr txBox="1"/>
              <p:nvPr/>
            </p:nvSpPr>
            <p:spPr>
              <a:xfrm>
                <a:off x="3378337" y="4464802"/>
                <a:ext cx="902491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−4  </m:t>
                      </m:r>
                    </m:oMath>
                  </m:oMathPara>
                </a14:m>
                <a:endParaRPr lang="en-US" altLang="ja-JP" sz="3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ja-JP" sz="3600" b="0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endParaRPr kumimoji="1" lang="en-US" altLang="ja-JP" sz="4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1E00A0-5D8F-B39D-D31D-64E421580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37" y="4464802"/>
                <a:ext cx="902491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楕円 17">
            <a:extLst>
              <a:ext uri="{FF2B5EF4-FFF2-40B4-BE49-F238E27FC236}">
                <a16:creationId xmlns:a16="http://schemas.microsoft.com/office/drawing/2014/main" id="{445B1146-3EB0-9D88-0095-A7D1CD2030D0}"/>
              </a:ext>
            </a:extLst>
          </p:cNvPr>
          <p:cNvSpPr/>
          <p:nvPr/>
        </p:nvSpPr>
        <p:spPr>
          <a:xfrm>
            <a:off x="431060" y="4907549"/>
            <a:ext cx="3920162" cy="73737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FB6632E-AFEE-AC90-393A-D32A44DA517D}"/>
                  </a:ext>
                </a:extLst>
              </p:cNvPr>
              <p:cNvSpPr txBox="1"/>
              <p:nvPr/>
            </p:nvSpPr>
            <p:spPr>
              <a:xfrm>
                <a:off x="5415928" y="4578276"/>
                <a:ext cx="33996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+3= </m:t>
                      </m:r>
                    </m:oMath>
                  </m:oMathPara>
                </a14:m>
                <a:endParaRPr kumimoji="1" lang="en-US" altLang="ja-JP" sz="44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FB6632E-AFEE-AC90-393A-D32A44DA5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928" y="4578276"/>
                <a:ext cx="339964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4CC2A68-9BF2-549C-DDF3-707D76E6FA6A}"/>
                  </a:ext>
                </a:extLst>
              </p:cNvPr>
              <p:cNvSpPr txBox="1"/>
              <p:nvPr/>
            </p:nvSpPr>
            <p:spPr>
              <a:xfrm>
                <a:off x="9999486" y="3380254"/>
                <a:ext cx="13497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4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en-US" altLang="ja-JP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ja-JP" sz="4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4CC2A68-9BF2-549C-DDF3-707D76E6F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486" y="3380254"/>
                <a:ext cx="1349728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A3C5DAF-DAB1-1531-02CA-2466DB512E4C}"/>
                  </a:ext>
                </a:extLst>
              </p:cNvPr>
              <p:cNvSpPr txBox="1"/>
              <p:nvPr/>
            </p:nvSpPr>
            <p:spPr>
              <a:xfrm>
                <a:off x="8521239" y="4586743"/>
                <a:ext cx="33644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kumimoji="1" lang="en-US" altLang="ja-JP" sz="44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A3C5DAF-DAB1-1531-02CA-2466DB51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239" y="4586743"/>
                <a:ext cx="3364447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C36DBBC-E8CC-EB2B-61C9-B540157E6AFE}"/>
                  </a:ext>
                </a:extLst>
              </p:cNvPr>
              <p:cNvSpPr txBox="1"/>
              <p:nvPr/>
            </p:nvSpPr>
            <p:spPr>
              <a:xfrm>
                <a:off x="7462681" y="5562300"/>
                <a:ext cx="47561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ja-JP" alt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因数分解することができる</m:t>
                      </m:r>
                    </m:oMath>
                  </m:oMathPara>
                </a14:m>
                <a:endParaRPr kumimoji="1" lang="en-US" altLang="ja-JP" sz="32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C36DBBC-E8CC-EB2B-61C9-B540157E6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681" y="5562300"/>
                <a:ext cx="475611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AFB6227-8ECD-3959-E24B-6531D8C86CC7}"/>
              </a:ext>
            </a:extLst>
          </p:cNvPr>
          <p:cNvCxnSpPr/>
          <p:nvPr/>
        </p:nvCxnSpPr>
        <p:spPr>
          <a:xfrm>
            <a:off x="9946321" y="4015103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CD7D786-75D7-7167-7B1E-F480B348D4FD}"/>
              </a:ext>
            </a:extLst>
          </p:cNvPr>
          <p:cNvCxnSpPr/>
          <p:nvPr/>
        </p:nvCxnSpPr>
        <p:spPr>
          <a:xfrm>
            <a:off x="9624670" y="5188415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D74B56A-1E39-A403-FD94-C69EB634C5FE}"/>
              </a:ext>
            </a:extLst>
          </p:cNvPr>
          <p:cNvCxnSpPr/>
          <p:nvPr/>
        </p:nvCxnSpPr>
        <p:spPr>
          <a:xfrm>
            <a:off x="10830241" y="4023810"/>
            <a:ext cx="43030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3D0117D-0D6B-C2D6-E5BF-8CC27A9501D8}"/>
              </a:ext>
            </a:extLst>
          </p:cNvPr>
          <p:cNvCxnSpPr/>
          <p:nvPr/>
        </p:nvCxnSpPr>
        <p:spPr>
          <a:xfrm>
            <a:off x="11266240" y="5197122"/>
            <a:ext cx="43030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85BEC24-DC0D-9704-84A5-C42F57BF679E}"/>
                  </a:ext>
                </a:extLst>
              </p:cNvPr>
              <p:cNvSpPr txBox="1"/>
              <p:nvPr/>
            </p:nvSpPr>
            <p:spPr>
              <a:xfrm>
                <a:off x="2751009" y="3927335"/>
                <a:ext cx="33823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和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考えて</m:t>
                      </m:r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なるのは</m:t>
                      </m:r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ja-JP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85BEC24-DC0D-9704-84A5-C42F57BF6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009" y="3927335"/>
                <a:ext cx="3382336" cy="369332"/>
              </a:xfrm>
              <a:prstGeom prst="rect">
                <a:avLst/>
              </a:prstGeom>
              <a:blipFill>
                <a:blip r:embed="rId11"/>
                <a:stretch>
                  <a:fillRect l="-2162" t="-8197" r="-180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756438B-A823-C217-BD91-1C935D3C94AB}"/>
                  </a:ext>
                </a:extLst>
              </p:cNvPr>
              <p:cNvSpPr txBox="1"/>
              <p:nvPr/>
            </p:nvSpPr>
            <p:spPr>
              <a:xfrm>
                <a:off x="6229958" y="2665473"/>
                <a:ext cx="537243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よって</m:t>
                      </m:r>
                    </m:oMath>
                  </m:oMathPara>
                </a14:m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掛けて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、足して</m:t>
                      </m:r>
                      <m:r>
                        <a:rPr lang="en-US" altLang="ja-JP" sz="24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なる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２つ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の数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は</m:t>
                      </m:r>
                    </m:oMath>
                  </m:oMathPara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756438B-A823-C217-BD91-1C935D3C9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958" y="2665473"/>
                <a:ext cx="5372433" cy="738664"/>
              </a:xfrm>
              <a:prstGeom prst="rect">
                <a:avLst/>
              </a:prstGeom>
              <a:blipFill>
                <a:blip r:embed="rId12"/>
                <a:stretch>
                  <a:fillRect l="-2384" b="-10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2F149E-E8E1-FF04-8EA5-D6F79A906EEE}"/>
              </a:ext>
            </a:extLst>
          </p:cNvPr>
          <p:cNvSpPr txBox="1"/>
          <p:nvPr/>
        </p:nvSpPr>
        <p:spPr>
          <a:xfrm>
            <a:off x="-225039" y="997830"/>
            <a:ext cx="503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en-US" altLang="ja-JP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[</a:t>
            </a:r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3] </a:t>
            </a:r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次の式を因数分解しなさい</a:t>
            </a:r>
            <a:endParaRPr kumimoji="1" lang="ja-JP" altLang="en-US" sz="24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F460F71-76E2-C46A-E6EB-8AE9CF88004D}"/>
                  </a:ext>
                </a:extLst>
              </p:cNvPr>
              <p:cNvSpPr txBox="1"/>
              <p:nvPr/>
            </p:nvSpPr>
            <p:spPr>
              <a:xfrm>
                <a:off x="135299" y="6105498"/>
                <a:ext cx="52028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ja-JP" altLang="en-US" sz="2800" b="0" dirty="0">
                    <a:solidFill>
                      <a:schemeClr val="bg1"/>
                    </a:solidFill>
                  </a:rPr>
                  <a:t>一応確認・・・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+3)(</m:t>
                    </m:r>
                    <m:r>
                      <a:rPr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kumimoji="1" lang="en-US" altLang="ja-JP" sz="32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F460F71-76E2-C46A-E6EB-8AE9CF880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99" y="6105498"/>
                <a:ext cx="5202888" cy="430887"/>
              </a:xfrm>
              <a:prstGeom prst="rect">
                <a:avLst/>
              </a:prstGeom>
              <a:blipFill>
                <a:blip r:embed="rId13"/>
                <a:stretch>
                  <a:fillRect l="-4098" t="-24286" b="-5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B653F1C-FE74-E687-0D7E-6458FE9B413A}"/>
                  </a:ext>
                </a:extLst>
              </p:cNvPr>
              <p:cNvSpPr txBox="1"/>
              <p:nvPr/>
            </p:nvSpPr>
            <p:spPr>
              <a:xfrm>
                <a:off x="4950424" y="6146214"/>
                <a:ext cx="304089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kumimoji="1" lang="en-US" altLang="ja-JP" sz="32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B653F1C-FE74-E687-0D7E-6458FE9B4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424" y="6146214"/>
                <a:ext cx="3040899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B5EAC90E-B102-EF17-DED8-60E69755FDAD}"/>
              </a:ext>
            </a:extLst>
          </p:cNvPr>
          <p:cNvSpPr/>
          <p:nvPr/>
        </p:nvSpPr>
        <p:spPr>
          <a:xfrm flipV="1">
            <a:off x="2920639" y="6510355"/>
            <a:ext cx="1096414" cy="255881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下カーブ 16">
            <a:extLst>
              <a:ext uri="{FF2B5EF4-FFF2-40B4-BE49-F238E27FC236}">
                <a16:creationId xmlns:a16="http://schemas.microsoft.com/office/drawing/2014/main" id="{AC87D769-9599-AFFA-367F-1B8A6EDE5BFB}"/>
              </a:ext>
            </a:extLst>
          </p:cNvPr>
          <p:cNvSpPr/>
          <p:nvPr/>
        </p:nvSpPr>
        <p:spPr>
          <a:xfrm flipV="1">
            <a:off x="2882840" y="6517543"/>
            <a:ext cx="1765784" cy="309616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矢印: 下カーブ 18">
            <a:extLst>
              <a:ext uri="{FF2B5EF4-FFF2-40B4-BE49-F238E27FC236}">
                <a16:creationId xmlns:a16="http://schemas.microsoft.com/office/drawing/2014/main" id="{45529DAB-4721-6A3F-F20B-C373C3861DA1}"/>
              </a:ext>
            </a:extLst>
          </p:cNvPr>
          <p:cNvSpPr/>
          <p:nvPr/>
        </p:nvSpPr>
        <p:spPr>
          <a:xfrm>
            <a:off x="3495996" y="5873772"/>
            <a:ext cx="511486" cy="255881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矢印: 下カーブ 24">
            <a:extLst>
              <a:ext uri="{FF2B5EF4-FFF2-40B4-BE49-F238E27FC236}">
                <a16:creationId xmlns:a16="http://schemas.microsoft.com/office/drawing/2014/main" id="{1C17D393-0367-0E03-7CC4-322D83CB95E9}"/>
              </a:ext>
            </a:extLst>
          </p:cNvPr>
          <p:cNvSpPr/>
          <p:nvPr/>
        </p:nvSpPr>
        <p:spPr>
          <a:xfrm>
            <a:off x="3513299" y="5863312"/>
            <a:ext cx="1062915" cy="281469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1BB64C7-D885-4C3E-00E1-88CF86E06818}"/>
                  </a:ext>
                </a:extLst>
              </p:cNvPr>
              <p:cNvSpPr txBox="1"/>
              <p:nvPr/>
            </p:nvSpPr>
            <p:spPr>
              <a:xfrm>
                <a:off x="7870890" y="6146214"/>
                <a:ext cx="23469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kumimoji="1" lang="en-US" altLang="ja-JP" sz="32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1BB64C7-D885-4C3E-00E1-88CF86E06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890" y="6146214"/>
                <a:ext cx="2346988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6CCE5A0-9AA9-06EE-561C-C73B9C32708F}"/>
                  </a:ext>
                </a:extLst>
              </p:cNvPr>
              <p:cNvSpPr txBox="1"/>
              <p:nvPr/>
            </p:nvSpPr>
            <p:spPr>
              <a:xfrm>
                <a:off x="5910285" y="1294839"/>
                <a:ext cx="62681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</a:rPr>
                  <a:t>かけて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</m:d>
                  </m:oMath>
                </a14:m>
                <a:r>
                  <a:rPr lang="ja-JP" altLang="en-US" sz="2400" b="1" dirty="0">
                    <a:solidFill>
                      <a:prstClr val="white"/>
                    </a:solidFill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</a:rPr>
                  <a:t>足して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</a:rPr>
                  <a:t>になる２数は</a:t>
                </a:r>
                <a14:m>
                  <m:oMath xmlns:m="http://schemas.openxmlformats.org/officeDocument/2006/math"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𝒂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ＤＦ特太ゴシック体" panose="020B0509000000000000" pitchFamily="49" charset="-128"/>
                  <a:ea typeface="ＤＦ特太ゴシック体" panose="020B0509000000000000" pitchFamily="49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86CCE5A0-9AA9-06EE-561C-C73B9C327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285" y="1294839"/>
                <a:ext cx="6268197" cy="369332"/>
              </a:xfrm>
              <a:prstGeom prst="rect">
                <a:avLst/>
              </a:prstGeom>
              <a:blipFill>
                <a:blip r:embed="rId16"/>
                <a:stretch>
                  <a:fillRect l="-3016" t="-24590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125BF76-433E-E0E2-B68A-841C7EE62C4F}"/>
                  </a:ext>
                </a:extLst>
              </p:cNvPr>
              <p:cNvSpPr txBox="1"/>
              <p:nvPr/>
            </p:nvSpPr>
            <p:spPr>
              <a:xfrm>
                <a:off x="186905" y="3212029"/>
                <a:ext cx="59311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掛けて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、足して</m:t>
                      </m:r>
                      <m:r>
                        <a:rPr lang="en-US" altLang="ja-JP" sz="24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なる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２つ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の数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4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探す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！</m:t>
                      </m:r>
                    </m:oMath>
                  </m:oMathPara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125BF76-433E-E0E2-B68A-841C7EE62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05" y="3212029"/>
                <a:ext cx="5931111" cy="369332"/>
              </a:xfrm>
              <a:prstGeom prst="rect">
                <a:avLst/>
              </a:prstGeom>
              <a:blipFill>
                <a:blip r:embed="rId17"/>
                <a:stretch>
                  <a:fillRect l="-2364" t="-10000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1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/>
      <p:bldP spid="8" grpId="0"/>
      <p:bldP spid="16" grpId="0"/>
      <p:bldP spid="18" grpId="0" animBg="1"/>
      <p:bldP spid="20" grpId="0"/>
      <p:bldP spid="21" grpId="0"/>
      <p:bldP spid="22" grpId="0"/>
      <p:bldP spid="23" grpId="0"/>
      <p:bldP spid="31" grpId="0"/>
      <p:bldP spid="32" grpId="0"/>
      <p:bldP spid="9" grpId="0"/>
      <p:bldP spid="14" grpId="0"/>
      <p:bldP spid="15" grpId="0" animBg="1"/>
      <p:bldP spid="17" grpId="0" animBg="1"/>
      <p:bldP spid="19" grpId="0" animBg="1"/>
      <p:bldP spid="25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3721100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～因数分解～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667974" y="803183"/>
                <a:ext cx="5921941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1" lang="en-US" altLang="ja-JP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e>
                      </m:d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𝒂𝒃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=(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)(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</m:t>
                      </m:r>
                      <m:r>
                        <a:rPr kumimoji="1" lang="en-US" altLang="ja-JP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974" y="803183"/>
                <a:ext cx="5921941" cy="4406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54505" y="2242762"/>
                <a:ext cx="555152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d>
                      <m:r>
                        <a:rPr kumimoji="1" lang="en-US" altLang="ja-JP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−5</m:t>
                      </m:r>
                      <m:r>
                        <a:rPr kumimoji="1" lang="en-US" altLang="ja-JP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+6=</m:t>
                      </m:r>
                    </m:oMath>
                  </m:oMathPara>
                </a14:m>
                <a:endParaRPr kumimoji="1" lang="en-US" altLang="ja-JP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05" y="2242762"/>
                <a:ext cx="555152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円形吹き出し 9"/>
          <p:cNvSpPr/>
          <p:nvPr/>
        </p:nvSpPr>
        <p:spPr>
          <a:xfrm>
            <a:off x="6694348" y="127934"/>
            <a:ext cx="731138" cy="674431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和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8205393" y="147533"/>
            <a:ext cx="731138" cy="674431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積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2816016" y="1675650"/>
            <a:ext cx="655781" cy="687896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和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円形吹き出し 12"/>
          <p:cNvSpPr/>
          <p:nvPr/>
        </p:nvSpPr>
        <p:spPr>
          <a:xfrm>
            <a:off x="4476887" y="1701776"/>
            <a:ext cx="655781" cy="687896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積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379C901-2989-D66C-A2BB-F614F157EF19}"/>
                  </a:ext>
                </a:extLst>
              </p:cNvPr>
              <p:cNvSpPr txBox="1"/>
              <p:nvPr/>
            </p:nvSpPr>
            <p:spPr>
              <a:xfrm>
                <a:off x="6322454" y="2673503"/>
                <a:ext cx="553305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よって</m:t>
                      </m:r>
                    </m:oMath>
                  </m:oMathPara>
                </a14:m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掛けて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、足して</m:t>
                      </m:r>
                      <m:r>
                        <a:rPr lang="en-US" altLang="ja-JP" sz="24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なる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２つ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の数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は</m:t>
                      </m:r>
                    </m:oMath>
                  </m:oMathPara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379C901-2989-D66C-A2BB-F614F157E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454" y="2673503"/>
                <a:ext cx="5533053" cy="738664"/>
              </a:xfrm>
              <a:prstGeom prst="rect">
                <a:avLst/>
              </a:prstGeom>
              <a:blipFill>
                <a:blip r:embed="rId4"/>
                <a:stretch>
                  <a:fillRect l="-2203" t="-826" b="-10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5B4C921-ACE4-80FC-AC7D-46FB33ADE4D3}"/>
                  </a:ext>
                </a:extLst>
              </p:cNvPr>
              <p:cNvSpPr txBox="1"/>
              <p:nvPr/>
            </p:nvSpPr>
            <p:spPr>
              <a:xfrm>
                <a:off x="150822" y="3918628"/>
                <a:ext cx="2479846" cy="369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積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が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に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なるのは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5B4C921-ACE4-80FC-AC7D-46FB33ADE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2" y="3918628"/>
                <a:ext cx="2479846" cy="369525"/>
              </a:xfrm>
              <a:prstGeom prst="rect">
                <a:avLst/>
              </a:prstGeom>
              <a:blipFill>
                <a:blip r:embed="rId5"/>
                <a:stretch>
                  <a:fillRect l="-3440" t="-11667" r="-246"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DBB7110-3B1F-DF19-32F1-C09C6A2BFD26}"/>
                  </a:ext>
                </a:extLst>
              </p:cNvPr>
              <p:cNvSpPr txBox="1"/>
              <p:nvPr/>
            </p:nvSpPr>
            <p:spPr>
              <a:xfrm>
                <a:off x="306314" y="4454304"/>
                <a:ext cx="199734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3600" b="0" dirty="0">
                    <a:solidFill>
                      <a:prstClr val="white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ja-JP" sz="3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ja-JP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と</m:t>
                    </m:r>
                    <m:r>
                      <a:rPr kumimoji="1" lang="en-US" altLang="ja-JP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6 </m:t>
                    </m:r>
                  </m:oMath>
                </a14:m>
                <a:endParaRPr kumimoji="1" lang="en-US" altLang="ja-JP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−1</m:t>
                      </m:r>
                      <m:r>
                        <a:rPr kumimoji="1" lang="ja-JP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と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−6</m:t>
                      </m:r>
                    </m:oMath>
                  </m:oMathPara>
                </a14:m>
                <a:endPara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DBB7110-3B1F-DF19-32F1-C09C6A2BF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14" y="4454304"/>
                <a:ext cx="1997342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1E00A0-5D8F-B39D-D31D-64E42158022C}"/>
                  </a:ext>
                </a:extLst>
              </p:cNvPr>
              <p:cNvSpPr txBox="1"/>
              <p:nvPr/>
            </p:nvSpPr>
            <p:spPr>
              <a:xfrm>
                <a:off x="3378337" y="4464802"/>
                <a:ext cx="75982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ja-JP" sz="36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1" lang="en-US" altLang="ja-JP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1E00A0-5D8F-B39D-D31D-64E421580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37" y="4464802"/>
                <a:ext cx="759823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楕円 17">
            <a:extLst>
              <a:ext uri="{FF2B5EF4-FFF2-40B4-BE49-F238E27FC236}">
                <a16:creationId xmlns:a16="http://schemas.microsoft.com/office/drawing/2014/main" id="{445B1146-3EB0-9D88-0095-A7D1CD2030D0}"/>
              </a:ext>
            </a:extLst>
          </p:cNvPr>
          <p:cNvSpPr/>
          <p:nvPr/>
        </p:nvSpPr>
        <p:spPr>
          <a:xfrm>
            <a:off x="306314" y="5989096"/>
            <a:ext cx="3920162" cy="73737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FB6632E-AFEE-AC90-393A-D32A44DA517D}"/>
                  </a:ext>
                </a:extLst>
              </p:cNvPr>
              <p:cNvSpPr txBox="1"/>
              <p:nvPr/>
            </p:nvSpPr>
            <p:spPr>
              <a:xfrm>
                <a:off x="5339088" y="4601328"/>
                <a:ext cx="33996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−5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+6= </m:t>
                      </m:r>
                    </m:oMath>
                  </m:oMathPara>
                </a14:m>
                <a:endPara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FB6632E-AFEE-AC90-393A-D32A44DA5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088" y="4601328"/>
                <a:ext cx="3399649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4CC2A68-9BF2-549C-DDF3-707D76E6FA6A}"/>
                  </a:ext>
                </a:extLst>
              </p:cNvPr>
              <p:cNvSpPr txBox="1"/>
              <p:nvPr/>
            </p:nvSpPr>
            <p:spPr>
              <a:xfrm>
                <a:off x="9656320" y="3653304"/>
                <a:ext cx="244374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−2</m:t>
                      </m:r>
                      <m:r>
                        <a:rPr kumimoji="1" lang="ja-JP" altLang="en-US" sz="4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と</m:t>
                      </m:r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−3</m:t>
                      </m:r>
                    </m:oMath>
                  </m:oMathPara>
                </a14:m>
                <a:endParaRPr kumimoji="1" lang="en-US" altLang="ja-JP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4CC2A68-9BF2-549C-DDF3-707D76E6F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320" y="3653304"/>
                <a:ext cx="2443746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A3C5DAF-DAB1-1531-02CA-2466DB512E4C}"/>
                  </a:ext>
                </a:extLst>
              </p:cNvPr>
              <p:cNvSpPr txBox="1"/>
              <p:nvPr/>
            </p:nvSpPr>
            <p:spPr>
              <a:xfrm>
                <a:off x="8521239" y="4586743"/>
                <a:ext cx="33644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−2)(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−3)</m:t>
                      </m:r>
                    </m:oMath>
                  </m:oMathPara>
                </a14:m>
                <a:endPara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A3C5DAF-DAB1-1531-02CA-2466DB51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239" y="4586743"/>
                <a:ext cx="3364446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C36DBBC-E8CC-EB2B-61C9-B540157E6AFE}"/>
                  </a:ext>
                </a:extLst>
              </p:cNvPr>
              <p:cNvSpPr txBox="1"/>
              <p:nvPr/>
            </p:nvSpPr>
            <p:spPr>
              <a:xfrm>
                <a:off x="7462681" y="5562300"/>
                <a:ext cx="47561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と</m:t>
                      </m:r>
                      <m:r>
                        <a:rPr kumimoji="1" lang="ja-JP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因数分解することができる</m:t>
                      </m:r>
                    </m:oMath>
                  </m:oMathPara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C36DBBC-E8CC-EB2B-61C9-B540157E6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681" y="5562300"/>
                <a:ext cx="475611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AFB6227-8ECD-3959-E24B-6531D8C86CC7}"/>
              </a:ext>
            </a:extLst>
          </p:cNvPr>
          <p:cNvCxnSpPr/>
          <p:nvPr/>
        </p:nvCxnSpPr>
        <p:spPr>
          <a:xfrm>
            <a:off x="9703086" y="4288153"/>
            <a:ext cx="6300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CD7D786-75D7-7167-7B1E-F480B348D4FD}"/>
              </a:ext>
            </a:extLst>
          </p:cNvPr>
          <p:cNvCxnSpPr/>
          <p:nvPr/>
        </p:nvCxnSpPr>
        <p:spPr>
          <a:xfrm>
            <a:off x="9258882" y="5188415"/>
            <a:ext cx="7623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D74B56A-1E39-A403-FD94-C69EB634C5FE}"/>
              </a:ext>
            </a:extLst>
          </p:cNvPr>
          <p:cNvCxnSpPr/>
          <p:nvPr/>
        </p:nvCxnSpPr>
        <p:spPr>
          <a:xfrm>
            <a:off x="11016962" y="4288153"/>
            <a:ext cx="83854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3D0117D-0D6B-C2D6-E5BF-8CC27A9501D8}"/>
              </a:ext>
            </a:extLst>
          </p:cNvPr>
          <p:cNvCxnSpPr/>
          <p:nvPr/>
        </p:nvCxnSpPr>
        <p:spPr>
          <a:xfrm>
            <a:off x="10885084" y="5197122"/>
            <a:ext cx="76231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BEDC9D-5245-936E-C3F5-59DF918F7B76}"/>
                  </a:ext>
                </a:extLst>
              </p:cNvPr>
              <p:cNvSpPr txBox="1"/>
              <p:nvPr/>
            </p:nvSpPr>
            <p:spPr>
              <a:xfrm>
                <a:off x="341511" y="5533670"/>
                <a:ext cx="199734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3600" b="0" dirty="0">
                    <a:solidFill>
                      <a:prstClr val="white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ja-JP" sz="3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ja-JP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と</m:t>
                    </m:r>
                    <m:r>
                      <a:rPr kumimoji="1" lang="en-US" altLang="ja-JP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3 </m:t>
                    </m:r>
                  </m:oMath>
                </a14:m>
                <a:endParaRPr kumimoji="1" lang="en-US" altLang="ja-JP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−2</m:t>
                      </m:r>
                      <m:r>
                        <a:rPr kumimoji="1" lang="ja-JP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と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−3</m:t>
                      </m:r>
                    </m:oMath>
                  </m:oMathPara>
                </a14:m>
                <a:endPara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BEDC9D-5245-936E-C3F5-59DF918F7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11" y="5533670"/>
                <a:ext cx="1997342" cy="11079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C784622-C50A-F1DD-BD24-2465CF0D9422}"/>
                  </a:ext>
                </a:extLst>
              </p:cNvPr>
              <p:cNvSpPr txBox="1"/>
              <p:nvPr/>
            </p:nvSpPr>
            <p:spPr>
              <a:xfrm>
                <a:off x="3352441" y="5595635"/>
                <a:ext cx="75982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 5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1" lang="en-US" altLang="ja-JP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−5</m:t>
                      </m:r>
                    </m:oMath>
                  </m:oMathPara>
                </a14:m>
                <a:endPara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C784622-C50A-F1DD-BD24-2465CF0D9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441" y="5595635"/>
                <a:ext cx="759823" cy="11079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4B8BC9E-5F15-C590-D3BE-2F295504E151}"/>
                  </a:ext>
                </a:extLst>
              </p:cNvPr>
              <p:cNvSpPr txBox="1"/>
              <p:nvPr/>
            </p:nvSpPr>
            <p:spPr>
              <a:xfrm>
                <a:off x="2713664" y="3926276"/>
                <a:ext cx="37483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和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考えて</m:t>
                      </m:r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ja-JP" alt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なるのは</m:t>
                      </m:r>
                      <m:r>
                        <a:rPr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ja-JP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4B8BC9E-5F15-C590-D3BE-2F295504E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64" y="3926276"/>
                <a:ext cx="3748398" cy="369332"/>
              </a:xfrm>
              <a:prstGeom prst="rect">
                <a:avLst/>
              </a:prstGeom>
              <a:blipFill>
                <a:blip r:embed="rId14"/>
                <a:stretch>
                  <a:fillRect l="-1951" t="-8197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8FCBD35-AAED-87DE-D4C5-A5F905475565}"/>
              </a:ext>
            </a:extLst>
          </p:cNvPr>
          <p:cNvSpPr txBox="1"/>
          <p:nvPr/>
        </p:nvSpPr>
        <p:spPr>
          <a:xfrm>
            <a:off x="-225039" y="997830"/>
            <a:ext cx="503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en-US" altLang="ja-JP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[</a:t>
            </a:r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3] </a:t>
            </a:r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次の式を因数分解しなさい</a:t>
            </a:r>
            <a:endParaRPr kumimoji="1" lang="ja-JP" altLang="en-US" sz="24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6F51F90-8A39-3E1B-9B35-B4759FFC62E8}"/>
                  </a:ext>
                </a:extLst>
              </p:cNvPr>
              <p:cNvSpPr txBox="1"/>
              <p:nvPr/>
            </p:nvSpPr>
            <p:spPr>
              <a:xfrm>
                <a:off x="186905" y="3212029"/>
                <a:ext cx="64670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掛けて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、足して</m:t>
                      </m:r>
                      <m:r>
                        <a:rPr lang="en-US" altLang="ja-JP" sz="24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なる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２つ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の数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4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探す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！</m:t>
                      </m:r>
                    </m:oMath>
                  </m:oMathPara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6F51F90-8A39-3E1B-9B35-B4759FFC6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05" y="3212029"/>
                <a:ext cx="6467091" cy="369332"/>
              </a:xfrm>
              <a:prstGeom prst="rect">
                <a:avLst/>
              </a:prstGeom>
              <a:blipFill>
                <a:blip r:embed="rId15"/>
                <a:stretch>
                  <a:fillRect l="-2168" t="-10000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6" grpId="0"/>
      <p:bldP spid="18" grpId="0" animBg="1"/>
      <p:bldP spid="20" grpId="0"/>
      <p:bldP spid="21" grpId="0"/>
      <p:bldP spid="22" grpId="0"/>
      <p:bldP spid="23" grpId="0"/>
      <p:bldP spid="9" grpId="0"/>
      <p:bldP spid="14" grpId="0"/>
      <p:bldP spid="1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3759200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～因数分解～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85524" y="1763542"/>
                <a:ext cx="555152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e>
                      </m:d>
                      <m:r>
                        <a:rPr kumimoji="1" lang="en-US" altLang="ja-JP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+6</m:t>
                      </m:r>
                      <m:r>
                        <a:rPr kumimoji="1" lang="en-US" altLang="ja-JP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+9=</m:t>
                      </m:r>
                    </m:oMath>
                  </m:oMathPara>
                </a14:m>
                <a:endParaRPr kumimoji="1" lang="en-US" altLang="ja-JP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4" y="1763542"/>
                <a:ext cx="555152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379C901-2989-D66C-A2BB-F614F157EF19}"/>
                  </a:ext>
                </a:extLst>
              </p:cNvPr>
              <p:cNvSpPr txBox="1"/>
              <p:nvPr/>
            </p:nvSpPr>
            <p:spPr>
              <a:xfrm>
                <a:off x="5887948" y="2862120"/>
                <a:ext cx="529471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よって</m:t>
                      </m:r>
                    </m:oMath>
                  </m:oMathPara>
                </a14:m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掛けて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9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、足して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に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なる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２つ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の数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は</m:t>
                      </m:r>
                    </m:oMath>
                  </m:oMathPara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379C901-2989-D66C-A2BB-F614F157E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948" y="2862120"/>
                <a:ext cx="5294719" cy="738664"/>
              </a:xfrm>
              <a:prstGeom prst="rect">
                <a:avLst/>
              </a:prstGeom>
              <a:blipFill>
                <a:blip r:embed="rId3"/>
                <a:stretch>
                  <a:fillRect l="-2419" t="-826" b="-10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5B4C921-ACE4-80FC-AC7D-46FB33ADE4D3}"/>
                  </a:ext>
                </a:extLst>
              </p:cNvPr>
              <p:cNvSpPr txBox="1"/>
              <p:nvPr/>
            </p:nvSpPr>
            <p:spPr>
              <a:xfrm>
                <a:off x="150822" y="3918628"/>
                <a:ext cx="2479846" cy="369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積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が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9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に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なるのは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5B4C921-ACE4-80FC-AC7D-46FB33ADE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2" y="3918628"/>
                <a:ext cx="2479846" cy="369525"/>
              </a:xfrm>
              <a:prstGeom prst="rect">
                <a:avLst/>
              </a:prstGeom>
              <a:blipFill>
                <a:blip r:embed="rId4"/>
                <a:stretch>
                  <a:fillRect l="-3440" t="-11667" r="-246"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DBB7110-3B1F-DF19-32F1-C09C6A2BFD26}"/>
                  </a:ext>
                </a:extLst>
              </p:cNvPr>
              <p:cNvSpPr txBox="1"/>
              <p:nvPr/>
            </p:nvSpPr>
            <p:spPr>
              <a:xfrm>
                <a:off x="306314" y="4454304"/>
                <a:ext cx="199734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  <m:r>
                      <a:rPr kumimoji="1" lang="ja-JP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と</m:t>
                    </m:r>
                    <m:r>
                      <a:rPr kumimoji="1" lang="en-US" altLang="ja-JP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9 </m:t>
                    </m:r>
                  </m:oMath>
                </a14:m>
                <a:endParaRPr kumimoji="1" lang="en-US" altLang="ja-JP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−1</m:t>
                      </m:r>
                      <m:r>
                        <a:rPr kumimoji="1" lang="ja-JP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と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−9</m:t>
                      </m:r>
                    </m:oMath>
                  </m:oMathPara>
                </a14:m>
                <a:endPara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DBB7110-3B1F-DF19-32F1-C09C6A2BF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14" y="4454304"/>
                <a:ext cx="1997342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1E00A0-5D8F-B39D-D31D-64E42158022C}"/>
                  </a:ext>
                </a:extLst>
              </p:cNvPr>
              <p:cNvSpPr txBox="1"/>
              <p:nvPr/>
            </p:nvSpPr>
            <p:spPr>
              <a:xfrm>
                <a:off x="3378337" y="4464802"/>
                <a:ext cx="985847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10  </m:t>
                      </m:r>
                    </m:oMath>
                  </m:oMathPara>
                </a14:m>
                <a:endParaRPr kumimoji="1" lang="en-US" altLang="ja-JP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−10</m:t>
                      </m:r>
                    </m:oMath>
                  </m:oMathPara>
                </a14:m>
                <a:endPara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01E00A0-5D8F-B39D-D31D-64E421580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37" y="4464802"/>
                <a:ext cx="985847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楕円 17">
            <a:extLst>
              <a:ext uri="{FF2B5EF4-FFF2-40B4-BE49-F238E27FC236}">
                <a16:creationId xmlns:a16="http://schemas.microsoft.com/office/drawing/2014/main" id="{445B1146-3EB0-9D88-0095-A7D1CD2030D0}"/>
              </a:ext>
            </a:extLst>
          </p:cNvPr>
          <p:cNvSpPr/>
          <p:nvPr/>
        </p:nvSpPr>
        <p:spPr>
          <a:xfrm>
            <a:off x="242302" y="5463895"/>
            <a:ext cx="3920162" cy="73737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FB6632E-AFEE-AC90-393A-D32A44DA517D}"/>
                  </a:ext>
                </a:extLst>
              </p:cNvPr>
              <p:cNvSpPr txBox="1"/>
              <p:nvPr/>
            </p:nvSpPr>
            <p:spPr>
              <a:xfrm>
                <a:off x="5339088" y="4601328"/>
                <a:ext cx="33996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+6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+9= </m:t>
                      </m:r>
                    </m:oMath>
                  </m:oMathPara>
                </a14:m>
                <a:endPara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FB6632E-AFEE-AC90-393A-D32A44DA5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088" y="4601328"/>
                <a:ext cx="339964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4CC2A68-9BF2-549C-DDF3-707D76E6FA6A}"/>
                  </a:ext>
                </a:extLst>
              </p:cNvPr>
              <p:cNvSpPr txBox="1"/>
              <p:nvPr/>
            </p:nvSpPr>
            <p:spPr>
              <a:xfrm>
                <a:off x="9656320" y="3653304"/>
                <a:ext cx="134972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1" lang="ja-JP" altLang="en-US" sz="4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と</m:t>
                      </m:r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1" lang="en-US" altLang="ja-JP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4CC2A68-9BF2-549C-DDF3-707D76E6F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320" y="3653304"/>
                <a:ext cx="1349728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A3C5DAF-DAB1-1531-02CA-2466DB512E4C}"/>
                  </a:ext>
                </a:extLst>
              </p:cNvPr>
              <p:cNvSpPr txBox="1"/>
              <p:nvPr/>
            </p:nvSpPr>
            <p:spPr>
              <a:xfrm>
                <a:off x="8521239" y="4586743"/>
                <a:ext cx="33644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+3)(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+3)</m:t>
                      </m:r>
                    </m:oMath>
                  </m:oMathPara>
                </a14:m>
                <a:endPara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A3C5DAF-DAB1-1531-02CA-2466DB51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239" y="4586743"/>
                <a:ext cx="3364446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C36DBBC-E8CC-EB2B-61C9-B540157E6AFE}"/>
                  </a:ext>
                </a:extLst>
              </p:cNvPr>
              <p:cNvSpPr txBox="1"/>
              <p:nvPr/>
            </p:nvSpPr>
            <p:spPr>
              <a:xfrm>
                <a:off x="7335151" y="6201267"/>
                <a:ext cx="47561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と</m:t>
                      </m:r>
                      <m:r>
                        <a:rPr kumimoji="1" lang="ja-JP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因数分解することができる</m:t>
                      </m:r>
                    </m:oMath>
                  </m:oMathPara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C36DBBC-E8CC-EB2B-61C9-B540157E6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151" y="6201267"/>
                <a:ext cx="475611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AFB6227-8ECD-3959-E24B-6531D8C86CC7}"/>
              </a:ext>
            </a:extLst>
          </p:cNvPr>
          <p:cNvCxnSpPr/>
          <p:nvPr/>
        </p:nvCxnSpPr>
        <p:spPr>
          <a:xfrm>
            <a:off x="9646554" y="4288153"/>
            <a:ext cx="35562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CD7D786-75D7-7167-7B1E-F480B348D4FD}"/>
              </a:ext>
            </a:extLst>
          </p:cNvPr>
          <p:cNvCxnSpPr/>
          <p:nvPr/>
        </p:nvCxnSpPr>
        <p:spPr>
          <a:xfrm>
            <a:off x="9258882" y="5188415"/>
            <a:ext cx="7623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D74B56A-1E39-A403-FD94-C69EB634C5FE}"/>
              </a:ext>
            </a:extLst>
          </p:cNvPr>
          <p:cNvCxnSpPr/>
          <p:nvPr/>
        </p:nvCxnSpPr>
        <p:spPr>
          <a:xfrm>
            <a:off x="10553920" y="4288153"/>
            <a:ext cx="32329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3D0117D-0D6B-C2D6-E5BF-8CC27A9501D8}"/>
              </a:ext>
            </a:extLst>
          </p:cNvPr>
          <p:cNvCxnSpPr/>
          <p:nvPr/>
        </p:nvCxnSpPr>
        <p:spPr>
          <a:xfrm>
            <a:off x="10869586" y="5197122"/>
            <a:ext cx="76231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BEDC9D-5245-936E-C3F5-59DF918F7B76}"/>
                  </a:ext>
                </a:extLst>
              </p:cNvPr>
              <p:cNvSpPr txBox="1"/>
              <p:nvPr/>
            </p:nvSpPr>
            <p:spPr>
              <a:xfrm>
                <a:off x="341511" y="5533670"/>
                <a:ext cx="199734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ja-JP" sz="3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kumimoji="1" lang="ja-JP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と</m:t>
                    </m:r>
                    <m:r>
                      <a:rPr kumimoji="1" lang="en-US" altLang="ja-JP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3 </m:t>
                    </m:r>
                  </m:oMath>
                </a14:m>
                <a:endParaRPr kumimoji="1" lang="en-US" altLang="ja-JP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−3</m:t>
                      </m:r>
                      <m:r>
                        <a:rPr kumimoji="1" lang="ja-JP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と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−3</m:t>
                      </m:r>
                    </m:oMath>
                  </m:oMathPara>
                </a14:m>
                <a:endPara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BEDC9D-5245-936E-C3F5-59DF918F7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11" y="5533670"/>
                <a:ext cx="1997342" cy="11079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C784622-C50A-F1DD-BD24-2465CF0D9422}"/>
                  </a:ext>
                </a:extLst>
              </p:cNvPr>
              <p:cNvSpPr txBox="1"/>
              <p:nvPr/>
            </p:nvSpPr>
            <p:spPr>
              <a:xfrm>
                <a:off x="3352441" y="5595635"/>
                <a:ext cx="75982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6  </m:t>
                      </m:r>
                    </m:oMath>
                  </m:oMathPara>
                </a14:m>
                <a:endParaRPr kumimoji="1" lang="en-US" altLang="ja-JP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−6</m:t>
                      </m:r>
                    </m:oMath>
                  </m:oMathPara>
                </a14:m>
                <a:endPara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C784622-C50A-F1DD-BD24-2465CF0D9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441" y="5595635"/>
                <a:ext cx="759823" cy="11079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4B8BC9E-5F15-C590-D3BE-2F295504E151}"/>
                  </a:ext>
                </a:extLst>
              </p:cNvPr>
              <p:cNvSpPr txBox="1"/>
              <p:nvPr/>
            </p:nvSpPr>
            <p:spPr>
              <a:xfrm>
                <a:off x="2713664" y="3918592"/>
                <a:ext cx="33823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和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を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考えて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6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に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なるのは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4B8BC9E-5F15-C590-D3BE-2F295504E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64" y="3918592"/>
                <a:ext cx="3382336" cy="369332"/>
              </a:xfrm>
              <a:prstGeom prst="rect">
                <a:avLst/>
              </a:prstGeom>
              <a:blipFill>
                <a:blip r:embed="rId13"/>
                <a:stretch>
                  <a:fillRect l="-2162" t="-10000" r="-18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4A8DED4-5517-B63F-C935-46FD54DD404B}"/>
                  </a:ext>
                </a:extLst>
              </p:cNvPr>
              <p:cNvSpPr txBox="1"/>
              <p:nvPr/>
            </p:nvSpPr>
            <p:spPr>
              <a:xfrm>
                <a:off x="5514295" y="388301"/>
                <a:ext cx="389677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kumimoji="1" lang="en-US" altLang="ja-JP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kumimoji="1" lang="en-US" altLang="ja-JP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en-US" altLang="ja-JP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4A8DED4-5517-B63F-C935-46FD54DD4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295" y="388301"/>
                <a:ext cx="3896771" cy="6294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CD30625-5344-D210-8D06-3D518CCAA19B}"/>
                  </a:ext>
                </a:extLst>
              </p:cNvPr>
              <p:cNvSpPr txBox="1"/>
              <p:nvPr/>
            </p:nvSpPr>
            <p:spPr>
              <a:xfrm>
                <a:off x="9411066" y="402490"/>
                <a:ext cx="203183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kumimoji="1" lang="en-US" altLang="ja-JP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en-US" altLang="ja-JP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CD30625-5344-D210-8D06-3D518CCAA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066" y="402490"/>
                <a:ext cx="2031838" cy="6294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EEBEB07-66FF-E7FD-8752-81247D2D1213}"/>
                  </a:ext>
                </a:extLst>
              </p:cNvPr>
              <p:cNvSpPr txBox="1"/>
              <p:nvPr/>
            </p:nvSpPr>
            <p:spPr>
              <a:xfrm>
                <a:off x="8087288" y="5386712"/>
                <a:ext cx="251844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US" altLang="ja-JP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en-US" altLang="ja-JP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+3)</m:t>
                          </m:r>
                        </m:e>
                        <m:sup>
                          <m:r>
                            <a:rPr kumimoji="1" lang="en-US" altLang="ja-JP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EEBEB07-66FF-E7FD-8752-81247D2D1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288" y="5386712"/>
                <a:ext cx="2518445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E16882-733E-85E6-7099-A16B4D457110}"/>
              </a:ext>
            </a:extLst>
          </p:cNvPr>
          <p:cNvSpPr txBox="1"/>
          <p:nvPr/>
        </p:nvSpPr>
        <p:spPr>
          <a:xfrm>
            <a:off x="-225039" y="997830"/>
            <a:ext cx="503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en-US" altLang="ja-JP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[</a:t>
            </a:r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3] </a:t>
            </a:r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次の式を因数分解しなさい</a:t>
            </a:r>
            <a:endParaRPr kumimoji="1" lang="ja-JP" altLang="en-US" sz="24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FC7E860-E90B-6292-7C5E-8A0A17C9C0A8}"/>
                  </a:ext>
                </a:extLst>
              </p:cNvPr>
              <p:cNvSpPr txBox="1"/>
              <p:nvPr/>
            </p:nvSpPr>
            <p:spPr>
              <a:xfrm>
                <a:off x="164889" y="3017768"/>
                <a:ext cx="59311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掛けて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、足して</m:t>
                      </m:r>
                      <m:r>
                        <a:rPr lang="en-US" altLang="ja-JP" sz="24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なる</m:t>
                      </m:r>
                      <m:r>
                        <a:rPr kumimoji="1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２つ</m:t>
                      </m:r>
                      <m:r>
                        <a:rPr kumimoji="1" lang="ja-JP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の数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4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探す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！</m:t>
                      </m:r>
                    </m:oMath>
                  </m:oMathPara>
                </a14:m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FC7E860-E90B-6292-7C5E-8A0A17C9C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89" y="3017768"/>
                <a:ext cx="5931111" cy="369332"/>
              </a:xfrm>
              <a:prstGeom prst="rect">
                <a:avLst/>
              </a:prstGeom>
              <a:blipFill>
                <a:blip r:embed="rId17"/>
                <a:stretch>
                  <a:fillRect l="-2364" t="-9836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3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6" grpId="0"/>
      <p:bldP spid="18" grpId="0" animBg="1"/>
      <p:bldP spid="20" grpId="0"/>
      <p:bldP spid="21" grpId="0"/>
      <p:bldP spid="22" grpId="0"/>
      <p:bldP spid="23" grpId="0"/>
      <p:bldP spid="9" grpId="0"/>
      <p:bldP spid="14" grpId="0"/>
      <p:bldP spid="15" grpId="0"/>
      <p:bldP spid="2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4236714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～因数分解②～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34582" y="168013"/>
            <a:ext cx="423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 ２項：共通因数以外</a:t>
            </a:r>
            <a:endParaRPr kumimoji="1" lang="ja-JP" altLang="en-US" sz="32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09837" y="2178572"/>
                <a:ext cx="439581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ja-JP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kumimoji="1" lang="en-US" altLang="ja-JP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en-US" altLang="ja-JP" sz="8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37" y="2178572"/>
                <a:ext cx="4395819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642695" y="2155520"/>
                <a:ext cx="364420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altLang="ja-JP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sz="8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695" y="2155520"/>
                <a:ext cx="364420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593534" y="718120"/>
                <a:ext cx="634705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sz="4000" b="0" dirty="0">
                    <a:solidFill>
                      <a:schemeClr val="bg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kumimoji="1" lang="en-US" altLang="ja-JP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kumimoji="1"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44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534" y="718120"/>
                <a:ext cx="634705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177669" y="4575289"/>
                <a:ext cx="583666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+2)(</m:t>
                      </m:r>
                      <m:r>
                        <a:rPr kumimoji="1" lang="en-US" altLang="ja-JP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kumimoji="1" lang="en-US" altLang="ja-JP" sz="8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669" y="4575289"/>
                <a:ext cx="5836661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形吹き出し 10"/>
          <p:cNvSpPr/>
          <p:nvPr/>
        </p:nvSpPr>
        <p:spPr>
          <a:xfrm>
            <a:off x="9157649" y="-4092"/>
            <a:ext cx="803595" cy="740887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>
                <a:solidFill>
                  <a:schemeClr val="tx1"/>
                </a:solidFill>
              </a:rPr>
              <a:t>和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10709576" y="10657"/>
            <a:ext cx="803595" cy="740887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>
                <a:solidFill>
                  <a:schemeClr val="tx1"/>
                </a:solidFill>
              </a:rPr>
              <a:t>差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円形吹き出し 12"/>
          <p:cNvSpPr/>
          <p:nvPr/>
        </p:nvSpPr>
        <p:spPr>
          <a:xfrm>
            <a:off x="4920934" y="3629736"/>
            <a:ext cx="743368" cy="806108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>
                <a:solidFill>
                  <a:schemeClr val="tx1"/>
                </a:solidFill>
              </a:rPr>
              <a:t>和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円形吹き出し 13"/>
          <p:cNvSpPr/>
          <p:nvPr/>
        </p:nvSpPr>
        <p:spPr>
          <a:xfrm>
            <a:off x="7345449" y="3619908"/>
            <a:ext cx="743368" cy="806108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>
                <a:solidFill>
                  <a:schemeClr val="tx1"/>
                </a:solidFill>
              </a:rPr>
              <a:t>差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00CCF80-5667-F505-DF2D-A0CF0FA500C7}"/>
                  </a:ext>
                </a:extLst>
              </p:cNvPr>
              <p:cNvSpPr txBox="1"/>
              <p:nvPr/>
            </p:nvSpPr>
            <p:spPr>
              <a:xfrm>
                <a:off x="2034447" y="3638758"/>
                <a:ext cx="259365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と</m:t>
                      </m:r>
                      <m:r>
                        <a:rPr lang="en-US" altLang="ja-JP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ja-JP" altLang="en-US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</m:oMath>
                  </m:oMathPara>
                </a14:m>
                <a:endParaRPr kumimoji="1" lang="en-US" altLang="ja-JP" sz="8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00CCF80-5667-F505-DF2D-A0CF0FA50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447" y="3638758"/>
                <a:ext cx="2593659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8926E63-1A32-88C2-63D5-CAB2B8CFE795}"/>
                  </a:ext>
                </a:extLst>
              </p:cNvPr>
              <p:cNvSpPr txBox="1"/>
              <p:nvPr/>
            </p:nvSpPr>
            <p:spPr>
              <a:xfrm>
                <a:off x="6120155" y="3582237"/>
                <a:ext cx="76944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en-US" altLang="ja-JP" sz="8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8926E63-1A32-88C2-63D5-CAB2B8CFE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55" y="3582237"/>
                <a:ext cx="769441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75E5923-D005-4AFE-A947-29CCE9183043}"/>
              </a:ext>
            </a:extLst>
          </p:cNvPr>
          <p:cNvSpPr txBox="1"/>
          <p:nvPr/>
        </p:nvSpPr>
        <p:spPr>
          <a:xfrm>
            <a:off x="-225039" y="997830"/>
            <a:ext cx="503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en-US" altLang="ja-JP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[</a:t>
            </a:r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4] </a:t>
            </a:r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次の式を因数分解しなさい</a:t>
            </a:r>
            <a:endParaRPr kumimoji="1" lang="ja-JP" altLang="en-US" sz="24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56827D5-A38F-21CC-3C27-49A4CE99B7CE}"/>
                  </a:ext>
                </a:extLst>
              </p:cNvPr>
              <p:cNvSpPr txBox="1"/>
              <p:nvPr/>
            </p:nvSpPr>
            <p:spPr>
              <a:xfrm>
                <a:off x="9940135" y="-104651"/>
                <a:ext cx="76944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en-US" altLang="ja-JP" sz="8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56827D5-A38F-21CC-3C27-49A4CE99B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135" y="-104651"/>
                <a:ext cx="76944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2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 animBg="1"/>
      <p:bldP spid="14" grpId="0" animBg="1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4324350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～因数分解②～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34582" y="168013"/>
            <a:ext cx="423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 ２項：共通因数以外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0897" y="2155520"/>
                <a:ext cx="482221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d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4</m:t>
                      </m:r>
                      <m:sSup>
                        <m:sSupPr>
                          <m:ctrlP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−9=</m:t>
                      </m:r>
                    </m:oMath>
                  </m:oMathPara>
                </a14:m>
                <a:endParaRPr kumimoji="1" lang="en-US" altLang="ja-JP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7" y="2155520"/>
                <a:ext cx="4822218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757955" y="2155520"/>
                <a:ext cx="407060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(2</m:t>
                          </m:r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6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6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(3)</m:t>
                          </m:r>
                        </m:e>
                        <m:sup>
                          <m:r>
                            <a:rPr kumimoji="1" lang="en-US" altLang="ja-JP" sz="6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955" y="2155520"/>
                <a:ext cx="407060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593534" y="718120"/>
                <a:ext cx="634705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1" lang="en-US" altLang="ja-JP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)(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1" lang="en-US" altLang="ja-JP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534" y="718120"/>
                <a:ext cx="634705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020116" y="4160574"/>
                <a:ext cx="668946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=(2</m:t>
                      </m:r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+3)(2</m:t>
                      </m:r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−3)</m:t>
                      </m:r>
                    </m:oMath>
                  </m:oMathPara>
                </a14:m>
                <a:endParaRPr kumimoji="1" lang="en-US" altLang="ja-JP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116" y="4160574"/>
                <a:ext cx="668946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形吹き出し 10"/>
          <p:cNvSpPr/>
          <p:nvPr/>
        </p:nvSpPr>
        <p:spPr>
          <a:xfrm>
            <a:off x="9157649" y="-4092"/>
            <a:ext cx="803595" cy="740887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和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10709576" y="10657"/>
            <a:ext cx="803595" cy="740887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差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円形吹き出し 12"/>
          <p:cNvSpPr/>
          <p:nvPr/>
        </p:nvSpPr>
        <p:spPr>
          <a:xfrm>
            <a:off x="6131082" y="3355470"/>
            <a:ext cx="743368" cy="806108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和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円形吹き出し 13"/>
          <p:cNvSpPr/>
          <p:nvPr/>
        </p:nvSpPr>
        <p:spPr>
          <a:xfrm>
            <a:off x="8968805" y="3290714"/>
            <a:ext cx="743368" cy="806108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差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00CCF80-5667-F505-DF2D-A0CF0FA500C7}"/>
                  </a:ext>
                </a:extLst>
              </p:cNvPr>
              <p:cNvSpPr txBox="1"/>
              <p:nvPr/>
            </p:nvSpPr>
            <p:spPr>
              <a:xfrm>
                <a:off x="2121305" y="3344184"/>
                <a:ext cx="302005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ja-JP" altLang="en-US" sz="6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と</m:t>
                      </m:r>
                      <m:r>
                        <a:rPr kumimoji="1" lang="en-US" altLang="ja-JP" sz="6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1" lang="ja-JP" altLang="en-US" sz="6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の</m:t>
                      </m:r>
                    </m:oMath>
                  </m:oMathPara>
                </a14:m>
                <a:endParaRPr kumimoji="1" lang="en-US" altLang="ja-JP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00CCF80-5667-F505-DF2D-A0CF0FA50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305" y="3344184"/>
                <a:ext cx="3020058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DB71B72-C772-C3C8-5E03-3B7B327D8331}"/>
              </a:ext>
            </a:extLst>
          </p:cNvPr>
          <p:cNvSpPr txBox="1"/>
          <p:nvPr/>
        </p:nvSpPr>
        <p:spPr>
          <a:xfrm>
            <a:off x="-225039" y="997830"/>
            <a:ext cx="503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en-US" altLang="ja-JP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[</a:t>
            </a:r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4] </a:t>
            </a:r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次の式を因数分解しなさい</a:t>
            </a:r>
            <a:endParaRPr kumimoji="1" lang="ja-JP" altLang="en-US" sz="24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EF8DD-E039-98A1-FA52-7C7869CA2DC1}"/>
                  </a:ext>
                </a:extLst>
              </p:cNvPr>
              <p:cNvSpPr txBox="1"/>
              <p:nvPr/>
            </p:nvSpPr>
            <p:spPr>
              <a:xfrm>
                <a:off x="7479448" y="3232103"/>
                <a:ext cx="76944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en-US" altLang="ja-JP" sz="8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EF8DD-E039-98A1-FA52-7C7869CA2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448" y="3232103"/>
                <a:ext cx="769441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C58923E-4680-F83E-ADE6-FB4F5D16A1CD}"/>
                  </a:ext>
                </a:extLst>
              </p:cNvPr>
              <p:cNvSpPr txBox="1"/>
              <p:nvPr/>
            </p:nvSpPr>
            <p:spPr>
              <a:xfrm>
                <a:off x="9940135" y="-104651"/>
                <a:ext cx="76944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en-US" altLang="ja-JP" sz="8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C58923E-4680-F83E-ADE6-FB4F5D16A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135" y="-104651"/>
                <a:ext cx="769441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8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 animBg="1"/>
      <p:bldP spid="14" grpId="0" animBg="1"/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161298" y="1421480"/>
                <a:ext cx="151658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98" y="1421480"/>
                <a:ext cx="1516588" cy="923330"/>
              </a:xfrm>
              <a:prstGeom prst="rect">
                <a:avLst/>
              </a:prstGeom>
              <a:blipFill>
                <a:blip r:embed="rId2"/>
                <a:stretch>
                  <a:fillRect t="-25658" r="-16532" b="-48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161298" y="2544000"/>
                <a:ext cx="151658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98" y="2544000"/>
                <a:ext cx="1516588" cy="923330"/>
              </a:xfrm>
              <a:prstGeom prst="rect">
                <a:avLst/>
              </a:prstGeom>
              <a:blipFill>
                <a:blip r:embed="rId3"/>
                <a:stretch>
                  <a:fillRect t="-25658" r="-16532" b="-48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61298" y="3566925"/>
                <a:ext cx="151658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98" y="3566925"/>
                <a:ext cx="1516588" cy="923330"/>
              </a:xfrm>
              <a:prstGeom prst="rect">
                <a:avLst/>
              </a:prstGeom>
              <a:blipFill>
                <a:blip r:embed="rId4"/>
                <a:stretch>
                  <a:fillRect t="-25658" r="-16532" b="-48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048870" y="384856"/>
                <a:ext cx="151658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870" y="384856"/>
                <a:ext cx="1516588" cy="923330"/>
              </a:xfrm>
              <a:prstGeom prst="rect">
                <a:avLst/>
              </a:prstGeom>
              <a:blipFill>
                <a:blip r:embed="rId5"/>
                <a:stretch>
                  <a:fillRect t="-25658" r="-16466" b="-48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161298" y="4789040"/>
                <a:ext cx="151658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98" y="4789040"/>
                <a:ext cx="1516588" cy="923330"/>
              </a:xfrm>
              <a:prstGeom prst="rect">
                <a:avLst/>
              </a:prstGeom>
              <a:blipFill>
                <a:blip r:embed="rId6"/>
                <a:stretch>
                  <a:fillRect t="-25828" r="-16532" b="-483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048870" y="2344810"/>
                <a:ext cx="151658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870" y="2344810"/>
                <a:ext cx="1516588" cy="923330"/>
              </a:xfrm>
              <a:prstGeom prst="rect">
                <a:avLst/>
              </a:prstGeom>
              <a:blipFill>
                <a:blip r:embed="rId7"/>
                <a:stretch>
                  <a:fillRect t="-25828" r="-16466" b="-483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048870" y="1421480"/>
                <a:ext cx="151658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870" y="1421480"/>
                <a:ext cx="1516588" cy="923330"/>
              </a:xfrm>
              <a:prstGeom prst="rect">
                <a:avLst/>
              </a:prstGeom>
              <a:blipFill>
                <a:blip r:embed="rId8"/>
                <a:stretch>
                  <a:fillRect t="-25658" r="-16466" b="-48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637390" y="4789040"/>
                <a:ext cx="1993222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390" y="4789040"/>
                <a:ext cx="1993222" cy="923330"/>
              </a:xfrm>
              <a:prstGeom prst="rect">
                <a:avLst/>
              </a:prstGeom>
              <a:blipFill>
                <a:blip r:embed="rId9"/>
                <a:stretch>
                  <a:fillRect t="-25828" r="-8869" b="-483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048870" y="3566925"/>
                <a:ext cx="151658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870" y="3566925"/>
                <a:ext cx="1516588" cy="923330"/>
              </a:xfrm>
              <a:prstGeom prst="rect">
                <a:avLst/>
              </a:prstGeom>
              <a:blipFill>
                <a:blip r:embed="rId10"/>
                <a:stretch>
                  <a:fillRect t="-25658" r="-16466" b="-48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161298" y="384856"/>
                <a:ext cx="151658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98" y="384856"/>
                <a:ext cx="1516588" cy="923330"/>
              </a:xfrm>
              <a:prstGeom prst="rect">
                <a:avLst/>
              </a:prstGeom>
              <a:blipFill>
                <a:blip r:embed="rId11"/>
                <a:stretch>
                  <a:fillRect t="-25658" r="-16532" b="-48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606950" y="444816"/>
                <a:ext cx="1516588" cy="849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950" y="444816"/>
                <a:ext cx="1516588" cy="8497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606950" y="1458285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950" y="1458285"/>
                <a:ext cx="1516588" cy="9261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606950" y="2607864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950" y="2607864"/>
                <a:ext cx="1516588" cy="9261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606950" y="3622776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950" y="3622776"/>
                <a:ext cx="1516588" cy="9261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2641050" y="4786219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050" y="4786219"/>
                <a:ext cx="1516588" cy="9261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494522" y="368385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522" y="368385"/>
                <a:ext cx="1516588" cy="9261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494522" y="1360836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522" y="1360836"/>
                <a:ext cx="1516588" cy="92615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7494522" y="2337051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522" y="2337051"/>
                <a:ext cx="1516588" cy="92615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7494522" y="3561987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522" y="3561987"/>
                <a:ext cx="1516588" cy="92615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7494522" y="4789040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522" y="4789040"/>
                <a:ext cx="1516588" cy="92615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2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161298" y="1421481"/>
                <a:ext cx="131593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98" y="1421481"/>
                <a:ext cx="1315938" cy="923330"/>
              </a:xfrm>
              <a:prstGeom prst="rect">
                <a:avLst/>
              </a:prstGeom>
              <a:blipFill>
                <a:blip r:embed="rId2"/>
                <a:stretch>
                  <a:fillRect t="-25658" r="-34419" b="-48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161298" y="2544001"/>
                <a:ext cx="131593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98" y="2544001"/>
                <a:ext cx="1315938" cy="923330"/>
              </a:xfrm>
              <a:prstGeom prst="rect">
                <a:avLst/>
              </a:prstGeom>
              <a:blipFill>
                <a:blip r:embed="rId3"/>
                <a:stretch>
                  <a:fillRect t="-25658" r="-34419" b="-48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61298" y="3467331"/>
                <a:ext cx="131593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98" y="3467331"/>
                <a:ext cx="1315938" cy="923330"/>
              </a:xfrm>
              <a:prstGeom prst="rect">
                <a:avLst/>
              </a:prstGeom>
              <a:blipFill>
                <a:blip r:embed="rId4"/>
                <a:stretch>
                  <a:fillRect t="-25828" r="-34419" b="-483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048870" y="384857"/>
                <a:ext cx="131593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870" y="384857"/>
                <a:ext cx="1315938" cy="923330"/>
              </a:xfrm>
              <a:prstGeom prst="rect">
                <a:avLst/>
              </a:prstGeom>
              <a:blipFill>
                <a:blip r:embed="rId5"/>
                <a:stretch>
                  <a:fillRect t="-25658" r="-34259" b="-48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161298" y="4553221"/>
                <a:ext cx="131593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98" y="4553221"/>
                <a:ext cx="1315938" cy="923330"/>
              </a:xfrm>
              <a:prstGeom prst="rect">
                <a:avLst/>
              </a:prstGeom>
              <a:blipFill>
                <a:blip r:embed="rId6"/>
                <a:stretch>
                  <a:fillRect t="-25828" r="-34419" b="-483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048870" y="2344811"/>
                <a:ext cx="131593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870" y="2344811"/>
                <a:ext cx="1315938" cy="923330"/>
              </a:xfrm>
              <a:prstGeom prst="rect">
                <a:avLst/>
              </a:prstGeom>
              <a:blipFill>
                <a:blip r:embed="rId7"/>
                <a:stretch>
                  <a:fillRect t="-25828" r="-34259" b="-483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048870" y="1421481"/>
                <a:ext cx="131593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870" y="1421481"/>
                <a:ext cx="1315938" cy="923330"/>
              </a:xfrm>
              <a:prstGeom prst="rect">
                <a:avLst/>
              </a:prstGeom>
              <a:blipFill>
                <a:blip r:embed="rId8"/>
                <a:stretch>
                  <a:fillRect t="-25658" r="-34259" b="-48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665753" y="4553221"/>
                <a:ext cx="172951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53" y="4553221"/>
                <a:ext cx="1729512" cy="923330"/>
              </a:xfrm>
              <a:prstGeom prst="rect">
                <a:avLst/>
              </a:prstGeom>
              <a:blipFill>
                <a:blip r:embed="rId9"/>
                <a:stretch>
                  <a:fillRect t="-25828" r="-25704" b="-483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048870" y="3467331"/>
                <a:ext cx="131593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870" y="3467331"/>
                <a:ext cx="1315938" cy="923330"/>
              </a:xfrm>
              <a:prstGeom prst="rect">
                <a:avLst/>
              </a:prstGeom>
              <a:blipFill>
                <a:blip r:embed="rId10"/>
                <a:stretch>
                  <a:fillRect t="-25828" r="-34259" b="-483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161298" y="384857"/>
                <a:ext cx="131593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kumimoji="1"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1" lang="en-US" altLang="ja-JP" sz="6000" b="1" dirty="0">
                    <a:solidFill>
                      <a:schemeClr val="bg1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298" y="384857"/>
                <a:ext cx="1315938" cy="923330"/>
              </a:xfrm>
              <a:prstGeom prst="rect">
                <a:avLst/>
              </a:prstGeom>
              <a:blipFill>
                <a:blip r:embed="rId11"/>
                <a:stretch>
                  <a:fillRect t="-25658" r="-34419" b="-480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262176" y="409201"/>
                <a:ext cx="1516588" cy="849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176" y="409201"/>
                <a:ext cx="1516588" cy="8497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262176" y="1370646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176" y="1370646"/>
                <a:ext cx="1516588" cy="9261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345278" y="2491884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278" y="2491884"/>
                <a:ext cx="1516588" cy="9261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356693" y="3491338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93" y="3491338"/>
                <a:ext cx="1516588" cy="9261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2401704" y="4441496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𝟏𝟐𝟓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04" y="4441496"/>
                <a:ext cx="1516588" cy="9261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365429" y="395735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𝟐𝟏𝟔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429" y="395735"/>
                <a:ext cx="1516588" cy="9261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392429" y="1418660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𝟑𝟒𝟑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429" y="1418660"/>
                <a:ext cx="1516588" cy="92615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7392429" y="2441585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𝟓𝟏𝟐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429" y="2441585"/>
                <a:ext cx="1516588" cy="92615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7364808" y="3464510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𝟕𝟐𝟗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808" y="3464510"/>
                <a:ext cx="1516588" cy="92615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7392429" y="4449338"/>
                <a:ext cx="1516588" cy="926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429" y="4449338"/>
                <a:ext cx="1516588" cy="926151"/>
              </a:xfrm>
              <a:prstGeom prst="rect">
                <a:avLst/>
              </a:prstGeom>
              <a:blipFill>
                <a:blip r:embed="rId21"/>
                <a:stretch>
                  <a:fillRect r="-18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0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70164" y="8156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54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応用問題</a:t>
            </a:r>
            <a:endParaRPr kumimoji="1" lang="ja-JP" altLang="en-US" sz="54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09773" y="2311619"/>
                <a:ext cx="11772454" cy="1680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sz="5400" b="1" dirty="0">
                    <a:solidFill>
                      <a:schemeClr val="bg1"/>
                    </a:solidFill>
                  </a:rPr>
                  <a:t>①</a:t>
                </a:r>
                <a14:m>
                  <m:oMath xmlns:m="http://schemas.openxmlformats.org/officeDocument/2006/math">
                    <m:r>
                      <a:rPr lang="ja-JP" altLang="en-US" sz="5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ja-JP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5400" b="1" dirty="0">
                    <a:solidFill>
                      <a:schemeClr val="bg1"/>
                    </a:solidFill>
                  </a:rPr>
                  <a:t>98</a:t>
                </a:r>
                <a:r>
                  <a:rPr kumimoji="1" lang="ja-JP" altLang="en-US" sz="5400" b="1" dirty="0">
                    <a:solidFill>
                      <a:schemeClr val="bg1"/>
                    </a:solidFill>
                  </a:rPr>
                  <a:t>のとき</a:t>
                </a:r>
                <a:r>
                  <a:rPr lang="ja-JP" altLang="en-US" sz="5400" b="1" dirty="0">
                    <a:solidFill>
                      <a:schemeClr val="bg1"/>
                    </a:solidFill>
                  </a:rPr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ja-JP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kumimoji="1" lang="ja-JP" altLang="en-US" sz="5400" b="1" dirty="0">
                    <a:solidFill>
                      <a:schemeClr val="bg1"/>
                    </a:solidFill>
                  </a:rPr>
                  <a:t>の値</a:t>
                </a:r>
                <a:endParaRPr kumimoji="1" lang="en-US" altLang="ja-JP" sz="5400" b="1" dirty="0">
                  <a:solidFill>
                    <a:schemeClr val="bg1"/>
                  </a:solidFill>
                </a:endParaRPr>
              </a:p>
              <a:p>
                <a:r>
                  <a:rPr lang="ja-JP" altLang="en-US" sz="5400" b="1" dirty="0">
                    <a:solidFill>
                      <a:schemeClr val="bg1"/>
                    </a:solidFill>
                  </a:rPr>
                  <a:t>　　　　　　　　　　　を求めなさい</a:t>
                </a:r>
                <a:endParaRPr kumimoji="1" lang="en-US" altLang="ja-JP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73" y="2311619"/>
                <a:ext cx="11772454" cy="1680717"/>
              </a:xfrm>
              <a:prstGeom prst="rect">
                <a:avLst/>
              </a:prstGeom>
              <a:blipFill>
                <a:blip r:embed="rId3"/>
                <a:stretch>
                  <a:fillRect l="-3520" t="-10870" r="-2743" b="-242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ルビン　壺 に対する画像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54" y="0"/>
            <a:ext cx="9606555" cy="70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32" y="-675794"/>
            <a:ext cx="5505537" cy="785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35" y="-411236"/>
            <a:ext cx="9768139" cy="73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2" name="Picture 4" descr="錯視　画像 に対する画像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09" y="131444"/>
            <a:ext cx="6614446" cy="67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錯視　画像 に対する画像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19" y="329635"/>
            <a:ext cx="8299562" cy="63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959524" y="4672449"/>
                <a:ext cx="7124700" cy="201741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メール</m:t>
                      </m:r>
                      <m:r>
                        <a:rPr kumimoji="1" lang="ja-JP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　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: </m:t>
                      </m:r>
                      <m:r>
                        <m:rPr>
                          <m:sty m:val="p"/>
                        </m:rPr>
                        <a:rPr kumimoji="1" lang="en-US" altLang="ja-JP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tese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_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15@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yahoo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co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游ゴシック" panose="020B0400000000000000" pitchFamily="50" charset="-128"/>
                          <a:cs typeface="+mn-cs"/>
                        </a:rPr>
                        <m:t>jp</m:t>
                      </m:r>
                    </m:oMath>
                  </m:oMathPara>
                </a14:m>
                <a:endParaRPr kumimoji="1" lang="en-US" altLang="ja-JP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パスワード</m:t>
                    </m:r>
                    <m:r>
                      <m:rPr>
                        <m:nor/>
                      </m:rPr>
                      <a:rPr kumimoji="1" lang="en-US" altLang="ja-JP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ゴシック" panose="020B0400000000000000" pitchFamily="50" charset="-128"/>
                        <a:cs typeface="+mn-cs"/>
                      </a:rPr>
                      <m:t>   :</m:t>
                    </m:r>
                  </m:oMath>
                </a14:m>
                <a:r>
                  <a:rPr kumimoji="1" lang="en-US" altLang="ja-JP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ゴシック" panose="020B0400000000000000" pitchFamily="50" charset="-128"/>
                    <a:cs typeface="+mn-cs"/>
                  </a:rPr>
                  <a:t>   omiya2024</a:t>
                </a:r>
                <a:endParaRPr kumimoji="1" lang="en-US" altLang="ja-JP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24" y="4672449"/>
                <a:ext cx="7124700" cy="2017412"/>
              </a:xfrm>
              <a:prstGeom prst="rect">
                <a:avLst/>
              </a:prstGeom>
              <a:blipFill>
                <a:blip r:embed="rId2"/>
                <a:stretch>
                  <a:fillRect b="-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" b="80001"/>
          <a:stretch/>
        </p:blipFill>
        <p:spPr>
          <a:xfrm>
            <a:off x="5591809" y="1276038"/>
            <a:ext cx="6081885" cy="2018705"/>
          </a:xfrm>
          <a:prstGeom prst="rect">
            <a:avLst/>
          </a:prstGeom>
        </p:spPr>
      </p:pic>
      <p:sp>
        <p:nvSpPr>
          <p:cNvPr id="2" name="楕円 1"/>
          <p:cNvSpPr/>
          <p:nvPr/>
        </p:nvSpPr>
        <p:spPr>
          <a:xfrm>
            <a:off x="9851923" y="1887793"/>
            <a:ext cx="442451" cy="4719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3A521F3-700E-7EC8-6C69-E31A61C91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534" y="708285"/>
            <a:ext cx="3375473" cy="340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96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8" name="Picture 10" descr="ソース画像を表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28" y="-10160"/>
            <a:ext cx="9157545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ソース画像を表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5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1619" y="1783790"/>
            <a:ext cx="10515600" cy="69985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今日の目標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7873" y="2483641"/>
            <a:ext cx="11711940" cy="405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n-cs"/>
              </a:rPr>
              <a:t>・共通因数を見つけることができる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n-cs"/>
              </a:rPr>
              <a:t>・積と和が決められている２つの数を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n-cs"/>
              </a:rPr>
              <a:t>　見つけることができる。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n-cs"/>
              </a:rPr>
              <a:t>・２乗ー２乗の因数分解をすることができる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n-cs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131619" y="280306"/>
            <a:ext cx="11711940" cy="105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4000" b="1" i="0" u="dbl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数学Ⅰ</a:t>
            </a:r>
            <a:r>
              <a:rPr kumimoji="1" lang="en-US" altLang="ja-JP" sz="4000" b="1" i="0" u="dbl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 </a:t>
            </a:r>
            <a:r>
              <a:rPr kumimoji="1" lang="ja-JP" altLang="ja-JP" sz="4000" b="1" i="0" u="dbl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第２回レポートスクーリング教材その</a:t>
            </a:r>
            <a:r>
              <a:rPr kumimoji="1" lang="en-US" altLang="ja-JP" sz="4000" b="1" i="0" u="dbl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Ⅰ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ＤＦ特太ゴシック体" panose="020B0509000000000000" pitchFamily="49" charset="-128"/>
              <a:ea typeface="ＤＦ特太ゴシック体" panose="020B0509000000000000" pitchFamily="49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2824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8316EA8-929B-3877-96FA-B704AE32B59E}"/>
                  </a:ext>
                </a:extLst>
              </p:cNvPr>
              <p:cNvSpPr txBox="1"/>
              <p:nvPr/>
            </p:nvSpPr>
            <p:spPr>
              <a:xfrm>
                <a:off x="1745086" y="229037"/>
                <a:ext cx="7124700" cy="83657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アンケート</m:t>
                      </m:r>
                      <m:r>
                        <a:rPr kumimoji="1" lang="ja-JP" alt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に</m:t>
                      </m:r>
                      <m:r>
                        <a:rPr kumimoji="1" lang="ja-JP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ご協力</m:t>
                      </m:r>
                      <m:r>
                        <a:rPr kumimoji="1" lang="ja-JP" alt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ください</m:t>
                      </m:r>
                      <m:r>
                        <a:rPr kumimoji="1" lang="ja-JP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。</m:t>
                      </m:r>
                    </m:oMath>
                  </m:oMathPara>
                </a14:m>
                <a:endParaRPr kumimoji="1" lang="ja-JP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8316EA8-929B-3877-96FA-B704AE32B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86" y="229037"/>
                <a:ext cx="7124700" cy="8365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5F34D810-ED6C-D7C1-C4CB-C68F55B1D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43" y="1307910"/>
            <a:ext cx="4713514" cy="47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8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8316EA8-929B-3877-96FA-B704AE32B59E}"/>
                  </a:ext>
                </a:extLst>
              </p:cNvPr>
              <p:cNvSpPr txBox="1"/>
              <p:nvPr/>
            </p:nvSpPr>
            <p:spPr>
              <a:xfrm>
                <a:off x="1745086" y="229037"/>
                <a:ext cx="7124700" cy="83657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アンケート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ご協力</m:t>
                      </m:r>
                      <m:r>
                        <a:rPr lang="ja-JP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ください</m:t>
                      </m:r>
                      <m:r>
                        <a:rPr lang="ja-JP" alt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8316EA8-929B-3877-96FA-B704AE32B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86" y="229037"/>
                <a:ext cx="7124700" cy="8365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D2E75583-C5C6-4F2A-DD0C-ED9CCE44B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06" y="1544782"/>
            <a:ext cx="4547260" cy="45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85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3704" y="46319"/>
            <a:ext cx="10533678" cy="109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400" dirty="0">
                <a:solidFill>
                  <a:prstClr val="white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～復習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Ｆ特太ゴシック体" panose="020B0509000000000000" pitchFamily="49" charset="-128"/>
                <a:ea typeface="ＤＦ特太ゴシック体" panose="020B0509000000000000" pitchFamily="49" charset="-128"/>
                <a:cs typeface="+mj-cs"/>
              </a:rPr>
              <a:t>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/>
              <p:nvPr/>
            </p:nvSpPr>
            <p:spPr>
              <a:xfrm>
                <a:off x="525394" y="1117347"/>
                <a:ext cx="476827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次の</m:t>
                      </m:r>
                      <m:r>
                        <a:rPr kumimoji="1" lang="ja-JP" alt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計算</m:t>
                      </m:r>
                      <m:r>
                        <a:rPr kumimoji="1" lang="ja-JP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を</m:t>
                      </m:r>
                      <m:r>
                        <a:rPr kumimoji="1" lang="ja-JP" alt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しなさい</m:t>
                      </m:r>
                      <m:r>
                        <a:rPr kumimoji="1" lang="ja-JP" alt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。</m:t>
                      </m:r>
                    </m:oMath>
                  </m:oMathPara>
                </a14:m>
                <a:endPara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AB3CA2A-0547-4BEA-B7E1-3A07D32D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94" y="1117347"/>
                <a:ext cx="476827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836289" y="2096042"/>
                <a:ext cx="445737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3600" i="1" noProof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b="0" i="1" noProof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(2</m:t>
                    </m:r>
                    <m:r>
                      <a:rPr kumimoji="1" lang="en-US" altLang="ja-JP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−1)(3</m:t>
                    </m:r>
                    <m:r>
                      <a:rPr kumimoji="1" lang="en-US" altLang="ja-JP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1" lang="en-US" altLang="ja-JP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+4)</m:t>
                    </m:r>
                  </m:oMath>
                </a14:m>
                <a:endPara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89" y="2096042"/>
                <a:ext cx="445737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97764F67-6BF1-1BD0-36A8-67209CD6A2F1}"/>
                  </a:ext>
                </a:extLst>
              </p:cNvPr>
              <p:cNvSpPr/>
              <p:nvPr/>
            </p:nvSpPr>
            <p:spPr>
              <a:xfrm>
                <a:off x="708113" y="3287371"/>
                <a:ext cx="42068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+2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97764F67-6BF1-1BD0-36A8-67209CD6A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13" y="3287371"/>
                <a:ext cx="420685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矢印: 下カーブ 2">
            <a:extLst>
              <a:ext uri="{FF2B5EF4-FFF2-40B4-BE49-F238E27FC236}">
                <a16:creationId xmlns:a16="http://schemas.microsoft.com/office/drawing/2014/main" id="{9E489BE3-A108-37FA-17B9-04F2A6245F82}"/>
              </a:ext>
            </a:extLst>
          </p:cNvPr>
          <p:cNvSpPr/>
          <p:nvPr/>
        </p:nvSpPr>
        <p:spPr>
          <a:xfrm flipV="1">
            <a:off x="2108109" y="2681892"/>
            <a:ext cx="1765784" cy="453310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下カーブ 5">
            <a:extLst>
              <a:ext uri="{FF2B5EF4-FFF2-40B4-BE49-F238E27FC236}">
                <a16:creationId xmlns:a16="http://schemas.microsoft.com/office/drawing/2014/main" id="{941F4D36-1432-425B-D20C-2F6CCFEDFA3D}"/>
              </a:ext>
            </a:extLst>
          </p:cNvPr>
          <p:cNvSpPr/>
          <p:nvPr/>
        </p:nvSpPr>
        <p:spPr>
          <a:xfrm flipV="1">
            <a:off x="2147645" y="2709598"/>
            <a:ext cx="2585284" cy="453310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F26F6EA-D094-583E-6971-BFDD555FAAC5}"/>
              </a:ext>
            </a:extLst>
          </p:cNvPr>
          <p:cNvCxnSpPr/>
          <p:nvPr/>
        </p:nvCxnSpPr>
        <p:spPr>
          <a:xfrm>
            <a:off x="1989453" y="2645907"/>
            <a:ext cx="491642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EF1CF5E-7EB9-BAEB-A35F-19DE1B53B97B}"/>
              </a:ext>
            </a:extLst>
          </p:cNvPr>
          <p:cNvCxnSpPr/>
          <p:nvPr/>
        </p:nvCxnSpPr>
        <p:spPr>
          <a:xfrm>
            <a:off x="1367915" y="3874952"/>
            <a:ext cx="54080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D7426DF-A2C6-D89A-D311-F1A4C2E5C4EF}"/>
              </a:ext>
            </a:extLst>
          </p:cNvPr>
          <p:cNvCxnSpPr/>
          <p:nvPr/>
        </p:nvCxnSpPr>
        <p:spPr>
          <a:xfrm>
            <a:off x="3398738" y="3872971"/>
            <a:ext cx="65437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37F1D6D-FBA4-38A7-745D-0C989B7B22A8}"/>
              </a:ext>
            </a:extLst>
          </p:cNvPr>
          <p:cNvCxnSpPr/>
          <p:nvPr/>
        </p:nvCxnSpPr>
        <p:spPr>
          <a:xfrm>
            <a:off x="4836462" y="3872971"/>
            <a:ext cx="6543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435442B8-18B0-B7A2-333A-76A73FA2F58F}"/>
              </a:ext>
            </a:extLst>
          </p:cNvPr>
          <p:cNvSpPr/>
          <p:nvPr/>
        </p:nvSpPr>
        <p:spPr>
          <a:xfrm>
            <a:off x="2853194" y="1770915"/>
            <a:ext cx="1206054" cy="453310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EA2D3A7B-4E73-EF07-BD58-A616C262890F}"/>
              </a:ext>
            </a:extLst>
          </p:cNvPr>
          <p:cNvSpPr/>
          <p:nvPr/>
        </p:nvSpPr>
        <p:spPr>
          <a:xfrm>
            <a:off x="2855103" y="1749193"/>
            <a:ext cx="2071316" cy="453310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E1AAC46-480B-E2F2-FCEF-E47389CDDF70}"/>
              </a:ext>
            </a:extLst>
          </p:cNvPr>
          <p:cNvCxnSpPr/>
          <p:nvPr/>
        </p:nvCxnSpPr>
        <p:spPr>
          <a:xfrm>
            <a:off x="2644710" y="2645907"/>
            <a:ext cx="6543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3A1C45A-0C11-B88A-0541-BC39ED49659D}"/>
              </a:ext>
            </a:extLst>
          </p:cNvPr>
          <p:cNvCxnSpPr/>
          <p:nvPr/>
        </p:nvCxnSpPr>
        <p:spPr>
          <a:xfrm>
            <a:off x="6681740" y="3864730"/>
            <a:ext cx="65437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4D268FA-0E37-9B70-EE5F-7FF6C06D6599}"/>
                  </a:ext>
                </a:extLst>
              </p:cNvPr>
              <p:cNvSpPr txBox="1"/>
              <p:nvPr/>
            </p:nvSpPr>
            <p:spPr>
              <a:xfrm>
                <a:off x="5929167" y="2327890"/>
                <a:ext cx="5426544" cy="4966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   </m:t>
                          </m:r>
                          <m:r>
                            <a:rPr kumimoji="1" lang="ja-JP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　</m:t>
                          </m:r>
                        </m:e>
                      </m:d>
                      <m:r>
                        <a:rPr kumimoji="1" lang="ja-JP" alt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が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1" lang="ja-JP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つ</m:t>
                      </m:r>
                      <m:r>
                        <a:rPr kumimoji="1" lang="ja-JP" alt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の</m:t>
                      </m:r>
                      <m:r>
                        <a:rPr kumimoji="1" lang="ja-JP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と</m:t>
                      </m:r>
                      <m:r>
                        <a:rPr kumimoji="1" lang="ja-JP" alt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きは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4</m:t>
                      </m:r>
                      <m:r>
                        <a:rPr kumimoji="1" lang="ja-JP" alt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回</m:t>
                      </m:r>
                      <m:r>
                        <a:rPr kumimoji="1" lang="ja-JP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掛け算</m:t>
                      </m:r>
                      <m:r>
                        <a:rPr kumimoji="1" lang="ja-JP" alt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。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4D268FA-0E37-9B70-EE5F-7FF6C06D6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167" y="2327890"/>
                <a:ext cx="5426544" cy="4966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5237CB8-B494-698F-5A85-A4226875A914}"/>
                  </a:ext>
                </a:extLst>
              </p:cNvPr>
              <p:cNvSpPr/>
              <p:nvPr/>
            </p:nvSpPr>
            <p:spPr>
              <a:xfrm>
                <a:off x="708113" y="4396572"/>
                <a:ext cx="446173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=6</m:t>
                      </m:r>
                      <m:sSup>
                        <m:sSupPr>
                          <m:ctrlP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+8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−3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5237CB8-B494-698F-5A85-A4226875A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13" y="4396572"/>
                <a:ext cx="446173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EEBA62E-48EF-4C90-F63E-30F5D898C188}"/>
                  </a:ext>
                </a:extLst>
              </p:cNvPr>
              <p:cNvSpPr/>
              <p:nvPr/>
            </p:nvSpPr>
            <p:spPr>
              <a:xfrm>
                <a:off x="708113" y="5505773"/>
                <a:ext cx="33977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=6</m:t>
                      </m:r>
                      <m:sSup>
                        <m:sSupPr>
                          <m:ctrlP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+5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EEBA62E-48EF-4C90-F63E-30F5D898C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13" y="5505773"/>
                <a:ext cx="339778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5BF7244-1265-A182-B92B-F9DA29134CB0}"/>
              </a:ext>
            </a:extLst>
          </p:cNvPr>
          <p:cNvCxnSpPr/>
          <p:nvPr/>
        </p:nvCxnSpPr>
        <p:spPr>
          <a:xfrm>
            <a:off x="2558168" y="4971198"/>
            <a:ext cx="1697286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B706F5F-AF44-DE53-0239-9418F38BAA8B}"/>
              </a:ext>
            </a:extLst>
          </p:cNvPr>
          <p:cNvCxnSpPr/>
          <p:nvPr/>
        </p:nvCxnSpPr>
        <p:spPr>
          <a:xfrm>
            <a:off x="2339568" y="6059263"/>
            <a:ext cx="79179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CBAA321-F1E5-B299-741C-8E3FE2B87864}"/>
                  </a:ext>
                </a:extLst>
              </p:cNvPr>
              <p:cNvSpPr txBox="1"/>
              <p:nvPr/>
            </p:nvSpPr>
            <p:spPr>
              <a:xfrm>
                <a:off x="4627698" y="3287370"/>
                <a:ext cx="376866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−1</m:t>
                      </m:r>
                      <m:r>
                        <a:rPr kumimoji="1" lang="en-US" altLang="ja-JP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−1×4</m:t>
                      </m:r>
                    </m:oMath>
                  </m:oMathPara>
                </a14:m>
                <a:endPara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CBAA321-F1E5-B299-741C-8E3FE2B87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698" y="3287370"/>
                <a:ext cx="376866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A728311-8762-7DAE-2389-F14F97681002}"/>
                  </a:ext>
                </a:extLst>
              </p:cNvPr>
              <p:cNvSpPr txBox="1"/>
              <p:nvPr/>
            </p:nvSpPr>
            <p:spPr>
              <a:xfrm>
                <a:off x="5490838" y="4898137"/>
                <a:ext cx="6405389" cy="496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このような</m:t>
                      </m:r>
                      <m:r>
                        <a:rPr lang="ja-JP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計算</m:t>
                      </m:r>
                      <m:r>
                        <a:rPr lang="ja-JP" alt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展開という</m:t>
                      </m:r>
                      <m:r>
                        <a:rPr kumimoji="1" lang="ja-JP" alt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A728311-8762-7DAE-2389-F14F97681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38" y="4898137"/>
                <a:ext cx="6405389" cy="496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B651228-63B9-B66A-A4DF-8DBC46CB33B4}"/>
                  </a:ext>
                </a:extLst>
              </p:cNvPr>
              <p:cNvSpPr txBox="1"/>
              <p:nvPr/>
            </p:nvSpPr>
            <p:spPr>
              <a:xfrm>
                <a:off x="5293663" y="5966604"/>
                <a:ext cx="6405389" cy="370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展開</m:t>
                      </m:r>
                      <m:r>
                        <a:rPr lang="ja-JP" altLang="en-US" sz="24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・・・多項式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や</m:t>
                      </m:r>
                      <m:r>
                        <a:rPr lang="ja-JP" altLang="en-US" sz="24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式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sz="24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単純な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形</m:t>
                      </m:r>
                      <m:r>
                        <a:rPr lang="ja-JP" altLang="en-US" sz="24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に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変形すること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B651228-63B9-B66A-A4DF-8DBC46CB3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663" y="5966604"/>
                <a:ext cx="6405389" cy="370999"/>
              </a:xfrm>
              <a:prstGeom prst="rect">
                <a:avLst/>
              </a:prstGeom>
              <a:blipFill>
                <a:blip r:embed="rId10"/>
                <a:stretch>
                  <a:fillRect l="-2093" t="-11475" r="-6660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8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14" grpId="0" animBg="1"/>
      <p:bldP spid="15" grpId="0" animBg="1"/>
      <p:bldP spid="18" grpId="0"/>
      <p:bldP spid="19" grpId="0"/>
      <p:bldP spid="20" grpId="0"/>
      <p:bldP spid="24" grpId="0"/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0160A0CE-FF54-6C85-34D7-7B9DFEA1162F}"/>
                  </a:ext>
                </a:extLst>
              </p:cNvPr>
              <p:cNvSpPr/>
              <p:nvPr/>
            </p:nvSpPr>
            <p:spPr>
              <a:xfrm>
                <a:off x="899789" y="2845342"/>
                <a:ext cx="45099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(2</m:t>
                      </m:r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−1)(3</m:t>
                      </m:r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+4)</m:t>
                      </m:r>
                    </m:oMath>
                  </m:oMathPara>
                </a14:m>
                <a:endParaRPr kumimoji="1" lang="ja-JP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0160A0CE-FF54-6C85-34D7-7B9DFEA11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89" y="2845342"/>
                <a:ext cx="4509953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F1EA653-1D51-C665-AC2C-C2149147CBC6}"/>
                  </a:ext>
                </a:extLst>
              </p:cNvPr>
              <p:cNvSpPr/>
              <p:nvPr/>
            </p:nvSpPr>
            <p:spPr>
              <a:xfrm>
                <a:off x="5214487" y="2845342"/>
                <a:ext cx="411555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=6</m:t>
                      </m:r>
                      <m:sSup>
                        <m:sSupPr>
                          <m:ctrlPr>
                            <a:rPr kumimoji="1" lang="en-US" altLang="ja-JP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+5</m:t>
                      </m:r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1" lang="ja-JP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F1EA653-1D51-C665-AC2C-C2149147C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87" y="2845342"/>
                <a:ext cx="411555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矢印: 下カーブ 5">
            <a:extLst>
              <a:ext uri="{FF2B5EF4-FFF2-40B4-BE49-F238E27FC236}">
                <a16:creationId xmlns:a16="http://schemas.microsoft.com/office/drawing/2014/main" id="{58D81B4C-534C-25E7-D295-04A9F9167633}"/>
              </a:ext>
            </a:extLst>
          </p:cNvPr>
          <p:cNvSpPr/>
          <p:nvPr/>
        </p:nvSpPr>
        <p:spPr>
          <a:xfrm>
            <a:off x="4257000" y="1752189"/>
            <a:ext cx="2843812" cy="883374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下カーブ 6">
            <a:extLst>
              <a:ext uri="{FF2B5EF4-FFF2-40B4-BE49-F238E27FC236}">
                <a16:creationId xmlns:a16="http://schemas.microsoft.com/office/drawing/2014/main" id="{55994AEE-C496-01CA-4449-92C6A476263F}"/>
              </a:ext>
            </a:extLst>
          </p:cNvPr>
          <p:cNvSpPr/>
          <p:nvPr/>
        </p:nvSpPr>
        <p:spPr>
          <a:xfrm flipH="1" flipV="1">
            <a:off x="4174450" y="3771911"/>
            <a:ext cx="2843812" cy="883374"/>
          </a:xfrm>
          <a:prstGeom prst="curvedDownArrow">
            <a:avLst>
              <a:gd name="adj1" fmla="val 11984"/>
              <a:gd name="adj2" fmla="val 36672"/>
              <a:gd name="adj3" fmla="val 2298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93301BF1-005C-42F6-6DCB-FA501FB6C0AB}"/>
              </a:ext>
            </a:extLst>
          </p:cNvPr>
          <p:cNvSpPr txBox="1">
            <a:spLocks/>
          </p:cNvSpPr>
          <p:nvPr/>
        </p:nvSpPr>
        <p:spPr>
          <a:xfrm>
            <a:off x="4349830" y="610462"/>
            <a:ext cx="3143169" cy="1033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展開（積から和）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909944B-F0AE-DD82-5187-D0E6CA3E40D5}"/>
              </a:ext>
            </a:extLst>
          </p:cNvPr>
          <p:cNvSpPr txBox="1">
            <a:spLocks/>
          </p:cNvSpPr>
          <p:nvPr/>
        </p:nvSpPr>
        <p:spPr>
          <a:xfrm>
            <a:off x="4072850" y="4858714"/>
            <a:ext cx="4448849" cy="1033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因数分解（和から積）</a:t>
            </a:r>
          </a:p>
        </p:txBody>
      </p:sp>
    </p:spTree>
    <p:extLst>
      <p:ext uri="{BB962C8B-B14F-4D97-AF65-F5344CB8AC3E}">
        <p14:creationId xmlns:p14="http://schemas.microsoft.com/office/powerpoint/2010/main" val="295864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05F7C81-9C37-F062-CD27-A1F2C94B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872446" cy="1033174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～因数分解とは～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A0F2331-867E-57DD-2A81-1FCCA48E531D}"/>
                  </a:ext>
                </a:extLst>
              </p:cNvPr>
              <p:cNvSpPr txBox="1"/>
              <p:nvPr/>
            </p:nvSpPr>
            <p:spPr>
              <a:xfrm>
                <a:off x="1113551" y="2253454"/>
                <a:ext cx="159046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24=</m:t>
                      </m:r>
                    </m:oMath>
                  </m:oMathPara>
                </a14:m>
                <a:endPara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A0F2331-867E-57DD-2A81-1FCCA48E5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51" y="2253454"/>
                <a:ext cx="159046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7F0EDE31-7C27-3AEB-4264-F703BDC27331}"/>
              </a:ext>
            </a:extLst>
          </p:cNvPr>
          <p:cNvSpPr txBox="1">
            <a:spLocks/>
          </p:cNvSpPr>
          <p:nvPr/>
        </p:nvSpPr>
        <p:spPr>
          <a:xfrm>
            <a:off x="892629" y="1033175"/>
            <a:ext cx="10685417" cy="1033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bg1"/>
                </a:solidFill>
                <a:latin typeface="+mn-ea"/>
                <a:ea typeface="+mn-ea"/>
              </a:rPr>
              <a:t>因数・・・掛け算で表される一つ一つの式や数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9723A82-A75A-692E-8EF8-DC0C821F7506}"/>
                  </a:ext>
                </a:extLst>
              </p:cNvPr>
              <p:cNvSpPr txBox="1"/>
              <p:nvPr/>
            </p:nvSpPr>
            <p:spPr>
              <a:xfrm>
                <a:off x="2325189" y="2190199"/>
                <a:ext cx="20116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9723A82-A75A-692E-8EF8-DC0C821F7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89" y="2190199"/>
                <a:ext cx="201168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F8034BE-4DE9-A702-04AE-1E0281325DEC}"/>
                  </a:ext>
                </a:extLst>
              </p:cNvPr>
              <p:cNvSpPr txBox="1"/>
              <p:nvPr/>
            </p:nvSpPr>
            <p:spPr>
              <a:xfrm>
                <a:off x="1113551" y="3262162"/>
                <a:ext cx="128045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15=</m:t>
                      </m:r>
                    </m:oMath>
                  </m:oMathPara>
                </a14:m>
                <a:endPara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F8034BE-4DE9-A702-04AE-1E0281325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51" y="3262162"/>
                <a:ext cx="128045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3025B33-ED68-A7CD-16BE-26BE2C6727A3}"/>
                  </a:ext>
                </a:extLst>
              </p:cNvPr>
              <p:cNvSpPr txBox="1"/>
              <p:nvPr/>
            </p:nvSpPr>
            <p:spPr>
              <a:xfrm>
                <a:off x="2325189" y="3198907"/>
                <a:ext cx="20116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3025B33-ED68-A7CD-16BE-26BE2C672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89" y="3198907"/>
                <a:ext cx="201168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8C38D46-D321-9C80-0488-898AE1F06B1A}"/>
                  </a:ext>
                </a:extLst>
              </p:cNvPr>
              <p:cNvSpPr txBox="1"/>
              <p:nvPr/>
            </p:nvSpPr>
            <p:spPr>
              <a:xfrm>
                <a:off x="469923" y="4239878"/>
                <a:ext cx="20116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他にも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8C38D46-D321-9C80-0488-898AE1F06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23" y="4239878"/>
                <a:ext cx="201168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5AEAC1F-DE24-F531-1C2F-5A516A74937C}"/>
                  </a:ext>
                </a:extLst>
              </p:cNvPr>
              <p:cNvSpPr txBox="1"/>
              <p:nvPr/>
            </p:nvSpPr>
            <p:spPr>
              <a:xfrm>
                <a:off x="5020492" y="2334816"/>
                <a:ext cx="5776139" cy="1077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ある式</m:t>
                      </m:r>
                      <m:r>
                        <a:rPr lang="ja-JP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や</m:t>
                      </m:r>
                      <m:r>
                        <a:rPr lang="ja-JP" alt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数</m:t>
                      </m:r>
                      <m:r>
                        <a:rPr lang="ja-JP" altLang="en-US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</m:oMath>
                  </m:oMathPara>
                </a14:m>
                <a:endParaRPr lang="en-US" altLang="ja-JP" sz="3200" i="1" dirty="0">
                  <a:solidFill>
                    <a:prstClr val="white"/>
                  </a:solidFill>
                  <a:latin typeface="Cambria Math" panose="02040503050406030204" pitchFamily="18" charset="0"/>
                </a:endParaRPr>
              </a:p>
              <a:p>
                <a:r>
                  <a:rPr lang="ja-JP" altLang="en-US" sz="3200" dirty="0">
                    <a:solidFill>
                      <a:prstClr val="white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積の形</m:t>
                    </m:r>
                    <m:r>
                      <a:rPr lang="ja-JP" alt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に</m:t>
                    </m:r>
                    <m:r>
                      <a:rPr lang="ja-JP" altLang="en-US" sz="32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表し</m:t>
                    </m:r>
                    <m:r>
                      <a:rPr lang="ja-JP" altLang="en-US" sz="3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なおす</m:t>
                    </m:r>
                    <m:r>
                      <a:rPr lang="ja-JP" altLang="en-US" sz="32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ことを</m:t>
                    </m:r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5AEAC1F-DE24-F531-1C2F-5A516A749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92" y="2334816"/>
                <a:ext cx="5776139" cy="10775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タイトル 1">
            <a:extLst>
              <a:ext uri="{FF2B5EF4-FFF2-40B4-BE49-F238E27FC236}">
                <a16:creationId xmlns:a16="http://schemas.microsoft.com/office/drawing/2014/main" id="{78ED0AC2-04EB-FAB6-0A6E-993E39D37D5D}"/>
              </a:ext>
            </a:extLst>
          </p:cNvPr>
          <p:cNvSpPr txBox="1">
            <a:spLocks/>
          </p:cNvSpPr>
          <p:nvPr/>
        </p:nvSpPr>
        <p:spPr>
          <a:xfrm>
            <a:off x="7151823" y="3390261"/>
            <a:ext cx="4295593" cy="1033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因数分解という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4A7B56A-ACED-2779-F57A-0D0974A0E190}"/>
              </a:ext>
            </a:extLst>
          </p:cNvPr>
          <p:cNvCxnSpPr/>
          <p:nvPr/>
        </p:nvCxnSpPr>
        <p:spPr>
          <a:xfrm>
            <a:off x="1013936" y="1835272"/>
            <a:ext cx="8385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E6ED31C-9F71-F0C1-BC81-16F5238E79F2}"/>
              </a:ext>
            </a:extLst>
          </p:cNvPr>
          <p:cNvCxnSpPr/>
          <p:nvPr/>
        </p:nvCxnSpPr>
        <p:spPr>
          <a:xfrm>
            <a:off x="2354781" y="2823695"/>
            <a:ext cx="4733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A5FCBE7-59AF-F028-F047-DF0260D61418}"/>
              </a:ext>
            </a:extLst>
          </p:cNvPr>
          <p:cNvCxnSpPr/>
          <p:nvPr/>
        </p:nvCxnSpPr>
        <p:spPr>
          <a:xfrm>
            <a:off x="3260214" y="2819339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E57822D-A270-C0E1-2581-ABB86C56AF3E}"/>
              </a:ext>
            </a:extLst>
          </p:cNvPr>
          <p:cNvCxnSpPr/>
          <p:nvPr/>
        </p:nvCxnSpPr>
        <p:spPr>
          <a:xfrm>
            <a:off x="2337363" y="3772931"/>
            <a:ext cx="4733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2675B14-4E79-6B78-A5CC-FAFBC6E5E4CE}"/>
              </a:ext>
            </a:extLst>
          </p:cNvPr>
          <p:cNvCxnSpPr/>
          <p:nvPr/>
        </p:nvCxnSpPr>
        <p:spPr>
          <a:xfrm>
            <a:off x="3186453" y="3785992"/>
            <a:ext cx="4733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66E7D17-9EEB-ED03-5A6E-EA1D257D5795}"/>
                  </a:ext>
                </a:extLst>
              </p:cNvPr>
              <p:cNvSpPr txBox="1"/>
              <p:nvPr/>
            </p:nvSpPr>
            <p:spPr>
              <a:xfrm>
                <a:off x="824685" y="5127015"/>
                <a:ext cx="207291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24+15</m:t>
                      </m:r>
                    </m:oMath>
                  </m:oMathPara>
                </a14:m>
                <a:endPara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66E7D17-9EEB-ED03-5A6E-EA1D257D5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85" y="5127015"/>
                <a:ext cx="2072911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1D1DB4F-C2A5-F317-E9C5-216E7D7499A0}"/>
                  </a:ext>
                </a:extLst>
              </p:cNvPr>
              <p:cNvSpPr txBox="1"/>
              <p:nvPr/>
            </p:nvSpPr>
            <p:spPr>
              <a:xfrm>
                <a:off x="2836365" y="5116939"/>
                <a:ext cx="388851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ja-JP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8+3</m:t>
                      </m:r>
                      <m:r>
                        <a:rPr lang="en-US" altLang="ja-JP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1D1DB4F-C2A5-F317-E9C5-216E7D749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65" y="5116939"/>
                <a:ext cx="388851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BA23C9C-267C-D429-686D-EF92A9C6FBC7}"/>
                  </a:ext>
                </a:extLst>
              </p:cNvPr>
              <p:cNvSpPr txBox="1"/>
              <p:nvPr/>
            </p:nvSpPr>
            <p:spPr>
              <a:xfrm>
                <a:off x="2836364" y="5765135"/>
                <a:ext cx="388851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=3  (8+5)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BA23C9C-267C-D429-686D-EF92A9C6F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364" y="5765135"/>
                <a:ext cx="3888513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A9C1EA1-4125-B9FE-C1FB-192ADF816D9A}"/>
              </a:ext>
            </a:extLst>
          </p:cNvPr>
          <p:cNvCxnSpPr/>
          <p:nvPr/>
        </p:nvCxnSpPr>
        <p:spPr>
          <a:xfrm>
            <a:off x="3353772" y="5734176"/>
            <a:ext cx="47333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511960B-72C6-FBCE-F147-89E9E0D740EA}"/>
              </a:ext>
            </a:extLst>
          </p:cNvPr>
          <p:cNvCxnSpPr/>
          <p:nvPr/>
        </p:nvCxnSpPr>
        <p:spPr>
          <a:xfrm>
            <a:off x="5083997" y="5721431"/>
            <a:ext cx="47333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6A50465-AFDE-CB53-E606-4D2E9934AFC5}"/>
              </a:ext>
            </a:extLst>
          </p:cNvPr>
          <p:cNvCxnSpPr/>
          <p:nvPr/>
        </p:nvCxnSpPr>
        <p:spPr>
          <a:xfrm>
            <a:off x="3349931" y="6433832"/>
            <a:ext cx="47333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A8CEF4A-E6B0-4682-C3F0-8BB90BE77613}"/>
                  </a:ext>
                </a:extLst>
              </p:cNvPr>
              <p:cNvSpPr txBox="1"/>
              <p:nvPr/>
            </p:nvSpPr>
            <p:spPr>
              <a:xfrm>
                <a:off x="6786350" y="5127015"/>
                <a:ext cx="41788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共通している</m:t>
                      </m:r>
                      <m:r>
                        <a:rPr lang="ja-JP" alt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因数</m:t>
                      </m:r>
                      <m:r>
                        <a:rPr lang="ja-JP" alt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まとめ</m:t>
                      </m:r>
                      <m:r>
                        <a:rPr lang="ja-JP" alt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て</m:t>
                      </m:r>
                      <m:r>
                        <a:rPr lang="ja-JP" alt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記号</m:t>
                      </m:r>
                      <m:r>
                        <a:rPr lang="ja-JP" alt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を</m:t>
                      </m:r>
                      <m:r>
                        <a:rPr lang="ja-JP" alt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減ら</m:t>
                      </m:r>
                      <m:r>
                        <a:rPr lang="ja-JP" alt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す</m:t>
                      </m:r>
                    </m:oMath>
                  </m:oMathPara>
                </a14:m>
                <a:endParaRPr lang="ja-JP" altLang="en-US" i="1" dirty="0">
                  <a:solidFill>
                    <a:prstClr val="whit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A8CEF4A-E6B0-4682-C3F0-8BB90BE77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350" y="5127015"/>
                <a:ext cx="4178889" cy="369332"/>
              </a:xfrm>
              <a:prstGeom prst="rect">
                <a:avLst/>
              </a:prstGeom>
              <a:blipFill>
                <a:blip r:embed="rId12"/>
                <a:stretch>
                  <a:fillRect l="-292" r="-8017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F626C4C-4F6A-3584-8160-E742D164039F}"/>
                  </a:ext>
                </a:extLst>
              </p:cNvPr>
              <p:cNvSpPr txBox="1"/>
              <p:nvPr/>
            </p:nvSpPr>
            <p:spPr>
              <a:xfrm>
                <a:off x="7789324" y="5623263"/>
                <a:ext cx="3790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共通因数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で</m:t>
                      </m:r>
                      <m:r>
                        <a:rPr lang="ja-JP" altLang="en-US" sz="24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くくる</m:t>
                      </m:r>
                      <m:r>
                        <a:rPr lang="ja-JP" alt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という</m:t>
                      </m:r>
                      <m:r>
                        <a:rPr lang="ja-JP" altLang="en-US" sz="24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F626C4C-4F6A-3584-8160-E742D1640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324" y="5623263"/>
                <a:ext cx="3790950" cy="461665"/>
              </a:xfrm>
              <a:prstGeom prst="rect">
                <a:avLst/>
              </a:prstGeom>
              <a:blipFill>
                <a:blip r:embed="rId13"/>
                <a:stretch>
                  <a:fillRect l="-1286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BD67CF03-F3EF-D009-B830-470D2E0912E7}"/>
              </a:ext>
            </a:extLst>
          </p:cNvPr>
          <p:cNvCxnSpPr>
            <a:cxnSpLocks/>
          </p:cNvCxnSpPr>
          <p:nvPr/>
        </p:nvCxnSpPr>
        <p:spPr>
          <a:xfrm>
            <a:off x="7067348" y="5854095"/>
            <a:ext cx="599913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45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0" grpId="0"/>
      <p:bldP spid="21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1"/>
            <a:ext cx="8337550" cy="1033174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今日やる因数分解は大きく分けて次の</a:t>
            </a:r>
            <a:r>
              <a:rPr kumimoji="1" lang="en-US" altLang="ja-JP" sz="3200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4</a:t>
            </a:r>
            <a:r>
              <a:rPr kumimoji="1" lang="ja-JP" altLang="en-US" sz="3200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つ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" y="1092493"/>
            <a:ext cx="3208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①２項：共通因数</a:t>
            </a:r>
            <a:endParaRPr kumimoji="1" lang="ja-JP" altLang="en-US" sz="28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55897" y="3062027"/>
            <a:ext cx="443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②３項：</a:t>
            </a:r>
            <a:r>
              <a:rPr lang="en-US" altLang="ja-JP" sz="28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2</a:t>
            </a:r>
            <a:r>
              <a:rPr lang="ja-JP" altLang="en-US" sz="28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乗になるもの</a:t>
            </a:r>
            <a:endParaRPr kumimoji="1" lang="ja-JP" altLang="en-US" sz="28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652171" y="1625322"/>
                <a:ext cx="378578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𝒂𝒚</m:t>
                      </m:r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en-US" altLang="ja-JP" sz="8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171" y="1625322"/>
                <a:ext cx="378578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426792" y="1570740"/>
                <a:ext cx="315689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8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92" y="1570740"/>
                <a:ext cx="315689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125017" y="1337712"/>
                <a:ext cx="21907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1"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ja-JP" alt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共通因数</m:t>
                      </m:r>
                    </m:oMath>
                  </m:oMathPara>
                </a14:m>
                <a:endParaRPr kumimoji="1" lang="en-US" altLang="ja-JP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017" y="1337712"/>
                <a:ext cx="219079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/>
          <p:cNvCxnSpPr/>
          <p:nvPr/>
        </p:nvCxnSpPr>
        <p:spPr>
          <a:xfrm>
            <a:off x="2777715" y="2415367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590026" y="2415367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577306" y="2370898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867AC54-ABFB-6554-14B4-04DD7D069C4F}"/>
                  </a:ext>
                </a:extLst>
              </p:cNvPr>
              <p:cNvSpPr txBox="1"/>
              <p:nvPr/>
            </p:nvSpPr>
            <p:spPr>
              <a:xfrm>
                <a:off x="650398" y="1946064"/>
                <a:ext cx="10211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867AC54-ABFB-6554-14B4-04DD7D069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8" y="1946064"/>
                <a:ext cx="1021112" cy="369332"/>
              </a:xfrm>
              <a:prstGeom prst="rect">
                <a:avLst/>
              </a:prstGeom>
              <a:blipFill>
                <a:blip r:embed="rId5"/>
                <a:stretch>
                  <a:fillRect l="-8982" t="-8197" r="-9581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8E62BA9-342C-471D-E119-A85735EBDED7}"/>
                  </a:ext>
                </a:extLst>
              </p:cNvPr>
              <p:cNvSpPr txBox="1"/>
              <p:nvPr/>
            </p:nvSpPr>
            <p:spPr>
              <a:xfrm>
                <a:off x="2100393" y="4143293"/>
                <a:ext cx="5849165" cy="944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kumimoji="1" lang="en-US" altLang="ja-JP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en-US" altLang="ja-JP" sz="8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8E62BA9-342C-471D-E119-A85735EBD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393" y="4143293"/>
                <a:ext cx="5849165" cy="9442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154BD82-DEDD-125B-2C5A-ABDE92CCBCCF}"/>
                  </a:ext>
                </a:extLst>
              </p:cNvPr>
              <p:cNvSpPr txBox="1"/>
              <p:nvPr/>
            </p:nvSpPr>
            <p:spPr>
              <a:xfrm>
                <a:off x="8175337" y="4051221"/>
                <a:ext cx="3047757" cy="944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kumimoji="1" lang="en-US" altLang="ja-JP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en-US" altLang="ja-JP" sz="8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154BD82-DEDD-125B-2C5A-ABDE92CC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337" y="4051221"/>
                <a:ext cx="3047757" cy="9442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AEA5F11-11FF-1EEF-7FFC-396D4AB99F87}"/>
              </a:ext>
            </a:extLst>
          </p:cNvPr>
          <p:cNvCxnSpPr/>
          <p:nvPr/>
        </p:nvCxnSpPr>
        <p:spPr>
          <a:xfrm>
            <a:off x="2201744" y="4995454"/>
            <a:ext cx="43030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67E65A2-6B3A-075D-A9CF-05F34243F994}"/>
              </a:ext>
            </a:extLst>
          </p:cNvPr>
          <p:cNvCxnSpPr/>
          <p:nvPr/>
        </p:nvCxnSpPr>
        <p:spPr>
          <a:xfrm>
            <a:off x="6255174" y="4995454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B00204E-B4EF-9B0B-F005-70248F0126F6}"/>
              </a:ext>
            </a:extLst>
          </p:cNvPr>
          <p:cNvCxnSpPr/>
          <p:nvPr/>
        </p:nvCxnSpPr>
        <p:spPr>
          <a:xfrm>
            <a:off x="4375570" y="5000956"/>
            <a:ext cx="39118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B5520ABE-DA41-2403-5AB4-D069DD04836D}"/>
              </a:ext>
            </a:extLst>
          </p:cNvPr>
          <p:cNvCxnSpPr/>
          <p:nvPr/>
        </p:nvCxnSpPr>
        <p:spPr>
          <a:xfrm>
            <a:off x="4909254" y="4995454"/>
            <a:ext cx="391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9FC642D-8D5F-086F-C991-2A3A7C9B0689}"/>
              </a:ext>
            </a:extLst>
          </p:cNvPr>
          <p:cNvCxnSpPr/>
          <p:nvPr/>
        </p:nvCxnSpPr>
        <p:spPr>
          <a:xfrm>
            <a:off x="3845161" y="5010822"/>
            <a:ext cx="47333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160D640-CFD3-64E4-7080-972F30D7C31B}"/>
              </a:ext>
            </a:extLst>
          </p:cNvPr>
          <p:cNvCxnSpPr/>
          <p:nvPr/>
        </p:nvCxnSpPr>
        <p:spPr>
          <a:xfrm>
            <a:off x="8697095" y="4985843"/>
            <a:ext cx="39118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8C3F4A2B-9B3F-4F0F-3645-C94185D90E55}"/>
              </a:ext>
            </a:extLst>
          </p:cNvPr>
          <p:cNvCxnSpPr/>
          <p:nvPr/>
        </p:nvCxnSpPr>
        <p:spPr>
          <a:xfrm>
            <a:off x="10007492" y="5023119"/>
            <a:ext cx="391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662EF37-E20C-14C8-4B31-645A86850214}"/>
                  </a:ext>
                </a:extLst>
              </p:cNvPr>
              <p:cNvSpPr txBox="1"/>
              <p:nvPr/>
            </p:nvSpPr>
            <p:spPr>
              <a:xfrm>
                <a:off x="635030" y="4496437"/>
                <a:ext cx="10211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例</m:t>
                      </m:r>
                      <m:r>
                        <a:rPr lang="en-US" altLang="ja-JP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662EF37-E20C-14C8-4B31-645A86850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30" y="4496437"/>
                <a:ext cx="1021112" cy="369332"/>
              </a:xfrm>
              <a:prstGeom prst="rect">
                <a:avLst/>
              </a:prstGeom>
              <a:blipFill>
                <a:blip r:embed="rId8"/>
                <a:stretch>
                  <a:fillRect l="-8333" t="-10000" r="-9524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74730C3-FD2C-F336-3D83-43BE509C108A}"/>
                  </a:ext>
                </a:extLst>
              </p:cNvPr>
              <p:cNvSpPr txBox="1"/>
              <p:nvPr/>
            </p:nvSpPr>
            <p:spPr>
              <a:xfrm>
                <a:off x="3515241" y="5765507"/>
                <a:ext cx="4286302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kumimoji="1" lang="en-US" altLang="ja-JP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kumimoji="1" lang="en-US" altLang="ja-JP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74730C3-FD2C-F336-3D83-43BE509C1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241" y="5765507"/>
                <a:ext cx="4286302" cy="6924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65F3963-7AD8-AFE9-AF9E-3E67E53E15D8}"/>
                  </a:ext>
                </a:extLst>
              </p:cNvPr>
              <p:cNvSpPr txBox="1"/>
              <p:nvPr/>
            </p:nvSpPr>
            <p:spPr>
              <a:xfrm>
                <a:off x="8531445" y="5753977"/>
                <a:ext cx="2233112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kumimoji="1" lang="en-US" altLang="ja-JP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kumimoji="1" lang="en-US" altLang="ja-JP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65F3963-7AD8-AFE9-AF9E-3E67E53E1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445" y="5753977"/>
                <a:ext cx="2233112" cy="6924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D31A63B-A280-522A-230D-6349BF2EEFCC}"/>
                  </a:ext>
                </a:extLst>
              </p:cNvPr>
              <p:cNvSpPr txBox="1"/>
              <p:nvPr/>
            </p:nvSpPr>
            <p:spPr>
              <a:xfrm>
                <a:off x="6150360" y="1298487"/>
                <a:ext cx="2960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共通因数</m:t>
                      </m:r>
                      <m:r>
                        <a:rPr lang="ja-JP" alt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でくくる</m:t>
                      </m:r>
                    </m:oMath>
                  </m:oMathPara>
                </a14:m>
                <a:endParaRPr kumimoji="1" lang="en-US" altLang="ja-JP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D31A63B-A280-522A-230D-6349BF2EE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360" y="1298487"/>
                <a:ext cx="296074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7F782FE-828F-0347-810F-DFC19DF8B985}"/>
                  </a:ext>
                </a:extLst>
              </p:cNvPr>
              <p:cNvSpPr txBox="1"/>
              <p:nvPr/>
            </p:nvSpPr>
            <p:spPr>
              <a:xfrm>
                <a:off x="476635" y="3636697"/>
                <a:ext cx="11347449" cy="4927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前と</m:t>
                      </m:r>
                      <m:r>
                        <a:rPr lang="ja-JP" alt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後</m:t>
                      </m:r>
                      <m:r>
                        <a:rPr lang="ja-JP" alt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ja-JP" alt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乗と前と後の</m:t>
                      </m:r>
                      <m:r>
                        <a:rPr lang="ja-JP" alt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積</m:t>
                      </m:r>
                      <m:r>
                        <a:rPr lang="ja-JP" alt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ja-JP" alt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倍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前と後の和の</m:t>
                      </m:r>
                      <m:r>
                        <a:rPr lang="en-US" altLang="ja-JP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ja-JP" altLang="en-US" sz="32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乗</m:t>
                      </m:r>
                    </m:oMath>
                  </m:oMathPara>
                </a14:m>
                <a:endParaRPr kumimoji="1" lang="en-US" altLang="ja-JP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7F782FE-828F-0347-810F-DFC19DF8B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5" y="3636697"/>
                <a:ext cx="11347449" cy="4927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BA682E0-AE0A-CC11-78FF-1957DA56C340}"/>
                  </a:ext>
                </a:extLst>
              </p:cNvPr>
              <p:cNvSpPr txBox="1"/>
              <p:nvPr/>
            </p:nvSpPr>
            <p:spPr>
              <a:xfrm>
                <a:off x="327251" y="5448943"/>
                <a:ext cx="214683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ja-JP" alt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の</m:t>
                      </m:r>
                      <m:r>
                        <a:rPr lang="ja-JP" alt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時も</m:t>
                      </m:r>
                      <m:r>
                        <a:rPr lang="ja-JP" alt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同様</m:t>
                      </m:r>
                    </m:oMath>
                  </m:oMathPara>
                </a14:m>
                <a:endParaRPr kumimoji="1" lang="en-US" altLang="ja-JP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BA682E0-AE0A-CC11-78FF-1957DA56C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1" y="5448943"/>
                <a:ext cx="2146838" cy="307777"/>
              </a:xfrm>
              <a:prstGeom prst="rect">
                <a:avLst/>
              </a:prstGeom>
              <a:blipFill>
                <a:blip r:embed="rId13"/>
                <a:stretch>
                  <a:fillRect l="-2273" t="-12000" b="-2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C04BA0F-DB59-B77E-EFC7-D8F9D7E74DE5}"/>
                  </a:ext>
                </a:extLst>
              </p:cNvPr>
              <p:cNvSpPr txBox="1"/>
              <p:nvPr/>
            </p:nvSpPr>
            <p:spPr>
              <a:xfrm>
                <a:off x="327251" y="6025320"/>
                <a:ext cx="13288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練習</m:t>
                      </m:r>
                      <m:r>
                        <a:rPr lang="en-US" altLang="ja-JP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C04BA0F-DB59-B77E-EFC7-D8F9D7E74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1" y="6025320"/>
                <a:ext cx="1328890" cy="369332"/>
              </a:xfrm>
              <a:prstGeom prst="rect">
                <a:avLst/>
              </a:prstGeom>
              <a:blipFill>
                <a:blip r:embed="rId14"/>
                <a:stretch>
                  <a:fillRect l="-6881" t="-8197" r="-6881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6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8" grpId="0"/>
      <p:bldP spid="19" grpId="0"/>
      <p:bldP spid="6" grpId="0"/>
      <p:bldP spid="7" grpId="0"/>
      <p:bldP spid="10" grpId="0"/>
      <p:bldP spid="12" grpId="0"/>
      <p:bldP spid="13" grpId="0"/>
      <p:bldP spid="1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1"/>
            <a:ext cx="8312150" cy="1033174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今日やる因数分解は大きく分けて次の</a:t>
            </a:r>
            <a:r>
              <a:rPr kumimoji="1" lang="en-US" altLang="ja-JP" sz="3200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4</a:t>
            </a:r>
            <a:r>
              <a:rPr kumimoji="1" lang="ja-JP" altLang="en-US" sz="3200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つ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07511" y="1112830"/>
            <a:ext cx="4441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　③３項：足して掛けて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04720" y="2084473"/>
                <a:ext cx="6787884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  <m: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1" lang="en-US" altLang="ja-JP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e>
                      </m:d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𝒂𝒃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en-US" altLang="ja-JP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20" y="2084473"/>
                <a:ext cx="6787884" cy="849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6860195" y="2103196"/>
                <a:ext cx="479618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(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)(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</m:t>
                      </m:r>
                      <m:r>
                        <a:rPr kumimoji="1" lang="en-US" altLang="ja-JP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US" altLang="ja-JP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95" y="2103196"/>
                <a:ext cx="479618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5193553" y="1046738"/>
                <a:ext cx="7100855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  <a:cs typeface="+mn-cs"/>
                  </a:rPr>
                  <a:t>かけて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𝒂𝒃</m:t>
                        </m:r>
                      </m:e>
                    </m:d>
                  </m:oMath>
                </a14:m>
                <a:r>
                  <a:rPr lang="ja-JP" altLang="en-US" sz="3200" b="1" dirty="0">
                    <a:solidFill>
                      <a:prstClr val="white"/>
                    </a:solidFill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</a:rPr>
                  <a:t>足して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32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ＤＦ特太ゴシック体" panose="020B0509000000000000" pitchFamily="49" charset="-128"/>
                    <a:ea typeface="ＤＦ特太ゴシック体" panose="020B0509000000000000" pitchFamily="49" charset="-128"/>
                    <a:cs typeface="+mn-cs"/>
                  </a:rPr>
                  <a:t>になる２数は</a:t>
                </a: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ＤＦ特太ゴシック体" panose="020B0509000000000000" pitchFamily="49" charset="-128"/>
                  <a:ea typeface="ＤＦ特太ゴシック体" panose="020B0509000000000000" pitchFamily="49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1" lang="en-US" altLang="ja-JP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</m:t>
                      </m:r>
                    </m:oMath>
                  </m:oMathPara>
                </a14:m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ＤＦ特太ゴシック体" panose="020B0509000000000000" pitchFamily="49" charset="-128"/>
                  <a:ea typeface="ＤＦ特太ゴシック体" panose="020B0509000000000000" pitchFamily="49" charset="-128"/>
                  <a:cs typeface="+mn-cs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553" y="1046738"/>
                <a:ext cx="7100855" cy="984885"/>
              </a:xfrm>
              <a:prstGeom prst="rect">
                <a:avLst/>
              </a:prstGeom>
              <a:blipFill>
                <a:blip r:embed="rId4"/>
                <a:stretch>
                  <a:fillRect l="-3519" t="-12422" r="-24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1C17B19-6C0B-33A5-479C-0B2AF2FA2C7F}"/>
              </a:ext>
            </a:extLst>
          </p:cNvPr>
          <p:cNvSpPr txBox="1"/>
          <p:nvPr/>
        </p:nvSpPr>
        <p:spPr>
          <a:xfrm>
            <a:off x="-107511" y="3569402"/>
            <a:ext cx="454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④２項：共通因数以外</a:t>
            </a:r>
            <a:endParaRPr kumimoji="1" lang="ja-JP" altLang="en-US" sz="28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EA80319-1670-0AD9-6591-E936B6DBC88D}"/>
                  </a:ext>
                </a:extLst>
              </p:cNvPr>
              <p:cNvSpPr txBox="1"/>
              <p:nvPr/>
            </p:nvSpPr>
            <p:spPr>
              <a:xfrm>
                <a:off x="940147" y="5176254"/>
                <a:ext cx="3208955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kumimoji="1" lang="en-US" altLang="ja-JP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EA80319-1670-0AD9-6591-E936B6DBC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47" y="5176254"/>
                <a:ext cx="3208955" cy="849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819C98F-D337-3544-5D92-2CED6743F7CB}"/>
                  </a:ext>
                </a:extLst>
              </p:cNvPr>
              <p:cNvSpPr txBox="1"/>
              <p:nvPr/>
            </p:nvSpPr>
            <p:spPr>
              <a:xfrm>
                <a:off x="4354457" y="5174055"/>
                <a:ext cx="477374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1" lang="en-US" altLang="ja-JP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819C98F-D337-3544-5D92-2CED6743F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457" y="5174055"/>
                <a:ext cx="477374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形吹き出し 20">
            <a:extLst>
              <a:ext uri="{FF2B5EF4-FFF2-40B4-BE49-F238E27FC236}">
                <a16:creationId xmlns:a16="http://schemas.microsoft.com/office/drawing/2014/main" id="{DC809A02-5CBF-63FF-EB9B-0DB4DDACCBC2}"/>
              </a:ext>
            </a:extLst>
          </p:cNvPr>
          <p:cNvSpPr/>
          <p:nvPr/>
        </p:nvSpPr>
        <p:spPr>
          <a:xfrm>
            <a:off x="5426524" y="4931761"/>
            <a:ext cx="556895" cy="487813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和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9" name="円形吹き出し 21">
            <a:extLst>
              <a:ext uri="{FF2B5EF4-FFF2-40B4-BE49-F238E27FC236}">
                <a16:creationId xmlns:a16="http://schemas.microsoft.com/office/drawing/2014/main" id="{939D196E-BB02-CF57-72E6-52674EAEF189}"/>
              </a:ext>
            </a:extLst>
          </p:cNvPr>
          <p:cNvSpPr/>
          <p:nvPr/>
        </p:nvSpPr>
        <p:spPr>
          <a:xfrm>
            <a:off x="7602277" y="4983237"/>
            <a:ext cx="556895" cy="487813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差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E461BC1-E607-AEEE-5E46-BEF0C63F3277}"/>
              </a:ext>
            </a:extLst>
          </p:cNvPr>
          <p:cNvCxnSpPr/>
          <p:nvPr/>
        </p:nvCxnSpPr>
        <p:spPr>
          <a:xfrm>
            <a:off x="1033135" y="5969234"/>
            <a:ext cx="430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29A64B2-C1D4-B842-EEC4-BCE8C1EC6A64}"/>
              </a:ext>
            </a:extLst>
          </p:cNvPr>
          <p:cNvCxnSpPr/>
          <p:nvPr/>
        </p:nvCxnSpPr>
        <p:spPr>
          <a:xfrm>
            <a:off x="2590301" y="5992286"/>
            <a:ext cx="430306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FC638D-EE5B-74E5-92AF-9233A913841E}"/>
              </a:ext>
            </a:extLst>
          </p:cNvPr>
          <p:cNvSpPr txBox="1"/>
          <p:nvPr/>
        </p:nvSpPr>
        <p:spPr>
          <a:xfrm>
            <a:off x="577448" y="4102728"/>
            <a:ext cx="110371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2</a:t>
            </a:r>
            <a:r>
              <a:rPr lang="ja-JP" altLang="en-US" sz="40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乗ー２乗の形  </a:t>
            </a:r>
            <a:r>
              <a:rPr lang="en-US" altLang="ja-JP" sz="40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=  </a:t>
            </a:r>
            <a:r>
              <a:rPr lang="ja-JP" altLang="en-US" sz="40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前と後ろの</a:t>
            </a:r>
            <a:r>
              <a:rPr lang="en-US" altLang="ja-JP" sz="40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(</a:t>
            </a:r>
            <a:r>
              <a:rPr lang="ja-JP" altLang="en-US" sz="40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和</a:t>
            </a:r>
            <a:r>
              <a:rPr lang="en-US" altLang="ja-JP" sz="40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)×(</a:t>
            </a:r>
            <a:r>
              <a:rPr lang="ja-JP" altLang="en-US" sz="40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差</a:t>
            </a:r>
            <a:r>
              <a:rPr lang="en-US" altLang="ja-JP" sz="40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)</a:t>
            </a:r>
            <a:r>
              <a:rPr lang="ja-JP" altLang="en-US" sz="40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へ</a:t>
            </a:r>
            <a:endParaRPr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27BC096-E2EC-544F-DAB2-3B26D8F537D1}"/>
                  </a:ext>
                </a:extLst>
              </p:cNvPr>
              <p:cNvSpPr txBox="1"/>
              <p:nvPr/>
            </p:nvSpPr>
            <p:spPr>
              <a:xfrm>
                <a:off x="9059218" y="5434972"/>
                <a:ext cx="28821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ja-JP" altLang="en-US" sz="3200" b="1" dirty="0">
                    <a:solidFill>
                      <a:schemeClr val="bg1"/>
                    </a:solidFill>
                  </a:rPr>
                  <a:t>・・・</a:t>
                </a:r>
                <a14:m>
                  <m:oMath xmlns:m="http://schemas.openxmlformats.org/officeDocument/2006/math">
                    <m:r>
                      <a:rPr lang="ja-JP" altLang="en-US" sz="3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練習</m:t>
                    </m:r>
                    <m:r>
                      <a:rPr lang="en-US" altLang="ja-JP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27BC096-E2EC-544F-DAB2-3B26D8F53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218" y="5434972"/>
                <a:ext cx="2882199" cy="492443"/>
              </a:xfrm>
              <a:prstGeom prst="rect">
                <a:avLst/>
              </a:prstGeom>
              <a:blipFill>
                <a:blip r:embed="rId7"/>
                <a:stretch>
                  <a:fillRect l="-8457" t="-25000" b="-5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形吹き出し 20">
            <a:extLst>
              <a:ext uri="{FF2B5EF4-FFF2-40B4-BE49-F238E27FC236}">
                <a16:creationId xmlns:a16="http://schemas.microsoft.com/office/drawing/2014/main" id="{C769C3CC-F4B6-A80D-8AC5-EDC003DC7AE3}"/>
              </a:ext>
            </a:extLst>
          </p:cNvPr>
          <p:cNvSpPr/>
          <p:nvPr/>
        </p:nvSpPr>
        <p:spPr>
          <a:xfrm>
            <a:off x="8849752" y="614523"/>
            <a:ext cx="556895" cy="487813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和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7" name="円形吹き出し 20">
            <a:extLst>
              <a:ext uri="{FF2B5EF4-FFF2-40B4-BE49-F238E27FC236}">
                <a16:creationId xmlns:a16="http://schemas.microsoft.com/office/drawing/2014/main" id="{A4D05EAD-9557-10C6-E656-00DC36222DC1}"/>
              </a:ext>
            </a:extLst>
          </p:cNvPr>
          <p:cNvSpPr/>
          <p:nvPr/>
        </p:nvSpPr>
        <p:spPr>
          <a:xfrm>
            <a:off x="6562693" y="633235"/>
            <a:ext cx="556895" cy="487813"/>
          </a:xfrm>
          <a:prstGeom prst="wedgeEllipseCallout">
            <a:avLst>
              <a:gd name="adj1" fmla="val -6354"/>
              <a:gd name="adj2" fmla="val -3932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積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175523D-3DC5-D991-9FC4-795D04925563}"/>
              </a:ext>
            </a:extLst>
          </p:cNvPr>
          <p:cNvCxnSpPr>
            <a:cxnSpLocks/>
          </p:cNvCxnSpPr>
          <p:nvPr/>
        </p:nvCxnSpPr>
        <p:spPr>
          <a:xfrm>
            <a:off x="4897072" y="4753107"/>
            <a:ext cx="65313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FB73099-47FB-11B5-63AA-3C534B0B807F}"/>
              </a:ext>
            </a:extLst>
          </p:cNvPr>
          <p:cNvCxnSpPr>
            <a:cxnSpLocks/>
          </p:cNvCxnSpPr>
          <p:nvPr/>
        </p:nvCxnSpPr>
        <p:spPr>
          <a:xfrm>
            <a:off x="6050847" y="4753107"/>
            <a:ext cx="790294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0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27" grpId="0"/>
      <p:bldP spid="19" grpId="0"/>
      <p:bldP spid="25" grpId="0"/>
      <p:bldP spid="26" grpId="0"/>
      <p:bldP spid="28" grpId="0" animBg="1"/>
      <p:bldP spid="29" grpId="0" animBg="1"/>
      <p:bldP spid="6" grpId="0"/>
      <p:bldP spid="3" grpId="0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257054" y="779059"/>
            <a:ext cx="3082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ＤＨＰ特太ゴシック体" panose="020B0500000000000000" pitchFamily="50" charset="-128"/>
                <a:ea typeface="ＤＨＰ特太ゴシック体" panose="020B0500000000000000" pitchFamily="50" charset="-128"/>
                <a:cs typeface="+mn-cs"/>
              </a:rPr>
              <a:t>２項：共通因数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3092" y="1479515"/>
                <a:ext cx="446314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3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𝑎𝑥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𝑎𝑦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en-US" altLang="ja-JP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" y="1479515"/>
                <a:ext cx="4463145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576421" y="1479515"/>
                <a:ext cx="586077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3×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4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en-US" altLang="ja-JP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421" y="1479515"/>
                <a:ext cx="5860771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864537" y="2482135"/>
                <a:ext cx="34510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=3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US" altLang="ja-JP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37" y="2482135"/>
                <a:ext cx="3451073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844232" y="715836"/>
                <a:ext cx="40480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𝑎𝑥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𝑎𝑦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US" altLang="ja-JP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32" y="715836"/>
                <a:ext cx="404809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625FCC41-B729-CC48-4737-DDB750A00443}"/>
              </a:ext>
            </a:extLst>
          </p:cNvPr>
          <p:cNvCxnSpPr/>
          <p:nvPr/>
        </p:nvCxnSpPr>
        <p:spPr>
          <a:xfrm>
            <a:off x="4703228" y="2132782"/>
            <a:ext cx="135048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3FBB0B9-1982-AFDF-8A19-574F6E210FD9}"/>
              </a:ext>
            </a:extLst>
          </p:cNvPr>
          <p:cNvCxnSpPr/>
          <p:nvPr/>
        </p:nvCxnSpPr>
        <p:spPr>
          <a:xfrm>
            <a:off x="4590511" y="3187700"/>
            <a:ext cx="6930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25B0A08-28AA-8591-676D-59E97595D03A}"/>
              </a:ext>
            </a:extLst>
          </p:cNvPr>
          <p:cNvCxnSpPr/>
          <p:nvPr/>
        </p:nvCxnSpPr>
        <p:spPr>
          <a:xfrm>
            <a:off x="6825043" y="2128423"/>
            <a:ext cx="24289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122D21F-DC12-294E-98CD-9DA8BFFA21FB}"/>
              </a:ext>
            </a:extLst>
          </p:cNvPr>
          <p:cNvCxnSpPr/>
          <p:nvPr/>
        </p:nvCxnSpPr>
        <p:spPr>
          <a:xfrm>
            <a:off x="10033549" y="2128423"/>
            <a:ext cx="220815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5E54626-D07F-3D87-4359-58E97E0B21CC}"/>
              </a:ext>
            </a:extLst>
          </p:cNvPr>
          <p:cNvCxnSpPr/>
          <p:nvPr/>
        </p:nvCxnSpPr>
        <p:spPr>
          <a:xfrm>
            <a:off x="7842291" y="2134773"/>
            <a:ext cx="135048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DDBC15D-5CB6-DACB-2771-6AFC8AE5BA00}"/>
              </a:ext>
            </a:extLst>
          </p:cNvPr>
          <p:cNvCxnSpPr/>
          <p:nvPr/>
        </p:nvCxnSpPr>
        <p:spPr>
          <a:xfrm>
            <a:off x="5565643" y="3195399"/>
            <a:ext cx="32329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8F53CA1-FAE3-9EBF-22FD-3E19432B4B8E}"/>
              </a:ext>
            </a:extLst>
          </p:cNvPr>
          <p:cNvCxnSpPr/>
          <p:nvPr/>
        </p:nvCxnSpPr>
        <p:spPr>
          <a:xfrm>
            <a:off x="6638513" y="3220799"/>
            <a:ext cx="26718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543154E-531D-3929-CC0B-0C75CA407892}"/>
                  </a:ext>
                </a:extLst>
              </p:cNvPr>
              <p:cNvSpPr txBox="1"/>
              <p:nvPr/>
            </p:nvSpPr>
            <p:spPr>
              <a:xfrm>
                <a:off x="77182" y="4128695"/>
                <a:ext cx="406778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d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sSup>
                        <m:sSupPr>
                          <m:ctrlPr>
                            <a:rPr kumimoji="1" lang="en-US" altLang="ja-JP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−4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1" lang="en-US" altLang="ja-JP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543154E-531D-3929-CC0B-0C75CA407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2" y="4128695"/>
                <a:ext cx="4067780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EE9529C-C640-876A-E5BF-7B76EA411218}"/>
                  </a:ext>
                </a:extLst>
              </p:cNvPr>
              <p:cNvSpPr txBox="1"/>
              <p:nvPr/>
            </p:nvSpPr>
            <p:spPr>
              <a:xfrm>
                <a:off x="4144962" y="4152923"/>
                <a:ext cx="582229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−2×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8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ja-JP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EE9529C-C640-876A-E5BF-7B76EA411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962" y="4152923"/>
                <a:ext cx="5822298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12804E4-1EF7-E74A-0079-B40A376896E0}"/>
              </a:ext>
            </a:extLst>
          </p:cNvPr>
          <p:cNvCxnSpPr/>
          <p:nvPr/>
        </p:nvCxnSpPr>
        <p:spPr>
          <a:xfrm>
            <a:off x="4233438" y="4825455"/>
            <a:ext cx="148553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34C1FC2-A874-E2F5-5E9B-72E4FFA4B70F}"/>
              </a:ext>
            </a:extLst>
          </p:cNvPr>
          <p:cNvCxnSpPr/>
          <p:nvPr/>
        </p:nvCxnSpPr>
        <p:spPr>
          <a:xfrm>
            <a:off x="7372501" y="4827446"/>
            <a:ext cx="148553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F37086C-41E3-5D3F-4584-F1B2789679DF}"/>
              </a:ext>
            </a:extLst>
          </p:cNvPr>
          <p:cNvCxnSpPr/>
          <p:nvPr/>
        </p:nvCxnSpPr>
        <p:spPr>
          <a:xfrm>
            <a:off x="6327661" y="4818815"/>
            <a:ext cx="32329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A936228-8BC0-202A-8B49-F00FBF7D292E}"/>
              </a:ext>
            </a:extLst>
          </p:cNvPr>
          <p:cNvCxnSpPr/>
          <p:nvPr/>
        </p:nvCxnSpPr>
        <p:spPr>
          <a:xfrm>
            <a:off x="9542842" y="4844215"/>
            <a:ext cx="26718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80871F1-F2AE-2E02-B38A-916F73FC30B3}"/>
                  </a:ext>
                </a:extLst>
              </p:cNvPr>
              <p:cNvSpPr txBox="1"/>
              <p:nvPr/>
            </p:nvSpPr>
            <p:spPr>
              <a:xfrm>
                <a:off x="572289" y="2572147"/>
                <a:ext cx="3334246" cy="1169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共通因数：</m:t>
                      </m:r>
                      <m:r>
                        <a:rPr lang="en-US" altLang="ja-JP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ja-JP" sz="3200" b="0" i="0" dirty="0">
                  <a:solidFill>
                    <a:srgbClr val="00B0F0"/>
                  </a:solidFill>
                  <a:latin typeface="游ゴシック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　　　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でくくる</a:t>
                </a:r>
                <a:endPara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80871F1-F2AE-2E02-B38A-916F73FC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89" y="2572147"/>
                <a:ext cx="3334246" cy="1169551"/>
              </a:xfrm>
              <a:prstGeom prst="rect">
                <a:avLst/>
              </a:prstGeom>
              <a:blipFill>
                <a:blip r:embed="rId9"/>
                <a:stretch>
                  <a:fillRect r="-6581" b="-161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4C61737-2405-F0E5-D25E-5074983E0489}"/>
                  </a:ext>
                </a:extLst>
              </p:cNvPr>
              <p:cNvSpPr txBox="1"/>
              <p:nvPr/>
            </p:nvSpPr>
            <p:spPr>
              <a:xfrm>
                <a:off x="3454627" y="5405923"/>
                <a:ext cx="342497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=2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1" lang="en-US" altLang="ja-JP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−2)</m:t>
                      </m:r>
                    </m:oMath>
                  </m:oMathPara>
                </a14:m>
                <a:endParaRPr kumimoji="1" lang="en-US" altLang="ja-JP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4C61737-2405-F0E5-D25E-5074983E0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627" y="5405923"/>
                <a:ext cx="3424977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6F17BE99-0B2B-3312-2CC0-D18E39E9962F}"/>
              </a:ext>
            </a:extLst>
          </p:cNvPr>
          <p:cNvCxnSpPr/>
          <p:nvPr/>
        </p:nvCxnSpPr>
        <p:spPr>
          <a:xfrm>
            <a:off x="4180601" y="6111488"/>
            <a:ext cx="6930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7396346-A5FC-913A-A30E-D78C72614C91}"/>
              </a:ext>
            </a:extLst>
          </p:cNvPr>
          <p:cNvCxnSpPr/>
          <p:nvPr/>
        </p:nvCxnSpPr>
        <p:spPr>
          <a:xfrm>
            <a:off x="5155733" y="6119187"/>
            <a:ext cx="32329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04593C0-D98E-9683-2B9F-9384AC460172}"/>
              </a:ext>
            </a:extLst>
          </p:cNvPr>
          <p:cNvCxnSpPr/>
          <p:nvPr/>
        </p:nvCxnSpPr>
        <p:spPr>
          <a:xfrm>
            <a:off x="6228603" y="6144587"/>
            <a:ext cx="26718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B1341A7A-BC7C-4D4C-16C1-6A398309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27450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～因数分解～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3753A5-8A77-ABE6-9880-0435240F57C9}"/>
              </a:ext>
            </a:extLst>
          </p:cNvPr>
          <p:cNvSpPr txBox="1"/>
          <p:nvPr/>
        </p:nvSpPr>
        <p:spPr>
          <a:xfrm>
            <a:off x="-225039" y="997830"/>
            <a:ext cx="503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en-US" altLang="ja-JP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[</a:t>
            </a:r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2] </a:t>
            </a:r>
            <a:r>
              <a:rPr lang="ja-JP" altLang="en-US" sz="2400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次の式を因数分解しなさい</a:t>
            </a:r>
            <a:endParaRPr kumimoji="1" lang="ja-JP" altLang="en-US" sz="24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EBD26D-5B01-5415-FE44-A4D465888B45}"/>
                  </a:ext>
                </a:extLst>
              </p:cNvPr>
              <p:cNvSpPr txBox="1"/>
              <p:nvPr/>
            </p:nvSpPr>
            <p:spPr>
              <a:xfrm>
                <a:off x="196602" y="4949636"/>
                <a:ext cx="3456459" cy="1169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共通因数：</m:t>
                      </m:r>
                      <m:r>
                        <a:rPr lang="en-US" altLang="ja-JP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ja-JP" sz="3200" b="0" i="0" dirty="0">
                  <a:solidFill>
                    <a:srgbClr val="00B0F0"/>
                  </a:solidFill>
                  <a:latin typeface="游ゴシック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　　　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でくくる</a:t>
                </a:r>
                <a:endPara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EBD26D-5B01-5415-FE44-A4D465888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02" y="4949636"/>
                <a:ext cx="3456459" cy="1169551"/>
              </a:xfrm>
              <a:prstGeom prst="rect">
                <a:avLst/>
              </a:prstGeom>
              <a:blipFill>
                <a:blip r:embed="rId12"/>
                <a:stretch>
                  <a:fillRect r="-2998" b="-161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3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1" grpId="0"/>
      <p:bldP spid="37" grpId="0"/>
      <p:bldP spid="39" grpId="0"/>
      <p:bldP spid="1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4451</TotalTime>
  <Words>1264</Words>
  <Application>Microsoft Office PowerPoint</Application>
  <PresentationFormat>ワイド画面</PresentationFormat>
  <Paragraphs>238</Paragraphs>
  <Slides>22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Office テーマ</vt:lpstr>
      <vt:lpstr>1_Office テーマ</vt:lpstr>
      <vt:lpstr>今日の目標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～因数分解とは～</vt:lpstr>
      <vt:lpstr>　今日やる因数分解は大きく分けて次の4つ</vt:lpstr>
      <vt:lpstr>　今日やる因数分解は大きく分けて次の4つ</vt:lpstr>
      <vt:lpstr>～因数分解～</vt:lpstr>
      <vt:lpstr>～因数分解～</vt:lpstr>
      <vt:lpstr>～因数分解～</vt:lpstr>
      <vt:lpstr>～因数分解～</vt:lpstr>
      <vt:lpstr>～因数分解②～</vt:lpstr>
      <vt:lpstr>～因数分解②～</vt:lpstr>
      <vt:lpstr>PowerPoint プレゼンテーション</vt:lpstr>
      <vt:lpstr>PowerPoint プレゼンテーション</vt:lpstr>
      <vt:lpstr>応用問題</vt:lpstr>
      <vt:lpstr>PowerPoint プレゼンテーション</vt:lpstr>
      <vt:lpstr>PowerPoint プレゼンテーション</vt:lpstr>
      <vt:lpstr>PowerPoint プレゼンテーション</vt:lpstr>
      <vt:lpstr>今日の目標</vt:lpstr>
      <vt:lpstr>PowerPoint プレゼンテーション</vt:lpstr>
    </vt:vector>
  </TitlesOfParts>
  <Company>千葉県教育庁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数学Ⅰ 第２回レポートスクーリング教材そのⅡ</dc:title>
  <dc:creator>Windows ユーザー</dc:creator>
  <cp:lastModifiedBy>利治 浅見</cp:lastModifiedBy>
  <cp:revision>121</cp:revision>
  <dcterms:created xsi:type="dcterms:W3CDTF">2022-05-24T01:32:01Z</dcterms:created>
  <dcterms:modified xsi:type="dcterms:W3CDTF">2025-04-11T04:43:14Z</dcterms:modified>
</cp:coreProperties>
</file>