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81" r:id="rId3"/>
    <p:sldId id="261" r:id="rId4"/>
    <p:sldId id="271" r:id="rId5"/>
    <p:sldId id="272" r:id="rId6"/>
    <p:sldId id="282" r:id="rId7"/>
    <p:sldId id="283" r:id="rId8"/>
    <p:sldId id="273" r:id="rId9"/>
    <p:sldId id="274" r:id="rId10"/>
    <p:sldId id="275" r:id="rId11"/>
    <p:sldId id="276" r:id="rId12"/>
    <p:sldId id="278" r:id="rId13"/>
    <p:sldId id="284" r:id="rId14"/>
    <p:sldId id="279" r:id="rId15"/>
    <p:sldId id="285" r:id="rId16"/>
    <p:sldId id="280" r:id="rId17"/>
  </p:sldIdLst>
  <p:sldSz cx="12192000" cy="6858000"/>
  <p:notesSz cx="14295438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52" d="100"/>
          <a:sy n="52" d="100"/>
        </p:scale>
        <p:origin x="56" y="1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1.xml" /><Relationship Id="rId1" Type="http://schemas.microsoft.com/office/2011/relationships/chartStyle" Target="style1.xml" 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10.xml" /><Relationship Id="rId1" Type="http://schemas.microsoft.com/office/2011/relationships/chartStyle" Target="style10.xml" 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11.xml" /><Relationship Id="rId1" Type="http://schemas.microsoft.com/office/2011/relationships/chartStyle" Target="style11.xml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2.xml" /><Relationship Id="rId1" Type="http://schemas.microsoft.com/office/2011/relationships/chartStyle" Target="style2.xml" 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3.xml" /><Relationship Id="rId1" Type="http://schemas.microsoft.com/office/2011/relationships/chartStyle" Target="style3.xml" 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4.xml" /><Relationship Id="rId1" Type="http://schemas.microsoft.com/office/2011/relationships/chartStyle" Target="style4.xml" 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5.xml" /><Relationship Id="rId1" Type="http://schemas.microsoft.com/office/2011/relationships/chartStyle" Target="style5.xml" 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6.xml" /><Relationship Id="rId1" Type="http://schemas.microsoft.com/office/2011/relationships/chartStyle" Target="style6.xml" 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7.xml" /><Relationship Id="rId1" Type="http://schemas.microsoft.com/office/2011/relationships/chartStyle" Target="style7.xml" 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8.xml" /><Relationship Id="rId1" Type="http://schemas.microsoft.com/office/2011/relationships/chartStyle" Target="style8.xml" 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.uzw20\Desktop\&#25968;&#8544;\&#25480;&#26989;\2&#27425;&#38306;&#25968;&#12464;&#12521;&#12501;&#26041;&#30524;&#32025;.xlsx" TargetMode="External" /><Relationship Id="rId2" Type="http://schemas.microsoft.com/office/2011/relationships/chartColorStyle" Target="colors9.xml" /><Relationship Id="rId1" Type="http://schemas.microsoft.com/office/2011/relationships/chartStyle" Target="style9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DB1-4885-AF05-53F89E0CBE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17E-4E44-8458-8812592E7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D8-49F7-9329-0F0DD489F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D8E-4E2E-93AF-E7B865893A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BFB-43CD-98E8-62F5D81F07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D8-49F7-9329-0F0DD489F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17E-4E44-8458-8812592E7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D8-49F7-9329-0F0DD489F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17E-4E44-8458-8812592E72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EB1-49BD-B02C-1747DF235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4445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Sheet1!$N$8:$N$14</c:f>
              <c:numCache>
                <c:formatCode>General</c:formatCode>
                <c:ptCount val="7"/>
                <c:pt idx="0">
                  <c:v>27</c:v>
                </c:pt>
                <c:pt idx="1">
                  <c:v>12</c:v>
                </c:pt>
                <c:pt idx="2">
                  <c:v>3</c:v>
                </c:pt>
                <c:pt idx="3">
                  <c:v>0</c:v>
                </c:pt>
                <c:pt idx="4">
                  <c:v>3</c:v>
                </c:pt>
                <c:pt idx="5">
                  <c:v>12</c:v>
                </c:pt>
                <c:pt idx="6">
                  <c:v>27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D8-49F7-9329-0F0DD489F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5520824"/>
        <c:axId val="435524104"/>
      </c:scatterChart>
      <c:valAx>
        <c:axId val="435520824"/>
        <c:scaling>
          <c:orientation val="minMax"/>
        </c:scaling>
        <c:delete val="1"/>
        <c:axPos val="b"/>
        <c:majorTickMark val="none"/>
        <c:minorTickMark val="none"/>
        <c:tickLblPos val="nextTo"/>
        <c:crossAx val="435524104"/>
        <c:crosses val="autoZero"/>
        <c:crossBetween val="midCat"/>
      </c:valAx>
      <c:valAx>
        <c:axId val="435524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5520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rgbClr val="FFFF00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8097441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CB827E7F-2F35-42CC-A2F4-E770DBB606C0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8097441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8FE3606B-FEF4-4A45-A61D-3E10687B4A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253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8097441" y="0"/>
            <a:ext cx="6194689" cy="495029"/>
          </a:xfrm>
          <a:prstGeom prst="rect">
            <a:avLst/>
          </a:prstGeom>
        </p:spPr>
        <p:txBody>
          <a:bodyPr vert="horz" lIns="133073" tIns="66536" rIns="133073" bIns="66536" rtlCol="0"/>
          <a:lstStyle>
            <a:lvl1pPr algn="r">
              <a:defRPr sz="1700"/>
            </a:lvl1pPr>
          </a:lstStyle>
          <a:p>
            <a:fld id="{CDDC63B0-D9F6-465B-AB2D-47064B765F77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87825" y="1231900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73" tIns="66536" rIns="133073" bIns="665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429545" y="4748164"/>
            <a:ext cx="11436350" cy="3884861"/>
          </a:xfrm>
          <a:prstGeom prst="rect">
            <a:avLst/>
          </a:prstGeom>
        </p:spPr>
        <p:txBody>
          <a:bodyPr vert="horz" lIns="133073" tIns="66536" rIns="133073" bIns="6653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l">
              <a:defRPr sz="17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8097441" y="9371286"/>
            <a:ext cx="6194689" cy="495028"/>
          </a:xfrm>
          <a:prstGeom prst="rect">
            <a:avLst/>
          </a:prstGeom>
        </p:spPr>
        <p:txBody>
          <a:bodyPr vert="horz" lIns="133073" tIns="66536" rIns="133073" bIns="66536" rtlCol="0" anchor="b"/>
          <a:lstStyle>
            <a:lvl1pPr algn="r">
              <a:defRPr sz="1700"/>
            </a:lvl1pPr>
          </a:lstStyle>
          <a:p>
            <a:fld id="{55182112-86FB-4BA1-AE49-C49672F787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88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053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79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18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22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172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66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50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29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38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8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3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76619-F631-4582-808F-D5856FCD1EEB}" type="datetimeFigureOut">
              <a:rPr kumimoji="1" lang="ja-JP" altLang="en-US" smtClean="0"/>
              <a:t>2025/4/12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B5B6-F3D6-431A-B026-A4BD25C3B4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91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 /><Relationship Id="rId13" Type="http://schemas.openxmlformats.org/officeDocument/2006/relationships/image" Target="../media/image67.png" /><Relationship Id="rId18" Type="http://schemas.openxmlformats.org/officeDocument/2006/relationships/image" Target="../media/image70.png" /><Relationship Id="rId26" Type="http://schemas.openxmlformats.org/officeDocument/2006/relationships/image" Target="../media/image77.png" /><Relationship Id="rId3" Type="http://schemas.openxmlformats.org/officeDocument/2006/relationships/image" Target="../media/image390.png" /><Relationship Id="rId21" Type="http://schemas.openxmlformats.org/officeDocument/2006/relationships/image" Target="../media/image65.png" /><Relationship Id="rId7" Type="http://schemas.openxmlformats.org/officeDocument/2006/relationships/image" Target="../media/image430.png" /><Relationship Id="rId12" Type="http://schemas.openxmlformats.org/officeDocument/2006/relationships/image" Target="../media/image480.png" /><Relationship Id="rId17" Type="http://schemas.openxmlformats.org/officeDocument/2006/relationships/image" Target="../media/image69.png" /><Relationship Id="rId25" Type="http://schemas.openxmlformats.org/officeDocument/2006/relationships/image" Target="../media/image76.png" /><Relationship Id="rId2" Type="http://schemas.openxmlformats.org/officeDocument/2006/relationships/image" Target="../media/image380.png" /><Relationship Id="rId16" Type="http://schemas.openxmlformats.org/officeDocument/2006/relationships/image" Target="../media/image68.png" /><Relationship Id="rId20" Type="http://schemas.openxmlformats.org/officeDocument/2006/relationships/image" Target="../media/image72.png" /><Relationship Id="rId29" Type="http://schemas.openxmlformats.org/officeDocument/2006/relationships/image" Target="../media/image8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20.png" /><Relationship Id="rId11" Type="http://schemas.openxmlformats.org/officeDocument/2006/relationships/image" Target="../media/image470.png" /><Relationship Id="rId24" Type="http://schemas.openxmlformats.org/officeDocument/2006/relationships/image" Target="../media/image75.png" /><Relationship Id="rId5" Type="http://schemas.openxmlformats.org/officeDocument/2006/relationships/image" Target="../media/image411.png" /><Relationship Id="rId15" Type="http://schemas.openxmlformats.org/officeDocument/2006/relationships/chart" Target="../charts/chart7.xml" /><Relationship Id="rId23" Type="http://schemas.openxmlformats.org/officeDocument/2006/relationships/image" Target="../media/image73.png" /><Relationship Id="rId10" Type="http://schemas.openxmlformats.org/officeDocument/2006/relationships/image" Target="../media/image460.png" /><Relationship Id="rId19" Type="http://schemas.openxmlformats.org/officeDocument/2006/relationships/image" Target="../media/image71.png" /><Relationship Id="rId31" Type="http://schemas.openxmlformats.org/officeDocument/2006/relationships/image" Target="../media/image81.png" /><Relationship Id="rId4" Type="http://schemas.openxmlformats.org/officeDocument/2006/relationships/image" Target="../media/image400.png" /><Relationship Id="rId9" Type="http://schemas.openxmlformats.org/officeDocument/2006/relationships/image" Target="../media/image450.png" /><Relationship Id="rId14" Type="http://schemas.openxmlformats.org/officeDocument/2006/relationships/chart" Target="../charts/chart6.xml" /><Relationship Id="rId22" Type="http://schemas.openxmlformats.org/officeDocument/2006/relationships/image" Target="../media/image74.png" /><Relationship Id="rId27" Type="http://schemas.openxmlformats.org/officeDocument/2006/relationships/image" Target="../media/image78.png" /><Relationship Id="rId30" Type="http://schemas.openxmlformats.org/officeDocument/2006/relationships/image" Target="../media/image79.png" 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 /><Relationship Id="rId3" Type="http://schemas.openxmlformats.org/officeDocument/2006/relationships/image" Target="../media/image83.png" /><Relationship Id="rId7" Type="http://schemas.openxmlformats.org/officeDocument/2006/relationships/image" Target="../media/image87.png" /><Relationship Id="rId2" Type="http://schemas.openxmlformats.org/officeDocument/2006/relationships/image" Target="../media/image82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86.png" /><Relationship Id="rId11" Type="http://schemas.openxmlformats.org/officeDocument/2006/relationships/image" Target="../media/image90.png" /><Relationship Id="rId10" Type="http://schemas.openxmlformats.org/officeDocument/2006/relationships/image" Target="../media/image89.png" /><Relationship Id="rId4" Type="http://schemas.openxmlformats.org/officeDocument/2006/relationships/image" Target="../media/image84.png" /><Relationship Id="rId9" Type="http://schemas.openxmlformats.org/officeDocument/2006/relationships/image" Target="../media/image85.png" 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0.png" /><Relationship Id="rId13" Type="http://schemas.openxmlformats.org/officeDocument/2006/relationships/image" Target="../media/image480.png" /><Relationship Id="rId18" Type="http://schemas.openxmlformats.org/officeDocument/2006/relationships/image" Target="../media/image93.png" /><Relationship Id="rId3" Type="http://schemas.openxmlformats.org/officeDocument/2006/relationships/image" Target="../media/image380.png" /><Relationship Id="rId21" Type="http://schemas.openxmlformats.org/officeDocument/2006/relationships/image" Target="../media/image96.png" /><Relationship Id="rId7" Type="http://schemas.openxmlformats.org/officeDocument/2006/relationships/image" Target="../media/image420.png" /><Relationship Id="rId12" Type="http://schemas.openxmlformats.org/officeDocument/2006/relationships/image" Target="../media/image470.png" /><Relationship Id="rId17" Type="http://schemas.openxmlformats.org/officeDocument/2006/relationships/image" Target="../media/image92.png" /><Relationship Id="rId2" Type="http://schemas.openxmlformats.org/officeDocument/2006/relationships/chart" Target="../charts/chart8.xml" /><Relationship Id="rId16" Type="http://schemas.openxmlformats.org/officeDocument/2006/relationships/chart" Target="../charts/chart10.xml" /><Relationship Id="rId20" Type="http://schemas.openxmlformats.org/officeDocument/2006/relationships/image" Target="../media/image95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11.png" /><Relationship Id="rId11" Type="http://schemas.openxmlformats.org/officeDocument/2006/relationships/image" Target="../media/image460.png" /><Relationship Id="rId5" Type="http://schemas.openxmlformats.org/officeDocument/2006/relationships/image" Target="../media/image400.png" /><Relationship Id="rId15" Type="http://schemas.openxmlformats.org/officeDocument/2006/relationships/chart" Target="../charts/chart9.xml" /><Relationship Id="rId10" Type="http://schemas.openxmlformats.org/officeDocument/2006/relationships/image" Target="../media/image450.png" /><Relationship Id="rId19" Type="http://schemas.openxmlformats.org/officeDocument/2006/relationships/image" Target="../media/image94.png" /><Relationship Id="rId4" Type="http://schemas.openxmlformats.org/officeDocument/2006/relationships/image" Target="../media/image390.png" /><Relationship Id="rId9" Type="http://schemas.openxmlformats.org/officeDocument/2006/relationships/image" Target="../media/image440.png" /><Relationship Id="rId14" Type="http://schemas.openxmlformats.org/officeDocument/2006/relationships/image" Target="../media/image91.png" /><Relationship Id="rId22" Type="http://schemas.openxmlformats.org/officeDocument/2006/relationships/image" Target="../media/image97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 /><Relationship Id="rId2" Type="http://schemas.openxmlformats.org/officeDocument/2006/relationships/image" Target="../media/image98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 /><Relationship Id="rId13" Type="http://schemas.openxmlformats.org/officeDocument/2006/relationships/chart" Target="../charts/chart11.xml" /><Relationship Id="rId18" Type="http://schemas.openxmlformats.org/officeDocument/2006/relationships/image" Target="../media/image108.png" /><Relationship Id="rId26" Type="http://schemas.openxmlformats.org/officeDocument/2006/relationships/image" Target="../media/image116.png" /><Relationship Id="rId3" Type="http://schemas.openxmlformats.org/officeDocument/2006/relationships/image" Target="../media/image950.png" /><Relationship Id="rId21" Type="http://schemas.openxmlformats.org/officeDocument/2006/relationships/image" Target="../media/image111.png" /><Relationship Id="rId7" Type="http://schemas.openxmlformats.org/officeDocument/2006/relationships/image" Target="../media/image990.png" /><Relationship Id="rId12" Type="http://schemas.openxmlformats.org/officeDocument/2006/relationships/image" Target="../media/image490.png" /><Relationship Id="rId17" Type="http://schemas.openxmlformats.org/officeDocument/2006/relationships/image" Target="../media/image107.png" /><Relationship Id="rId25" Type="http://schemas.openxmlformats.org/officeDocument/2006/relationships/image" Target="../media/image115.png" /><Relationship Id="rId2" Type="http://schemas.openxmlformats.org/officeDocument/2006/relationships/image" Target="../media/image940.png" /><Relationship Id="rId16" Type="http://schemas.openxmlformats.org/officeDocument/2006/relationships/image" Target="../media/image106.png" /><Relationship Id="rId20" Type="http://schemas.openxmlformats.org/officeDocument/2006/relationships/image" Target="../media/image11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980.png" /><Relationship Id="rId11" Type="http://schemas.openxmlformats.org/officeDocument/2006/relationships/image" Target="../media/image103.png" /><Relationship Id="rId24" Type="http://schemas.openxmlformats.org/officeDocument/2006/relationships/image" Target="../media/image114.png" /><Relationship Id="rId5" Type="http://schemas.openxmlformats.org/officeDocument/2006/relationships/image" Target="../media/image970.png" /><Relationship Id="rId15" Type="http://schemas.openxmlformats.org/officeDocument/2006/relationships/image" Target="../media/image105.png" /><Relationship Id="rId23" Type="http://schemas.openxmlformats.org/officeDocument/2006/relationships/image" Target="../media/image113.png" /><Relationship Id="rId28" Type="http://schemas.openxmlformats.org/officeDocument/2006/relationships/image" Target="../media/image118.png" /><Relationship Id="rId10" Type="http://schemas.openxmlformats.org/officeDocument/2006/relationships/image" Target="../media/image102.png" /><Relationship Id="rId19" Type="http://schemas.openxmlformats.org/officeDocument/2006/relationships/image" Target="../media/image109.png" /><Relationship Id="rId4" Type="http://schemas.openxmlformats.org/officeDocument/2006/relationships/image" Target="../media/image960.png" /><Relationship Id="rId9" Type="http://schemas.openxmlformats.org/officeDocument/2006/relationships/image" Target="../media/image101.png" /><Relationship Id="rId14" Type="http://schemas.openxmlformats.org/officeDocument/2006/relationships/image" Target="../media/image104.png" /><Relationship Id="rId22" Type="http://schemas.openxmlformats.org/officeDocument/2006/relationships/image" Target="../media/image112.png" /><Relationship Id="rId27" Type="http://schemas.openxmlformats.org/officeDocument/2006/relationships/image" Target="../media/image117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 /><Relationship Id="rId2" Type="http://schemas.openxmlformats.org/officeDocument/2006/relationships/image" Target="../media/image119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 /><Relationship Id="rId2" Type="http://schemas.openxmlformats.org/officeDocument/2006/relationships/image" Target="../media/image210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 /><Relationship Id="rId13" Type="http://schemas.openxmlformats.org/officeDocument/2006/relationships/image" Target="../media/image14.png" /><Relationship Id="rId3" Type="http://schemas.openxmlformats.org/officeDocument/2006/relationships/image" Target="../media/image410.png" /><Relationship Id="rId7" Type="http://schemas.openxmlformats.org/officeDocument/2006/relationships/image" Target="../media/image8.png" /><Relationship Id="rId12" Type="http://schemas.openxmlformats.org/officeDocument/2006/relationships/image" Target="../media/image13.png" /><Relationship Id="rId2" Type="http://schemas.openxmlformats.org/officeDocument/2006/relationships/image" Target="../media/image31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7.png" /><Relationship Id="rId11" Type="http://schemas.openxmlformats.org/officeDocument/2006/relationships/image" Target="../media/image12.png" /><Relationship Id="rId5" Type="http://schemas.openxmlformats.org/officeDocument/2006/relationships/image" Target="../media/image6.png" /><Relationship Id="rId10" Type="http://schemas.openxmlformats.org/officeDocument/2006/relationships/image" Target="../media/image11.png" /><Relationship Id="rId4" Type="http://schemas.openxmlformats.org/officeDocument/2006/relationships/image" Target="../media/image511.png" /><Relationship Id="rId9" Type="http://schemas.openxmlformats.org/officeDocument/2006/relationships/image" Target="../media/image10.png" /><Relationship Id="rId14" Type="http://schemas.openxmlformats.org/officeDocument/2006/relationships/image" Target="../media/image15.pn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 /><Relationship Id="rId13" Type="http://schemas.openxmlformats.org/officeDocument/2006/relationships/image" Target="../media/image27.png" /><Relationship Id="rId18" Type="http://schemas.openxmlformats.org/officeDocument/2006/relationships/image" Target="../media/image32.png" /><Relationship Id="rId3" Type="http://schemas.openxmlformats.org/officeDocument/2006/relationships/image" Target="../media/image17.png" /><Relationship Id="rId21" Type="http://schemas.openxmlformats.org/officeDocument/2006/relationships/image" Target="../media/image35.png" /><Relationship Id="rId7" Type="http://schemas.openxmlformats.org/officeDocument/2006/relationships/image" Target="../media/image21.png" /><Relationship Id="rId12" Type="http://schemas.openxmlformats.org/officeDocument/2006/relationships/image" Target="../media/image26.png" /><Relationship Id="rId17" Type="http://schemas.openxmlformats.org/officeDocument/2006/relationships/image" Target="../media/image31.png" /><Relationship Id="rId2" Type="http://schemas.openxmlformats.org/officeDocument/2006/relationships/image" Target="../media/image16.png" /><Relationship Id="rId16" Type="http://schemas.openxmlformats.org/officeDocument/2006/relationships/image" Target="../media/image30.png" /><Relationship Id="rId20" Type="http://schemas.openxmlformats.org/officeDocument/2006/relationships/image" Target="../media/image34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0.png" /><Relationship Id="rId11" Type="http://schemas.openxmlformats.org/officeDocument/2006/relationships/image" Target="../media/image25.png" /><Relationship Id="rId5" Type="http://schemas.openxmlformats.org/officeDocument/2006/relationships/image" Target="../media/image19.png" /><Relationship Id="rId15" Type="http://schemas.openxmlformats.org/officeDocument/2006/relationships/image" Target="../media/image29.png" /><Relationship Id="rId10" Type="http://schemas.openxmlformats.org/officeDocument/2006/relationships/image" Target="../media/image24.png" /><Relationship Id="rId19" Type="http://schemas.openxmlformats.org/officeDocument/2006/relationships/image" Target="../media/image33.png" /><Relationship Id="rId4" Type="http://schemas.openxmlformats.org/officeDocument/2006/relationships/image" Target="../media/image18.png" /><Relationship Id="rId9" Type="http://schemas.openxmlformats.org/officeDocument/2006/relationships/image" Target="../media/image23.png" /><Relationship Id="rId14" Type="http://schemas.openxmlformats.org/officeDocument/2006/relationships/image" Target="../media/image28.png" /><Relationship Id="rId22" Type="http://schemas.openxmlformats.org/officeDocument/2006/relationships/chart" Target="../charts/chart1.xml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 /><Relationship Id="rId3" Type="http://schemas.openxmlformats.org/officeDocument/2006/relationships/image" Target="../media/image37.png" /><Relationship Id="rId7" Type="http://schemas.openxmlformats.org/officeDocument/2006/relationships/image" Target="../media/image41.png" /><Relationship Id="rId2" Type="http://schemas.openxmlformats.org/officeDocument/2006/relationships/image" Target="../media/image36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0.png" /><Relationship Id="rId11" Type="http://schemas.openxmlformats.org/officeDocument/2006/relationships/chart" Target="../charts/chart2.xml" /><Relationship Id="rId5" Type="http://schemas.openxmlformats.org/officeDocument/2006/relationships/image" Target="../media/image39.png" /><Relationship Id="rId10" Type="http://schemas.openxmlformats.org/officeDocument/2006/relationships/image" Target="../media/image44.png" /><Relationship Id="rId4" Type="http://schemas.openxmlformats.org/officeDocument/2006/relationships/image" Target="../media/image38.png" /><Relationship Id="rId9" Type="http://schemas.openxmlformats.org/officeDocument/2006/relationships/image" Target="../media/image43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 /><Relationship Id="rId7" Type="http://schemas.openxmlformats.org/officeDocument/2006/relationships/image" Target="../media/image50.png" /><Relationship Id="rId2" Type="http://schemas.openxmlformats.org/officeDocument/2006/relationships/image" Target="../media/image45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9.png" /><Relationship Id="rId5" Type="http://schemas.openxmlformats.org/officeDocument/2006/relationships/image" Target="../media/image48.png" /><Relationship Id="rId4" Type="http://schemas.openxmlformats.org/officeDocument/2006/relationships/image" Target="../media/image47.pn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 /><Relationship Id="rId13" Type="http://schemas.openxmlformats.org/officeDocument/2006/relationships/image" Target="../media/image27.png" /><Relationship Id="rId18" Type="http://schemas.openxmlformats.org/officeDocument/2006/relationships/chart" Target="../charts/chart3.xml" /><Relationship Id="rId7" Type="http://schemas.openxmlformats.org/officeDocument/2006/relationships/image" Target="../media/image21.png" /><Relationship Id="rId12" Type="http://schemas.openxmlformats.org/officeDocument/2006/relationships/image" Target="../media/image26.png" /><Relationship Id="rId17" Type="http://schemas.openxmlformats.org/officeDocument/2006/relationships/image" Target="../media/image381.png" /><Relationship Id="rId16" Type="http://schemas.openxmlformats.org/officeDocument/2006/relationships/image" Target="../media/image51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0.png" /><Relationship Id="rId11" Type="http://schemas.openxmlformats.org/officeDocument/2006/relationships/image" Target="../media/image25.png" /><Relationship Id="rId5" Type="http://schemas.openxmlformats.org/officeDocument/2006/relationships/image" Target="../media/image19.png" /><Relationship Id="rId15" Type="http://schemas.openxmlformats.org/officeDocument/2006/relationships/image" Target="../media/image360.png" /><Relationship Id="rId10" Type="http://schemas.openxmlformats.org/officeDocument/2006/relationships/image" Target="../media/image24.png" /><Relationship Id="rId4" Type="http://schemas.openxmlformats.org/officeDocument/2006/relationships/image" Target="../media/image18.png" /><Relationship Id="rId9" Type="http://schemas.openxmlformats.org/officeDocument/2006/relationships/image" Target="../media/image23.png" /><Relationship Id="rId14" Type="http://schemas.openxmlformats.org/officeDocument/2006/relationships/image" Target="../media/image28.png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 /><Relationship Id="rId13" Type="http://schemas.openxmlformats.org/officeDocument/2006/relationships/image" Target="../media/image490.png" /><Relationship Id="rId18" Type="http://schemas.openxmlformats.org/officeDocument/2006/relationships/image" Target="../media/image52.png" /><Relationship Id="rId26" Type="http://schemas.openxmlformats.org/officeDocument/2006/relationships/image" Target="../media/image60.png" /><Relationship Id="rId3" Type="http://schemas.openxmlformats.org/officeDocument/2006/relationships/image" Target="../media/image390.png" /><Relationship Id="rId21" Type="http://schemas.openxmlformats.org/officeDocument/2006/relationships/image" Target="../media/image55.png" /><Relationship Id="rId7" Type="http://schemas.openxmlformats.org/officeDocument/2006/relationships/image" Target="../media/image430.png" /><Relationship Id="rId12" Type="http://schemas.openxmlformats.org/officeDocument/2006/relationships/image" Target="../media/image480.png" /><Relationship Id="rId17" Type="http://schemas.openxmlformats.org/officeDocument/2006/relationships/image" Target="../media/image510.png" /><Relationship Id="rId25" Type="http://schemas.openxmlformats.org/officeDocument/2006/relationships/image" Target="../media/image59.png" /><Relationship Id="rId2" Type="http://schemas.openxmlformats.org/officeDocument/2006/relationships/image" Target="../media/image380.png" /><Relationship Id="rId16" Type="http://schemas.openxmlformats.org/officeDocument/2006/relationships/image" Target="../media/image500.png" /><Relationship Id="rId20" Type="http://schemas.openxmlformats.org/officeDocument/2006/relationships/image" Target="../media/image54.png" /><Relationship Id="rId29" Type="http://schemas.openxmlformats.org/officeDocument/2006/relationships/image" Target="../media/image63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20.png" /><Relationship Id="rId11" Type="http://schemas.openxmlformats.org/officeDocument/2006/relationships/image" Target="../media/image470.png" /><Relationship Id="rId24" Type="http://schemas.openxmlformats.org/officeDocument/2006/relationships/image" Target="../media/image58.png" /><Relationship Id="rId32" Type="http://schemas.openxmlformats.org/officeDocument/2006/relationships/image" Target="../media/image66.png" /><Relationship Id="rId5" Type="http://schemas.openxmlformats.org/officeDocument/2006/relationships/image" Target="../media/image411.png" /><Relationship Id="rId15" Type="http://schemas.openxmlformats.org/officeDocument/2006/relationships/chart" Target="../charts/chart5.xml" /><Relationship Id="rId23" Type="http://schemas.openxmlformats.org/officeDocument/2006/relationships/image" Target="../media/image57.png" /><Relationship Id="rId28" Type="http://schemas.openxmlformats.org/officeDocument/2006/relationships/image" Target="../media/image62.png" /><Relationship Id="rId10" Type="http://schemas.openxmlformats.org/officeDocument/2006/relationships/image" Target="../media/image460.png" /><Relationship Id="rId19" Type="http://schemas.openxmlformats.org/officeDocument/2006/relationships/image" Target="../media/image53.png" /><Relationship Id="rId4" Type="http://schemas.openxmlformats.org/officeDocument/2006/relationships/image" Target="../media/image400.png" /><Relationship Id="rId9" Type="http://schemas.openxmlformats.org/officeDocument/2006/relationships/image" Target="../media/image450.png" /><Relationship Id="rId14" Type="http://schemas.openxmlformats.org/officeDocument/2006/relationships/chart" Target="../charts/chart4.xml" /><Relationship Id="rId22" Type="http://schemas.openxmlformats.org/officeDocument/2006/relationships/image" Target="../media/image56.png" /><Relationship Id="rId27" Type="http://schemas.openxmlformats.org/officeDocument/2006/relationships/image" Target="../media/image61.png" /><Relationship Id="rId30" Type="http://schemas.openxmlformats.org/officeDocument/2006/relationships/image" Target="../media/image6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91095" y="416533"/>
            <a:ext cx="6335152" cy="1442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第６回報告課題</a:t>
            </a:r>
            <a:br>
              <a:rPr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～２次関数のグラフ～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3276" y="3075709"/>
            <a:ext cx="7693923" cy="6788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・２次関数のグラフが書ける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982831" y="3560617"/>
                <a:ext cx="10752809" cy="30525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対応す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値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求める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ことができ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る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がわかる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わか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る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31" y="3560617"/>
                <a:ext cx="10752809" cy="3052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274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889424" y="2252900"/>
          <a:ext cx="528291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291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cxnSp>
        <p:nvCxnSpPr>
          <p:cNvPr id="17" name="直線矢印コネクタ 16"/>
          <p:cNvCxnSpPr/>
          <p:nvPr/>
        </p:nvCxnSpPr>
        <p:spPr>
          <a:xfrm rot="16200000">
            <a:off x="1339652" y="4434570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894163" y="6237029"/>
            <a:ext cx="5273432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  <a:blipFill>
                <a:blip r:embed="rId5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  <a:blipFill>
                <a:blip r:embed="rId6"/>
                <a:stretch>
                  <a:fillRect l="-6977" r="-39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r="-1227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  <a:blipFill>
                <a:blip r:embed="rId11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  <a:blipFill>
                <a:blip r:embed="rId12"/>
                <a:stretch>
                  <a:fillRect l="-6977" r="-104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/>
              <p:cNvSpPr/>
              <p:nvPr/>
            </p:nvSpPr>
            <p:spPr>
              <a:xfrm>
                <a:off x="80435" y="105766"/>
                <a:ext cx="385148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正方形/長方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5" y="105766"/>
                <a:ext cx="3851489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グラフ 38"/>
          <p:cNvGraphicFramePr>
            <a:graphicFrameLocks/>
          </p:cNvGraphicFramePr>
          <p:nvPr/>
        </p:nvGraphicFramePr>
        <p:xfrm>
          <a:off x="1986791" y="1667308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41" name="グラフ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74498"/>
              </p:ext>
            </p:extLst>
          </p:nvPr>
        </p:nvGraphicFramePr>
        <p:xfrm>
          <a:off x="2028166" y="1667308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cxnSp>
        <p:nvCxnSpPr>
          <p:cNvPr id="42" name="直線コネクタ 41"/>
          <p:cNvCxnSpPr/>
          <p:nvPr/>
        </p:nvCxnSpPr>
        <p:spPr>
          <a:xfrm flipH="1">
            <a:off x="4314827" y="161410"/>
            <a:ext cx="294111" cy="2059205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90943165"/>
                  </p:ext>
                </p:extLst>
              </p:nvPr>
            </p:nvGraphicFramePr>
            <p:xfrm>
              <a:off x="3880058" y="266393"/>
              <a:ext cx="7841673" cy="178981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85455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65278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04585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6351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28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  <a:endParaRPr kumimoji="1" lang="en-US" altLang="ja-JP" sz="7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64728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kumimoji="1" lang="en-US" altLang="ja-JP" sz="2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sSup>
                                  <m:sSupPr>
                                    <m:ctrlPr>
                                      <a:rPr kumimoji="1" lang="en-US" altLang="ja-JP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kumimoji="1" lang="en-US" altLang="ja-JP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  <a:tr h="5073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sSup>
                                  <m:sSupPr>
                                    <m:ctrlP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4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90062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90943165"/>
                  </p:ext>
                </p:extLst>
              </p:nvPr>
            </p:nvGraphicFramePr>
            <p:xfrm>
              <a:off x="3880058" y="266393"/>
              <a:ext cx="7841673" cy="178981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85455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65278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04585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63516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441" t="-952" r="-469163" b="-18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 smtClean="0"/>
                            <a:t>・・・</a:t>
                          </a:r>
                          <a:endParaRPr kumimoji="1" lang="ja-JP" altLang="en-US" sz="7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 smtClean="0"/>
                            <a:t>-3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 smtClean="0"/>
                            <a:t>・・・</a:t>
                          </a:r>
                          <a:endParaRPr kumimoji="1" lang="en-US" altLang="ja-JP" sz="700" dirty="0" smtClean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647288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441" t="-100000" r="-469163" b="-81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  <a:tr h="50736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441" t="-252381" r="-469163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90062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正方形/長方形 53"/>
              <p:cNvSpPr/>
              <p:nvPr/>
            </p:nvSpPr>
            <p:spPr>
              <a:xfrm>
                <a:off x="5743663" y="1548330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𝟕𝟓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正方形/長方形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663" y="1548330"/>
                <a:ext cx="703182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正方形/長方形 54"/>
          <p:cNvSpPr/>
          <p:nvPr/>
        </p:nvSpPr>
        <p:spPr>
          <a:xfrm>
            <a:off x="6605253" y="1530471"/>
            <a:ext cx="703182" cy="524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48</a:t>
            </a:r>
            <a:endParaRPr lang="ja-JP" altLang="en-US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7380677" y="1530466"/>
            <a:ext cx="7031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27</a:t>
            </a:r>
            <a:endParaRPr lang="ja-JP" altLang="en-US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正方形/長方形 57"/>
              <p:cNvSpPr/>
              <p:nvPr/>
            </p:nvSpPr>
            <p:spPr>
              <a:xfrm>
                <a:off x="8097217" y="1534464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正方形/長方形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217" y="1534464"/>
                <a:ext cx="703182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正方形/長方形 58"/>
              <p:cNvSpPr/>
              <p:nvPr/>
            </p:nvSpPr>
            <p:spPr>
              <a:xfrm>
                <a:off x="8874374" y="1534463"/>
                <a:ext cx="703182" cy="524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9" name="正方形/長方形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4374" y="1534463"/>
                <a:ext cx="703182" cy="52450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正方形/長方形 59"/>
          <p:cNvSpPr/>
          <p:nvPr/>
        </p:nvSpPr>
        <p:spPr>
          <a:xfrm>
            <a:off x="9828172" y="1506758"/>
            <a:ext cx="703182" cy="524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0</a:t>
            </a:r>
            <a:endParaRPr lang="ja-JP" altLang="en-US" sz="2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正方形/長方形 60"/>
              <p:cNvSpPr/>
              <p:nvPr/>
            </p:nvSpPr>
            <p:spPr>
              <a:xfrm>
                <a:off x="10479315" y="1520618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正方形/長方形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9315" y="1520618"/>
                <a:ext cx="703182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コネクタ 61"/>
          <p:cNvCxnSpPr/>
          <p:nvPr/>
        </p:nvCxnSpPr>
        <p:spPr>
          <a:xfrm>
            <a:off x="4216810" y="1980825"/>
            <a:ext cx="677409" cy="21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正方形/長方形 62"/>
              <p:cNvSpPr/>
              <p:nvPr/>
            </p:nvSpPr>
            <p:spPr>
              <a:xfrm>
                <a:off x="302675" y="4751895"/>
                <a:ext cx="33444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4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b="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b="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63" name="正方形/長方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75" y="4751895"/>
                <a:ext cx="3344443" cy="78476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正方形/長方形 63"/>
              <p:cNvSpPr/>
              <p:nvPr/>
            </p:nvSpPr>
            <p:spPr>
              <a:xfrm>
                <a:off x="407567" y="5406714"/>
                <a:ext cx="4833496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altLang="ja-JP" sz="4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ja-JP" sz="4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4" name="正方形/長方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7" y="5406714"/>
                <a:ext cx="4833496" cy="769441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楕円 67"/>
          <p:cNvSpPr/>
          <p:nvPr/>
        </p:nvSpPr>
        <p:spPr>
          <a:xfrm>
            <a:off x="4496726" y="6122591"/>
            <a:ext cx="171619" cy="1916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/>
          <p:cNvSpPr/>
          <p:nvPr/>
        </p:nvSpPr>
        <p:spPr>
          <a:xfrm>
            <a:off x="5042036" y="5140791"/>
            <a:ext cx="161675" cy="1879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/>
          <p:cNvSpPr/>
          <p:nvPr/>
        </p:nvSpPr>
        <p:spPr>
          <a:xfrm>
            <a:off x="3975229" y="5126927"/>
            <a:ext cx="161675" cy="1879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楕円 72"/>
          <p:cNvSpPr/>
          <p:nvPr/>
        </p:nvSpPr>
        <p:spPr>
          <a:xfrm>
            <a:off x="10526923" y="248259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楕円 73"/>
          <p:cNvSpPr/>
          <p:nvPr/>
        </p:nvSpPr>
        <p:spPr>
          <a:xfrm>
            <a:off x="10485358" y="1495790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/>
          <p:cNvSpPr/>
          <p:nvPr/>
        </p:nvSpPr>
        <p:spPr>
          <a:xfrm>
            <a:off x="9751475" y="242631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/>
          <p:cNvSpPr/>
          <p:nvPr/>
        </p:nvSpPr>
        <p:spPr>
          <a:xfrm>
            <a:off x="9723765" y="1490162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/>
          <p:nvPr/>
        </p:nvSpPr>
        <p:spPr>
          <a:xfrm>
            <a:off x="8931004" y="242631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8889439" y="1490162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/>
              <p:cNvSpPr txBox="1"/>
              <p:nvPr/>
            </p:nvSpPr>
            <p:spPr>
              <a:xfrm>
                <a:off x="699591" y="1424546"/>
                <a:ext cx="2804078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それぞれ</m:t>
                      </m:r>
                      <m:r>
                        <a:rPr lang="en-US" altLang="ja-JP" sz="2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20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代入</m:t>
                      </m:r>
                      <m:r>
                        <a:rPr lang="ja-JP" altLang="en-US" sz="20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すると</m:t>
                      </m:r>
                    </m:oMath>
                  </m:oMathPara>
                </a14:m>
                <a:endParaRPr lang="en-US" altLang="ja-JP" sz="14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1" name="テキスト ボックス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591" y="1424546"/>
                <a:ext cx="2804078" cy="307777"/>
              </a:xfrm>
              <a:prstGeom prst="rect">
                <a:avLst/>
              </a:prstGeom>
              <a:blipFill>
                <a:blip r:embed="rId23"/>
                <a:stretch>
                  <a:fillRect l="-3913" t="-6000" b="-26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/>
              <p:cNvSpPr txBox="1"/>
              <p:nvPr/>
            </p:nvSpPr>
            <p:spPr>
              <a:xfrm>
                <a:off x="6615945" y="3450392"/>
                <a:ext cx="3589264" cy="5525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軸方向に</m:t>
                      </m:r>
                      <m:r>
                        <a:rPr lang="ja-JP" altLang="en-US" sz="32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　</m:t>
                      </m:r>
                      <m:r>
                        <a:rPr lang="en-US" altLang="ja-JP" sz="32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0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3" name="テキスト ボックス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5945" y="3450392"/>
                <a:ext cx="3589264" cy="55258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6590381" y="4391119"/>
                <a:ext cx="4409159" cy="4955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頂点の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座標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( 2 , 0 )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0381" y="4391119"/>
                <a:ext cx="4409159" cy="49558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/>
              <p:cNvSpPr txBox="1"/>
              <p:nvPr/>
            </p:nvSpPr>
            <p:spPr>
              <a:xfrm>
                <a:off x="6679571" y="4973509"/>
                <a:ext cx="4038677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軸の</m:t>
                    </m:r>
                    <m:r>
                      <a:rPr lang="ja-JP" alt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方程式</m:t>
                    </m:r>
                    <m:r>
                      <a:rPr lang="en-US" altLang="ja-JP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altLang="ja-JP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ja-JP" sz="3200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 2</a:t>
                </a:r>
              </a:p>
            </p:txBody>
          </p:sp>
        </mc:Choice>
        <mc:Fallback xmlns="">
          <p:sp>
            <p:nvSpPr>
              <p:cNvPr id="85" name="テキスト ボックス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571" y="4973509"/>
                <a:ext cx="4038677" cy="492443"/>
              </a:xfrm>
              <a:prstGeom prst="rect">
                <a:avLst/>
              </a:prstGeom>
              <a:blipFill>
                <a:blip r:embed="rId26"/>
                <a:stretch>
                  <a:fillRect t="-25926" b="-481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/>
              <p:cNvSpPr txBox="1"/>
              <p:nvPr/>
            </p:nvSpPr>
            <p:spPr>
              <a:xfrm>
                <a:off x="6723965" y="5705071"/>
                <a:ext cx="5999599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下に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グラフ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ja-JP" altLang="en-US" sz="3200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　　（下にとんがっている）</a:t>
                </a:r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テキスト ボックス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965" y="5705071"/>
                <a:ext cx="5999599" cy="984885"/>
              </a:xfrm>
              <a:prstGeom prst="rect">
                <a:avLst/>
              </a:prstGeom>
              <a:blipFill>
                <a:blip r:embed="rId27"/>
                <a:stretch>
                  <a:fillRect b="-248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上矢印 86"/>
          <p:cNvSpPr/>
          <p:nvPr/>
        </p:nvSpPr>
        <p:spPr>
          <a:xfrm rot="5400000">
            <a:off x="3997211" y="5741729"/>
            <a:ext cx="113052" cy="989016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正方形/長方形 87"/>
              <p:cNvSpPr/>
              <p:nvPr/>
            </p:nvSpPr>
            <p:spPr>
              <a:xfrm>
                <a:off x="4039785" y="4524205"/>
                <a:ext cx="1184554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ja-JP" altLang="en-US" sz="4000" dirty="0">
                  <a:ln>
                    <a:solidFill>
                      <a:schemeClr val="bg1"/>
                    </a:solidFill>
                  </a:ln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8" name="正方形/長方形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785" y="4524205"/>
                <a:ext cx="1184554" cy="707886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上矢印 88"/>
          <p:cNvSpPr/>
          <p:nvPr/>
        </p:nvSpPr>
        <p:spPr>
          <a:xfrm rot="5400000">
            <a:off x="3456192" y="4807293"/>
            <a:ext cx="142124" cy="835104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上矢印 89"/>
          <p:cNvSpPr/>
          <p:nvPr/>
        </p:nvSpPr>
        <p:spPr>
          <a:xfrm rot="5400000">
            <a:off x="4564568" y="4807297"/>
            <a:ext cx="142124" cy="835104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上矢印 56"/>
          <p:cNvSpPr/>
          <p:nvPr/>
        </p:nvSpPr>
        <p:spPr>
          <a:xfrm rot="6283643">
            <a:off x="7575654" y="951983"/>
            <a:ext cx="169911" cy="1101373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上矢印 65"/>
          <p:cNvSpPr/>
          <p:nvPr/>
        </p:nvSpPr>
        <p:spPr>
          <a:xfrm rot="6283643">
            <a:off x="8459574" y="921503"/>
            <a:ext cx="169911" cy="1101373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上矢印 70"/>
          <p:cNvSpPr/>
          <p:nvPr/>
        </p:nvSpPr>
        <p:spPr>
          <a:xfrm rot="6283643">
            <a:off x="9233766" y="909311"/>
            <a:ext cx="169911" cy="1101373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上矢印 71"/>
          <p:cNvSpPr/>
          <p:nvPr/>
        </p:nvSpPr>
        <p:spPr>
          <a:xfrm rot="6283643">
            <a:off x="10154262" y="933695"/>
            <a:ext cx="169911" cy="1101373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9" name="グループ化 78"/>
          <p:cNvGrpSpPr/>
          <p:nvPr/>
        </p:nvGrpSpPr>
        <p:grpSpPr>
          <a:xfrm>
            <a:off x="155797" y="973005"/>
            <a:ext cx="3534057" cy="827258"/>
            <a:chOff x="7059077" y="1289559"/>
            <a:chExt cx="4094048" cy="707767"/>
          </a:xfrm>
        </p:grpSpPr>
        <p:sp>
          <p:nvSpPr>
            <p:cNvPr id="80" name="角丸四角形吹き出し 79"/>
            <p:cNvSpPr/>
            <p:nvPr/>
          </p:nvSpPr>
          <p:spPr>
            <a:xfrm>
              <a:off x="7059077" y="1289559"/>
              <a:ext cx="3982668" cy="707767"/>
            </a:xfrm>
            <a:prstGeom prst="wedgeRoundRectCallout">
              <a:avLst>
                <a:gd name="adj1" fmla="val 138772"/>
                <a:gd name="adj2" fmla="val 648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6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テキスト ボックス 90"/>
                <p:cNvSpPr txBox="1"/>
                <p:nvPr/>
              </p:nvSpPr>
              <p:spPr>
                <a:xfrm>
                  <a:off x="7278742" y="1349507"/>
                  <a:ext cx="3874383" cy="63855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ja-JP" sz="24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ja-JP" alt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個</m:t>
                        </m:r>
                        <m:r>
                          <a:rPr lang="ja-JP" altLang="en-US" sz="24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隣</m:t>
                        </m:r>
                        <m:r>
                          <a:rPr lang="ja-JP" alt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en-US" altLang="ja-JP" sz="2400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に</m:t>
                        </m:r>
                        <m:r>
                          <a:rPr lang="ja-JP" altLang="en-US" sz="24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ずらした</m:t>
                        </m:r>
                      </m:oMath>
                    </m:oMathPara>
                  </a14:m>
                  <a:endParaRPr lang="en-US" altLang="ja-JP" sz="240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ja-JP" altLang="en-US" sz="2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ものと</m:t>
                        </m:r>
                        <m:r>
                          <a:rPr lang="ja-JP" altLang="en-US" sz="24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同じ</m:t>
                        </m:r>
                      </m:oMath>
                    </m:oMathPara>
                  </a14:m>
                  <a:endParaRPr lang="en-US" altLang="ja-JP" sz="160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1" name="テキスト ボックス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8742" y="1349507"/>
                  <a:ext cx="3874383" cy="638552"/>
                </a:xfrm>
                <a:prstGeom prst="rect">
                  <a:avLst/>
                </a:prstGeom>
                <a:blipFill>
                  <a:blip r:embed="rId30"/>
                  <a:stretch>
                    <a:fillRect l="-3832" t="-2439" b="-975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82081E20-4A9F-94DD-A05D-2D3C5398FDEF}"/>
                  </a:ext>
                </a:extLst>
              </p:cNvPr>
              <p:cNvSpPr txBox="1"/>
              <p:nvPr/>
            </p:nvSpPr>
            <p:spPr>
              <a:xfrm>
                <a:off x="6610653" y="2753680"/>
                <a:ext cx="5999599" cy="6662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軸方向に</m:t>
                      </m:r>
                      <m:r>
                        <a:rPr lang="ja-JP" altLang="en-US" sz="32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32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2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82081E20-4A9F-94DD-A05D-2D3C5398FD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653" y="2753680"/>
                <a:ext cx="5999599" cy="666273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16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7.40741E-7 L 0.08307 0.00023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1" grpId="0">
        <p:bldAsOne/>
      </p:bldGraphic>
      <p:bldGraphic spid="41" grpId="1">
        <p:bldAsOne/>
      </p:bldGraphic>
      <p:bldP spid="54" grpId="0"/>
      <p:bldP spid="55" grpId="0"/>
      <p:bldP spid="56" grpId="0"/>
      <p:bldP spid="58" grpId="0"/>
      <p:bldP spid="59" grpId="0"/>
      <p:bldP spid="60" grpId="0"/>
      <p:bldP spid="61" grpId="0"/>
      <p:bldP spid="64" grpId="0"/>
      <p:bldP spid="68" grpId="0" animBg="1"/>
      <p:bldP spid="69" grpId="0" animBg="1"/>
      <p:bldP spid="70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1" grpId="0"/>
      <p:bldP spid="83" grpId="0"/>
      <p:bldP spid="84" grpId="0"/>
      <p:bldP spid="85" grpId="0"/>
      <p:bldP spid="86" grpId="0"/>
      <p:bldP spid="87" grpId="0" animBg="1"/>
      <p:bldP spid="88" grpId="0"/>
      <p:bldP spid="89" grpId="0" animBg="1"/>
      <p:bldP spid="90" grpId="0" animBg="1"/>
      <p:bldP spid="57" grpId="0" animBg="1"/>
      <p:bldP spid="66" grpId="0" animBg="1"/>
      <p:bldP spid="71" grpId="0" animBg="1"/>
      <p:bldP spid="72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1039764" y="3375975"/>
                <a:ext cx="3779507" cy="852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　　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764" y="3375975"/>
                <a:ext cx="3779507" cy="8520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5011260" y="1782760"/>
                <a:ext cx="6363322" cy="852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+5</m:t>
                    </m:r>
                    <m:r>
                      <a:rPr lang="ja-JP" altLang="en-US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4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ja-JP" altLang="en-US" sz="4400" i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なる</m:t>
                    </m:r>
                  </m:oMath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1260" y="1782760"/>
                <a:ext cx="6363322" cy="8520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845795" y="347432"/>
                <a:ext cx="10528787" cy="852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400" dirty="0">
                    <a:solidFill>
                      <a:schemeClr val="bg1"/>
                    </a:solidFill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ja-JP" altLang="en-US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　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ja-JP" altLang="en-US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軸</m:t>
                    </m:r>
                    <m:r>
                      <a:rPr lang="ja-JP" altLang="en-US" sz="4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方向</m:t>
                    </m:r>
                    <m:r>
                      <a:rPr lang="ja-JP" altLang="en-US" sz="44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に</m:t>
                    </m:r>
                    <m:r>
                      <a:rPr lang="ja-JP" altLang="en-US" sz="440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4400" b="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ja-JP" altLang="en-US" sz="440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ずらすと</m:t>
                    </m:r>
                  </m:oMath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795" y="347432"/>
                <a:ext cx="10528787" cy="85209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1039764" y="3417617"/>
                <a:ext cx="10528787" cy="852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400" dirty="0">
                    <a:solidFill>
                      <a:schemeClr val="bg1"/>
                    </a:solidFill>
                  </a:rPr>
                  <a:t>               </a:t>
                </a:r>
                <a14:m>
                  <m:oMath xmlns:m="http://schemas.openxmlformats.org/officeDocument/2006/math">
                    <m:r>
                      <a:rPr lang="ja-JP" altLang="en-US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　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ja-JP" altLang="en-US" sz="4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軸</m:t>
                    </m:r>
                    <m:r>
                      <a:rPr lang="ja-JP" altLang="en-US" sz="4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方向</m:t>
                    </m:r>
                    <m:r>
                      <a:rPr lang="ja-JP" altLang="en-US" sz="44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に</m:t>
                    </m:r>
                    <m:r>
                      <a:rPr lang="ja-JP" altLang="en-US" sz="440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4400" b="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ja-JP" altLang="en-US" sz="440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ずらすと</m:t>
                    </m:r>
                  </m:oMath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764" y="3417617"/>
                <a:ext cx="10528787" cy="8520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6600995" y="5097803"/>
                <a:ext cx="6695831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4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altLang="ja-JP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   </m:t>
                    </m:r>
                  </m:oMath>
                </a14:m>
                <a:r>
                  <a:rPr lang="ja-JP" altLang="en-US" sz="44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となる</a:t>
                </a:r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995" y="5097803"/>
                <a:ext cx="6695831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直線コネクタ 7"/>
          <p:cNvCxnSpPr/>
          <p:nvPr/>
        </p:nvCxnSpPr>
        <p:spPr>
          <a:xfrm>
            <a:off x="2118221" y="1196794"/>
            <a:ext cx="81930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600995" y="2540695"/>
            <a:ext cx="677107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098020" y="1196794"/>
            <a:ext cx="5511840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7420938" y="2559873"/>
            <a:ext cx="866003" cy="0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118221" y="4136464"/>
            <a:ext cx="276959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6361327" y="5909869"/>
            <a:ext cx="408270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2436877" y="4136464"/>
            <a:ext cx="27695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4625302" y="4150314"/>
            <a:ext cx="584767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954555" y="5896005"/>
            <a:ext cx="1327694" cy="0"/>
          </a:xfrm>
          <a:prstGeom prst="line">
            <a:avLst/>
          </a:prstGeom>
          <a:ln w="5715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5374307" y="1845401"/>
                <a:ext cx="2382310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7" y="1845401"/>
                <a:ext cx="2382310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1135334" y="386344"/>
                <a:ext cx="3779507" cy="852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　　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334" y="386344"/>
                <a:ext cx="3779507" cy="8520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5036893" y="5097802"/>
                <a:ext cx="2534528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     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6893" y="5097802"/>
                <a:ext cx="2534528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6830353" y="5097617"/>
                <a:ext cx="3779507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0353" y="5097617"/>
                <a:ext cx="377950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タイトル 1"/>
          <p:cNvSpPr txBox="1">
            <a:spLocks/>
          </p:cNvSpPr>
          <p:nvPr/>
        </p:nvSpPr>
        <p:spPr>
          <a:xfrm>
            <a:off x="379421" y="-46222"/>
            <a:ext cx="5291331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レポート［３］（１）（２）</a:t>
            </a:r>
          </a:p>
        </p:txBody>
      </p:sp>
    </p:spTree>
    <p:extLst>
      <p:ext uri="{BB962C8B-B14F-4D97-AF65-F5344CB8AC3E}">
        <p14:creationId xmlns:p14="http://schemas.microsoft.com/office/powerpoint/2010/main" val="33388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" grpId="0"/>
      <p:bldP spid="5" grpId="0"/>
      <p:bldP spid="6" grpId="0"/>
      <p:bldP spid="7" grpId="0"/>
      <p:bldP spid="26" grpId="0"/>
      <p:bldP spid="27" grpId="0"/>
      <p:bldP spid="29" grpId="0"/>
      <p:bldP spid="30" grpId="0"/>
      <p:bldP spid="30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889424" y="2252900"/>
          <a:ext cx="528291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291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graphicFrame>
        <p:nvGraphicFramePr>
          <p:cNvPr id="57" name="グラフ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1870112"/>
              </p:ext>
            </p:extLst>
          </p:nvPr>
        </p:nvGraphicFramePr>
        <p:xfrm>
          <a:off x="1984570" y="1037009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7" name="直線矢印コネクタ 16"/>
          <p:cNvCxnSpPr/>
          <p:nvPr/>
        </p:nvCxnSpPr>
        <p:spPr>
          <a:xfrm rot="16200000">
            <a:off x="1339652" y="4434570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894163" y="4585454"/>
            <a:ext cx="5273432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  <a:blipFill>
                <a:blip r:embed="rId6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l="-6977" r="-39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r="-1227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  <a:blipFill>
                <a:blip r:embed="rId11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  <a:blipFill>
                <a:blip r:embed="rId12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  <a:blipFill>
                <a:blip r:embed="rId13"/>
                <a:stretch>
                  <a:fillRect l="-6977" r="-104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/>
              <p:cNvSpPr/>
              <p:nvPr/>
            </p:nvSpPr>
            <p:spPr>
              <a:xfrm>
                <a:off x="6268682" y="2555584"/>
                <a:ext cx="33444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4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5" name="正方形/長方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682" y="2555584"/>
                <a:ext cx="3344443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グラフ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0204918"/>
              </p:ext>
            </p:extLst>
          </p:nvPr>
        </p:nvGraphicFramePr>
        <p:xfrm>
          <a:off x="1996349" y="-264605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41" name="グラフ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825572"/>
              </p:ext>
            </p:extLst>
          </p:nvPr>
        </p:nvGraphicFramePr>
        <p:xfrm>
          <a:off x="1996349" y="-273992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cxnSp>
        <p:nvCxnSpPr>
          <p:cNvPr id="3" name="直線コネクタ 2"/>
          <p:cNvCxnSpPr/>
          <p:nvPr/>
        </p:nvCxnSpPr>
        <p:spPr>
          <a:xfrm>
            <a:off x="2440258" y="99196"/>
            <a:ext cx="344075" cy="212141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287116" y="83127"/>
            <a:ext cx="326448" cy="2137488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H="1">
            <a:off x="4467226" y="96977"/>
            <a:ext cx="326448" cy="2137488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>
            <a:off x="2413746" y="1222956"/>
            <a:ext cx="147895" cy="1011508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正方形/長方形 71"/>
              <p:cNvSpPr/>
              <p:nvPr/>
            </p:nvSpPr>
            <p:spPr>
              <a:xfrm>
                <a:off x="6268683" y="5108334"/>
                <a:ext cx="33444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4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72" name="正方形/長方形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8683" y="5108334"/>
                <a:ext cx="3344443" cy="76944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下矢印 9"/>
          <p:cNvSpPr/>
          <p:nvPr/>
        </p:nvSpPr>
        <p:spPr>
          <a:xfrm>
            <a:off x="8184208" y="3613215"/>
            <a:ext cx="706582" cy="1206929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正方形/長方形 78"/>
              <p:cNvSpPr/>
              <p:nvPr/>
            </p:nvSpPr>
            <p:spPr>
              <a:xfrm>
                <a:off x="9291133" y="3709746"/>
                <a:ext cx="2753229" cy="13985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4000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軸方向に</m:t>
                      </m:r>
                    </m:oMath>
                  </m:oMathPara>
                </a14:m>
                <a:endParaRPr lang="en-US" altLang="ja-JP" sz="4000" i="1" dirty="0">
                  <a:solidFill>
                    <a:srgbClr val="FFFF00"/>
                  </a:solidFill>
                  <a:latin typeface="Cambria Math" panose="02040503050406030204" pitchFamily="18" charset="0"/>
                </a:endParaRPr>
              </a:p>
              <a:p>
                <a:r>
                  <a:rPr lang="ja-JP" altLang="en-US" sz="4000" dirty="0">
                    <a:solidFill>
                      <a:srgbClr val="FFFF00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sz="4000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400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　－</m:t>
                    </m:r>
                    <m:r>
                      <a:rPr lang="en-US" altLang="ja-JP" sz="4000" b="0" i="1" smtClean="0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altLang="ja-JP" sz="4000" i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9" name="正方形/長方形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1133" y="3709746"/>
                <a:ext cx="2753229" cy="139858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タイトル 1"/>
          <p:cNvSpPr txBox="1">
            <a:spLocks/>
          </p:cNvSpPr>
          <p:nvPr/>
        </p:nvSpPr>
        <p:spPr>
          <a:xfrm>
            <a:off x="779306" y="199568"/>
            <a:ext cx="5291331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レポート［４］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/>
              <p:cNvSpPr/>
              <p:nvPr/>
            </p:nvSpPr>
            <p:spPr>
              <a:xfrm>
                <a:off x="467592" y="819337"/>
                <a:ext cx="12617898" cy="10995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関数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グラフ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どのように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平行移動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すれば</m:t>
                      </m:r>
                    </m:oMath>
                  </m:oMathPara>
                </a14:m>
                <a:endParaRPr lang="en-US" altLang="ja-JP" sz="3200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次関数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グラフ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重なりますか</m:t>
                      </m:r>
                      <m:r>
                        <a:rPr lang="ja-JP" altLang="en-US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ja-JP" altLang="en-US" sz="32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92" y="819337"/>
                <a:ext cx="12617898" cy="10995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下矢印 35"/>
          <p:cNvSpPr/>
          <p:nvPr/>
        </p:nvSpPr>
        <p:spPr>
          <a:xfrm>
            <a:off x="3436751" y="4263456"/>
            <a:ext cx="141722" cy="1266213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37" name="下矢印 36"/>
          <p:cNvSpPr/>
          <p:nvPr/>
        </p:nvSpPr>
        <p:spPr>
          <a:xfrm>
            <a:off x="3989203" y="3252392"/>
            <a:ext cx="141722" cy="1392834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p:sp>
        <p:nvSpPr>
          <p:cNvPr id="38" name="下矢印 37"/>
          <p:cNvSpPr/>
          <p:nvPr/>
        </p:nvSpPr>
        <p:spPr>
          <a:xfrm>
            <a:off x="2927163" y="3261916"/>
            <a:ext cx="141722" cy="1392834"/>
          </a:xfrm>
          <a:prstGeom prst="down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4372435" y="3746138"/>
                <a:ext cx="9573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－</m:t>
                      </m:r>
                      <m:r>
                        <a:rPr lang="en-US" altLang="ja-JP" sz="32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ja-JP" altLang="en-US" sz="3200" b="1" dirty="0"/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435" y="3746138"/>
                <a:ext cx="957313" cy="58477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正方形/長方形 39"/>
              <p:cNvSpPr/>
              <p:nvPr/>
            </p:nvSpPr>
            <p:spPr>
              <a:xfrm>
                <a:off x="1808459" y="3725389"/>
                <a:ext cx="9573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－</m:t>
                      </m:r>
                      <m:r>
                        <a:rPr lang="en-US" altLang="ja-JP" sz="32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ja-JP" altLang="en-US" sz="3200" b="1" dirty="0"/>
              </a:p>
            </p:txBody>
          </p:sp>
        </mc:Choice>
        <mc:Fallback xmlns="">
          <p:sp>
            <p:nvSpPr>
              <p:cNvPr id="40" name="正方形/長方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459" y="3725389"/>
                <a:ext cx="957313" cy="584775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3751970" y="4842515"/>
                <a:ext cx="95731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2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－</m:t>
                      </m:r>
                      <m:r>
                        <a:rPr lang="en-US" altLang="ja-JP" sz="32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ja-JP" altLang="en-US" sz="3200" b="1" dirty="0"/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970" y="4842515"/>
                <a:ext cx="957313" cy="58477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2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-0.00162 L -0.00013 0.1928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972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1" grpId="0">
        <p:bldAsOne/>
      </p:bldGraphic>
      <p:bldGraphic spid="41" grpId="1">
        <p:bldAsOne/>
      </p:bldGraphic>
      <p:bldP spid="10" grpId="0" animBg="1"/>
      <p:bldP spid="79" grpId="0"/>
      <p:bldP spid="36" grpId="0" animBg="1"/>
      <p:bldP spid="37" grpId="0" animBg="1"/>
      <p:bldP spid="38" grpId="0" animBg="1"/>
      <p:bldP spid="2" grpId="0"/>
      <p:bldP spid="40" grpId="0"/>
      <p:bldP spid="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8CBD0D28-7536-BC02-79F6-271E8FBBD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6480" y="1805448"/>
            <a:ext cx="4079040" cy="410807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C0961291-F2E6-E0D6-0C5F-0EB293B0B2D5}"/>
                  </a:ext>
                </a:extLst>
              </p:cNvPr>
              <p:cNvSpPr/>
              <p:nvPr/>
            </p:nvSpPr>
            <p:spPr>
              <a:xfrm>
                <a:off x="826036" y="380424"/>
                <a:ext cx="564791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次関数を動かしてみよう！！</m:t>
                      </m:r>
                    </m:oMath>
                  </m:oMathPara>
                </a14:m>
                <a:endParaRPr lang="ja-JP" altLang="en-US" sz="32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C0961291-F2E6-E0D6-0C5F-0EB293B0B2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36" y="380424"/>
                <a:ext cx="564791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094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763408"/>
              </p:ext>
            </p:extLst>
          </p:nvPr>
        </p:nvGraphicFramePr>
        <p:xfrm>
          <a:off x="6417714" y="2322173"/>
          <a:ext cx="526849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849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6849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cxnSp>
        <p:nvCxnSpPr>
          <p:cNvPr id="17" name="直線矢印コネクタ 16"/>
          <p:cNvCxnSpPr/>
          <p:nvPr/>
        </p:nvCxnSpPr>
        <p:spPr>
          <a:xfrm rot="16200000">
            <a:off x="6867942" y="4503843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6904266" y="6306302"/>
            <a:ext cx="4236655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8877482" y="176886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482" y="1768866"/>
                <a:ext cx="62230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8655439" y="6155329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439" y="6155329"/>
                <a:ext cx="62230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9408348" y="626678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8348" y="6266787"/>
                <a:ext cx="263563" cy="461665"/>
              </a:xfrm>
              <a:prstGeom prst="rect">
                <a:avLst/>
              </a:prstGeom>
              <a:blipFill>
                <a:blip r:embed="rId4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9929243" y="625541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9243" y="6255411"/>
                <a:ext cx="263563" cy="461665"/>
              </a:xfrm>
              <a:prstGeom prst="rect">
                <a:avLst/>
              </a:prstGeom>
              <a:blipFill>
                <a:blip r:embed="rId5"/>
                <a:stretch>
                  <a:fillRect l="-6977" r="-39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10450139" y="6257683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0139" y="6257683"/>
                <a:ext cx="263563" cy="461665"/>
              </a:xfrm>
              <a:prstGeom prst="rect">
                <a:avLst/>
              </a:prstGeom>
              <a:blipFill>
                <a:blip r:embed="rId6"/>
                <a:stretch>
                  <a:fillRect l="-4651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7090490" y="6255411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490" y="6255411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7611385" y="6244035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1385" y="6244035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8132281" y="624630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281" y="6246307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8689699" y="439205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9699" y="4392050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l="-6818" r="-409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8610084" y="275658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084" y="2756580"/>
                <a:ext cx="263563" cy="461665"/>
              </a:xfrm>
              <a:prstGeom prst="rect">
                <a:avLst/>
              </a:prstGeom>
              <a:blipFill>
                <a:blip r:embed="rId11"/>
                <a:stretch>
                  <a:fillRect l="-4545" r="-10227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/>
              <p:cNvSpPr/>
              <p:nvPr/>
            </p:nvSpPr>
            <p:spPr>
              <a:xfrm>
                <a:off x="314569" y="355763"/>
                <a:ext cx="33444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正方形/長方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69" y="355763"/>
                <a:ext cx="3344443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グラフ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931161"/>
              </p:ext>
            </p:extLst>
          </p:nvPr>
        </p:nvGraphicFramePr>
        <p:xfrm>
          <a:off x="7528214" y="119670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cxnSp>
        <p:nvCxnSpPr>
          <p:cNvPr id="3" name="直線コネクタ 2"/>
          <p:cNvCxnSpPr/>
          <p:nvPr/>
        </p:nvCxnSpPr>
        <p:spPr>
          <a:xfrm>
            <a:off x="7913128" y="168469"/>
            <a:ext cx="344075" cy="212141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9857405" y="230683"/>
            <a:ext cx="294111" cy="2059205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2104116"/>
                  </p:ext>
                </p:extLst>
              </p:nvPr>
            </p:nvGraphicFramePr>
            <p:xfrm>
              <a:off x="4051639" y="264996"/>
              <a:ext cx="7558470" cy="114252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02252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503959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45084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04585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6351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28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000" dirty="0"/>
                            <a:t>-4</a:t>
                          </a:r>
                          <a:endParaRPr kumimoji="1" lang="ja-JP" altLang="en-US" sz="20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600" dirty="0"/>
                            <a:t>3</a:t>
                          </a:r>
                          <a:endParaRPr kumimoji="1" lang="ja-JP" altLang="en-US" sz="16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400" dirty="0"/>
                            <a:t>4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5073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sSup>
                                  <m:sSupPr>
                                    <m:ctrlP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1" lang="ja-JP" altLang="en-US" sz="4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en-US" altLang="ja-JP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90062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22104116"/>
                  </p:ext>
                </p:extLst>
              </p:nvPr>
            </p:nvGraphicFramePr>
            <p:xfrm>
              <a:off x="4051639" y="264996"/>
              <a:ext cx="7558470" cy="114252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02252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503959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45084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04585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63516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4"/>
                          <a:stretch>
                            <a:fillRect l="-552" t="-952" r="-587845" b="-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000" dirty="0" smtClean="0"/>
                            <a:t>-4</a:t>
                          </a:r>
                          <a:endParaRPr kumimoji="1" lang="ja-JP" altLang="en-US" sz="20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 smtClean="0"/>
                            <a:t>-3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600" dirty="0" smtClean="0"/>
                            <a:t>3</a:t>
                          </a:r>
                          <a:endParaRPr kumimoji="1" lang="ja-JP" altLang="en-US" sz="16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1400" dirty="0" smtClean="0"/>
                            <a:t>4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50736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4"/>
                          <a:stretch>
                            <a:fillRect l="-552" t="-127711" r="-587845" b="-24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1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en-US" altLang="ja-JP" sz="700" b="1" dirty="0" smtClean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90062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正方形/長方形 53"/>
              <p:cNvSpPr/>
              <p:nvPr/>
            </p:nvSpPr>
            <p:spPr>
              <a:xfrm>
                <a:off x="5695593" y="1006720"/>
                <a:ext cx="70318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正方形/長方形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593" y="1006720"/>
                <a:ext cx="703182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正方形/長方形 54"/>
              <p:cNvSpPr/>
              <p:nvPr/>
            </p:nvSpPr>
            <p:spPr>
              <a:xfrm>
                <a:off x="6433797" y="952566"/>
                <a:ext cx="70318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正方形/長方形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797" y="952566"/>
                <a:ext cx="703182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正方形/長方形 55"/>
              <p:cNvSpPr/>
              <p:nvPr/>
            </p:nvSpPr>
            <p:spPr>
              <a:xfrm>
                <a:off x="7223509" y="924851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正方形/長方形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509" y="924851"/>
                <a:ext cx="703182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正方形/長方形 57"/>
              <p:cNvSpPr/>
              <p:nvPr/>
            </p:nvSpPr>
            <p:spPr>
              <a:xfrm>
                <a:off x="7999366" y="924849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正方形/長方形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9366" y="924849"/>
                <a:ext cx="703182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正方形/長方形 58"/>
              <p:cNvSpPr/>
              <p:nvPr/>
            </p:nvSpPr>
            <p:spPr>
              <a:xfrm>
                <a:off x="8802934" y="924848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9" name="正方形/長方形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2934" y="924848"/>
                <a:ext cx="703182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正方形/長方形 59"/>
              <p:cNvSpPr/>
              <p:nvPr/>
            </p:nvSpPr>
            <p:spPr>
              <a:xfrm>
                <a:off x="9578782" y="938708"/>
                <a:ext cx="70318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0" name="正方形/長方形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8782" y="938708"/>
                <a:ext cx="703182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正方形/長方形 60"/>
              <p:cNvSpPr/>
              <p:nvPr/>
            </p:nvSpPr>
            <p:spPr>
              <a:xfrm>
                <a:off x="10390690" y="979875"/>
                <a:ext cx="70318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ja-JP" altLang="en-US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正方形/長方形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0690" y="979875"/>
                <a:ext cx="703182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楕円 67"/>
          <p:cNvSpPr/>
          <p:nvPr/>
        </p:nvSpPr>
        <p:spPr>
          <a:xfrm>
            <a:off x="8926342" y="4557018"/>
            <a:ext cx="207659" cy="1916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/>
          <p:cNvSpPr/>
          <p:nvPr/>
        </p:nvSpPr>
        <p:spPr>
          <a:xfrm>
            <a:off x="9472693" y="3547512"/>
            <a:ext cx="195627" cy="1879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/>
          <p:cNvSpPr/>
          <p:nvPr/>
        </p:nvSpPr>
        <p:spPr>
          <a:xfrm>
            <a:off x="8419748" y="3547507"/>
            <a:ext cx="195627" cy="1879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楕円 72"/>
          <p:cNvSpPr/>
          <p:nvPr/>
        </p:nvSpPr>
        <p:spPr>
          <a:xfrm>
            <a:off x="8044334" y="248259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楕円 73"/>
          <p:cNvSpPr/>
          <p:nvPr/>
        </p:nvSpPr>
        <p:spPr>
          <a:xfrm>
            <a:off x="8044334" y="872320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/>
          <p:cNvSpPr/>
          <p:nvPr/>
        </p:nvSpPr>
        <p:spPr>
          <a:xfrm>
            <a:off x="7282319" y="242631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/>
          <p:cNvSpPr/>
          <p:nvPr/>
        </p:nvSpPr>
        <p:spPr>
          <a:xfrm>
            <a:off x="7282319" y="866692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/>
          <p:nvPr/>
        </p:nvSpPr>
        <p:spPr>
          <a:xfrm>
            <a:off x="8847874" y="242631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8847874" y="866692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タイトル 1"/>
          <p:cNvSpPr txBox="1">
            <a:spLocks/>
          </p:cNvSpPr>
          <p:nvPr/>
        </p:nvSpPr>
        <p:spPr>
          <a:xfrm>
            <a:off x="53716" y="-55998"/>
            <a:ext cx="5291331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レポート［５］（１）（２）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正方形/長方形 56"/>
              <p:cNvSpPr/>
              <p:nvPr/>
            </p:nvSpPr>
            <p:spPr>
              <a:xfrm>
                <a:off x="5069726" y="1006310"/>
                <a:ext cx="70318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𝟓𝟑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正方形/長方形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726" y="1006310"/>
                <a:ext cx="703182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コネクタ 65"/>
          <p:cNvCxnSpPr/>
          <p:nvPr/>
        </p:nvCxnSpPr>
        <p:spPr>
          <a:xfrm flipH="1">
            <a:off x="6416386" y="2095657"/>
            <a:ext cx="6688" cy="4644447"/>
          </a:xfrm>
          <a:prstGeom prst="line">
            <a:avLst/>
          </a:prstGeom>
          <a:ln w="8667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H="1">
            <a:off x="11655352" y="2027183"/>
            <a:ext cx="6688" cy="4644447"/>
          </a:xfrm>
          <a:prstGeom prst="line">
            <a:avLst/>
          </a:prstGeom>
          <a:ln w="8667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11309578" y="6006883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9578" y="6006883"/>
                <a:ext cx="622301" cy="58477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正方形/長方形 78"/>
              <p:cNvSpPr/>
              <p:nvPr/>
            </p:nvSpPr>
            <p:spPr>
              <a:xfrm>
                <a:off x="11029709" y="976977"/>
                <a:ext cx="70318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𝟓𝟑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9" name="正方形/長方形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9709" y="976977"/>
                <a:ext cx="703182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5" name="グループ化 94"/>
          <p:cNvGrpSpPr/>
          <p:nvPr/>
        </p:nvGrpSpPr>
        <p:grpSpPr>
          <a:xfrm>
            <a:off x="536873" y="1549380"/>
            <a:ext cx="6064938" cy="3386153"/>
            <a:chOff x="5968080" y="1740908"/>
            <a:chExt cx="6064938" cy="3493696"/>
          </a:xfrm>
        </p:grpSpPr>
        <p:sp>
          <p:nvSpPr>
            <p:cNvPr id="96" name="角丸四角形 95"/>
            <p:cNvSpPr/>
            <p:nvPr/>
          </p:nvSpPr>
          <p:spPr>
            <a:xfrm>
              <a:off x="5968080" y="1740908"/>
              <a:ext cx="6064938" cy="3493696"/>
            </a:xfrm>
            <a:prstGeom prst="roundRect">
              <a:avLst/>
            </a:prstGeom>
            <a:noFill/>
            <a:ln w="762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テキスト ボックス 96"/>
                <p:cNvSpPr txBox="1"/>
                <p:nvPr/>
              </p:nvSpPr>
              <p:spPr>
                <a:xfrm>
                  <a:off x="6412630" y="1967867"/>
                  <a:ext cx="5053609" cy="2956963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ja-JP" alt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グラフの書き方</m:t>
                        </m:r>
                      </m:oMath>
                    </m:oMathPara>
                  </a14:m>
                  <a:endParaRPr lang="en-US" altLang="ja-JP" sz="3200" b="1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ja-JP" altLang="en-US" sz="3200" b="1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・</m:t>
                        </m:r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ja-JP" altLang="en-US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の</m:t>
                        </m:r>
                        <m:r>
                          <a:rPr lang="ja-JP" alt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値</m:t>
                        </m:r>
                        <m:r>
                          <a:rPr lang="ja-JP" altLang="en-US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を</m:t>
                        </m:r>
                        <m:r>
                          <a:rPr lang="ja-JP" alt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代入し</m:t>
                        </m:r>
                        <m:r>
                          <a:rPr lang="ja-JP" altLang="en-US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て</m:t>
                        </m:r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ja-JP" altLang="en-US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を</m:t>
                        </m:r>
                        <m:r>
                          <a:rPr lang="ja-JP" altLang="en-US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求める</m:t>
                        </m:r>
                      </m:oMath>
                    </m:oMathPara>
                  </a14:m>
                  <a:endParaRPr lang="en-US" altLang="ja-JP" sz="3200" b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ja-JP" altLang="en-US" sz="3200" b="1" dirty="0">
                      <a:solidFill>
                        <a:schemeClr val="bg1"/>
                      </a:solidFill>
                      <a:latin typeface="Cambria Math" panose="02040503050406030204" pitchFamily="18" charset="0"/>
                    </a:rPr>
                    <a:t>・とれる座標をとる</a:t>
                  </a:r>
                  <a:endParaRPr lang="en-US" altLang="ja-JP" sz="3200" b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ja-JP" altLang="en-US" sz="3200" b="1" dirty="0">
                      <a:solidFill>
                        <a:schemeClr val="bg1"/>
                      </a:solidFill>
                      <a:latin typeface="Cambria Math" panose="02040503050406030204" pitchFamily="18" charset="0"/>
                    </a:rPr>
                    <a:t>・一筆書きで書く</a:t>
                  </a:r>
                  <a:endParaRPr lang="en-US" altLang="ja-JP" sz="3200" b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97" name="テキスト ボックス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2630" y="1967867"/>
                  <a:ext cx="5053609" cy="2956963"/>
                </a:xfrm>
                <a:prstGeom prst="rect">
                  <a:avLst/>
                </a:prstGeom>
                <a:blipFill>
                  <a:blip r:embed="rId25"/>
                  <a:stretch>
                    <a:fillRect l="-4946" r="-4704" b="-8511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テキスト ボックス 97"/>
              <p:cNvSpPr txBox="1"/>
              <p:nvPr/>
            </p:nvSpPr>
            <p:spPr>
              <a:xfrm>
                <a:off x="997928" y="5013849"/>
                <a:ext cx="5999599" cy="5525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頂点の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座標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　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( 0 , 5 )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8" name="テキスト ボックス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928" y="5013849"/>
                <a:ext cx="5999599" cy="55258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テキスト ボックス 98"/>
              <p:cNvSpPr txBox="1"/>
              <p:nvPr/>
            </p:nvSpPr>
            <p:spPr>
              <a:xfrm>
                <a:off x="997928" y="5632557"/>
                <a:ext cx="599959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軸の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方程式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9" name="テキスト ボックス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928" y="5632557"/>
                <a:ext cx="5999599" cy="49244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テキスト ボックス 99"/>
              <p:cNvSpPr txBox="1"/>
              <p:nvPr/>
            </p:nvSpPr>
            <p:spPr>
              <a:xfrm>
                <a:off x="998715" y="6284884"/>
                <a:ext cx="599959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下に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グラフ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0" name="テキスト ボックス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715" y="6284884"/>
                <a:ext cx="5999599" cy="492443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43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Graphic spid="39" grpId="0">
        <p:bldAsOne/>
      </p:bldGraphic>
      <p:bldP spid="54" grpId="0"/>
      <p:bldP spid="55" grpId="0"/>
      <p:bldP spid="56" grpId="0"/>
      <p:bldP spid="58" grpId="0"/>
      <p:bldP spid="59" grpId="0"/>
      <p:bldP spid="60" grpId="0"/>
      <p:bldP spid="61" grpId="0"/>
      <p:bldP spid="68" grpId="0" animBg="1"/>
      <p:bldP spid="69" grpId="0" animBg="1"/>
      <p:bldP spid="70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57" grpId="0"/>
      <p:bldP spid="23" grpId="0"/>
      <p:bldP spid="79" grpId="0"/>
      <p:bldP spid="98" grpId="0"/>
      <p:bldP spid="99" grpId="0"/>
      <p:bldP spid="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DC4F52E-852F-337E-F2CF-D8C53276E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517" y="1612232"/>
            <a:ext cx="43434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BE6C8D8C-EB5F-B9B3-840A-65FA0042F26F}"/>
                  </a:ext>
                </a:extLst>
              </p:cNvPr>
              <p:cNvSpPr/>
              <p:nvPr/>
            </p:nvSpPr>
            <p:spPr>
              <a:xfrm>
                <a:off x="826036" y="380424"/>
                <a:ext cx="564791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今日の振り返り！！</m:t>
                      </m:r>
                    </m:oMath>
                  </m:oMathPara>
                </a14:m>
                <a:endParaRPr lang="ja-JP" altLang="en-US" sz="32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BE6C8D8C-EB5F-B9B3-840A-65FA0042F2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036" y="380424"/>
                <a:ext cx="5647915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358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591095" y="416533"/>
            <a:ext cx="6335152" cy="1442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第６回報告課題</a:t>
            </a:r>
            <a:br>
              <a:rPr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～２次関数のグラフ～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83276" y="3075709"/>
            <a:ext cx="7693923" cy="6788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目標</a:t>
            </a:r>
            <a:endParaRPr lang="en-US" altLang="ja-JP" sz="36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・２次関数のグラフが書ける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endParaRPr lang="en-US" altLang="ja-JP" sz="32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982831" y="3560617"/>
                <a:ext cx="10752809" cy="30525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kumimoji="1"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対応す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る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値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求める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ことができ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る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がわかる</m:t>
                      </m:r>
                    </m:oMath>
                  </m:oMathPara>
                </a14:m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が</m:t>
                      </m:r>
                      <m:r>
                        <a:rPr lang="ja-JP" altLang="en-US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わか</m:t>
                      </m:r>
                      <m:r>
                        <a:rPr lang="ja-JP" altLang="en-US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る</m:t>
                      </m:r>
                    </m:oMath>
                  </m:oMathPara>
                </a14:m>
                <a:endParaRPr kumimoji="1" lang="ja-JP" altLang="en-US" sz="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31" y="3560617"/>
                <a:ext cx="10752809" cy="30525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932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596190" y="1597055"/>
                <a:ext cx="10357560" cy="21052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２次関数</m:t>
                      </m:r>
                      <m:r>
                        <a:rPr lang="ja-JP" altLang="en-US" sz="4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lang="ja-JP" altLang="en-US" sz="4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一般に</m:t>
                      </m:r>
                    </m:oMath>
                  </m:oMathPara>
                </a14:m>
                <a:endParaRPr lang="en-US" altLang="ja-JP" sz="4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4800" dirty="0">
                    <a:solidFill>
                      <a:schemeClr val="bg1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altLang="ja-JP" sz="4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4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48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ja-JP" altLang="en-US" sz="4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の</m:t>
                    </m:r>
                    <m:r>
                      <a:rPr lang="ja-JP" altLang="en-US" sz="4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形</m:t>
                    </m:r>
                    <m:r>
                      <a:rPr lang="ja-JP" altLang="en-US" sz="4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で</m:t>
                    </m:r>
                    <m:r>
                      <a:rPr lang="ja-JP" altLang="en-US" sz="48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表される</m:t>
                    </m:r>
                    <m:r>
                      <a:rPr lang="ja-JP" altLang="en-US" sz="48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ja-JP" sz="48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90" y="1597055"/>
                <a:ext cx="10357560" cy="21052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E0E1E16-D5F1-A50F-5E08-6239F0898CBB}"/>
                  </a:ext>
                </a:extLst>
              </p:cNvPr>
              <p:cNvSpPr txBox="1"/>
              <p:nvPr/>
            </p:nvSpPr>
            <p:spPr>
              <a:xfrm>
                <a:off x="3244140" y="4208317"/>
                <a:ext cx="9620960" cy="7475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3600" dirty="0">
                    <a:solidFill>
                      <a:schemeClr val="bg1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ただし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ja-JP" altLang="en-US" sz="36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は</m:t>
                    </m:r>
                    <m:r>
                      <a:rPr lang="ja-JP" altLang="en-US" sz="36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定数</m:t>
                    </m:r>
                    <m:r>
                      <a:rPr lang="ja-JP" altLang="en-US" sz="36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で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3600" b="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  <m:r>
                      <a:rPr lang="ja-JP" altLang="en-US" sz="36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である</m:t>
                    </m:r>
                    <m:r>
                      <a:rPr lang="ja-JP" altLang="en-US" sz="36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。</m:t>
                    </m:r>
                  </m:oMath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5E0E1E16-D5F1-A50F-5E08-6239F0898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140" y="4208317"/>
                <a:ext cx="9620960" cy="7475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9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760959" y="414888"/>
            <a:ext cx="2895054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関数とは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3987076" y="159143"/>
                <a:ext cx="7123496" cy="12314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決めると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それにともなって</m:t>
                      </m:r>
                    </m:oMath>
                  </m:oMathPara>
                </a14:m>
                <a:endParaRPr lang="en-US" altLang="ja-JP" sz="40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値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も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ただ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１つ</m:t>
                      </m:r>
                      <m:r>
                        <a:rPr lang="ja-JP" altLang="en-US" sz="4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決まる</m:t>
                      </m:r>
                      <m:r>
                        <a:rPr lang="ja-JP" altLang="en-US" sz="4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関係</m:t>
                      </m:r>
                    </m:oMath>
                  </m:oMathPara>
                </a14:m>
                <a:endParaRPr kumimoji="1" lang="ja-JP" altLang="en-US" sz="7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076" y="159143"/>
                <a:ext cx="7123496" cy="12314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タイトル 1"/>
          <p:cNvSpPr txBox="1">
            <a:spLocks/>
          </p:cNvSpPr>
          <p:nvPr/>
        </p:nvSpPr>
        <p:spPr>
          <a:xfrm>
            <a:off x="4862151" y="3473686"/>
            <a:ext cx="2338749" cy="7199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988651" y="3473686"/>
            <a:ext cx="2312625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千葉県</a:t>
            </a: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8684851" y="3499086"/>
            <a:ext cx="2312625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千葉市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988651" y="4637485"/>
            <a:ext cx="2312625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北海道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8684851" y="4662885"/>
            <a:ext cx="2312625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札幌市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1845844" y="1464945"/>
                <a:ext cx="725237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ja-JP" altLang="en-US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844" y="1464945"/>
                <a:ext cx="725237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/>
          <p:cNvSpPr txBox="1">
            <a:spLocks/>
          </p:cNvSpPr>
          <p:nvPr/>
        </p:nvSpPr>
        <p:spPr>
          <a:xfrm>
            <a:off x="5200720" y="1640565"/>
            <a:ext cx="1538649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関数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9491662" y="1392516"/>
                <a:ext cx="725237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ja-JP" altLang="en-US" sz="5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1662" y="1392516"/>
                <a:ext cx="725237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右矢印 15"/>
          <p:cNvSpPr/>
          <p:nvPr/>
        </p:nvSpPr>
        <p:spPr>
          <a:xfrm>
            <a:off x="3581832" y="1652590"/>
            <a:ext cx="1195750" cy="522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7364718" y="1694538"/>
            <a:ext cx="1195750" cy="522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93302" y="2709571"/>
            <a:ext cx="1604822" cy="607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クイズ</a:t>
            </a:r>
          </a:p>
        </p:txBody>
      </p:sp>
      <p:sp>
        <p:nvSpPr>
          <p:cNvPr id="19" name="右矢印 18"/>
          <p:cNvSpPr/>
          <p:nvPr/>
        </p:nvSpPr>
        <p:spPr>
          <a:xfrm>
            <a:off x="3581832" y="3513291"/>
            <a:ext cx="1195750" cy="522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7364718" y="3555239"/>
            <a:ext cx="1195750" cy="522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4858260" y="4621836"/>
            <a:ext cx="2338749" cy="71993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3541845" y="4661441"/>
            <a:ext cx="1195750" cy="522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7324731" y="4703389"/>
            <a:ext cx="1195750" cy="5224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F8CB24A-53FB-5E2F-A18A-7BF44E284905}"/>
              </a:ext>
            </a:extLst>
          </p:cNvPr>
          <p:cNvSpPr txBox="1">
            <a:spLocks/>
          </p:cNvSpPr>
          <p:nvPr/>
        </p:nvSpPr>
        <p:spPr>
          <a:xfrm>
            <a:off x="4697323" y="2705759"/>
            <a:ext cx="3265270" cy="607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答え・・・県庁所在地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3035B4B-8F2F-ACB9-89E6-85A27CE342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058" y="1519719"/>
            <a:ext cx="5115931" cy="5115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49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6" grpId="0"/>
      <p:bldP spid="7" grpId="0"/>
      <p:bldP spid="9" grpId="0"/>
      <p:bldP spid="11" grpId="0"/>
      <p:bldP spid="3" grpId="0"/>
      <p:bldP spid="13" grpId="0"/>
      <p:bldP spid="15" grpId="0"/>
      <p:bldP spid="16" grpId="0" animBg="1"/>
      <p:bldP spid="17" grpId="0" animBg="1"/>
      <p:bldP spid="18" grpId="0"/>
      <p:bldP spid="19" grpId="0" animBg="1"/>
      <p:bldP spid="20" grpId="0" animBg="1"/>
      <p:bldP spid="21" grpId="0" animBg="1"/>
      <p:bldP spid="23" grpId="0" animBg="1"/>
      <p:bldP spid="24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430759" y="588359"/>
                <a:ext cx="9151864" cy="6494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altLang="ja-JP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に対応する</m:t>
                      </m:r>
                      <m:r>
                        <a:rPr lang="en-US" altLang="ja-JP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の値を求めることができる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59" y="588359"/>
                <a:ext cx="9151864" cy="6494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833091" y="1214927"/>
                <a:ext cx="56820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44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44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ja-JP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4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ja-JP" altLang="en-US" sz="44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において</a:t>
                </a:r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091" y="1214927"/>
                <a:ext cx="5682009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5335583"/>
                  </p:ext>
                </p:extLst>
              </p:nvPr>
            </p:nvGraphicFramePr>
            <p:xfrm>
              <a:off x="591789" y="2068611"/>
              <a:ext cx="10266710" cy="19583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26671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97919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dirty="0"/>
                            <a:t>-3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-2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-1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0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97919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kumimoji="1" lang="ja-JP" altLang="en-US" sz="32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5335583"/>
                  </p:ext>
                </p:extLst>
              </p:nvPr>
            </p:nvGraphicFramePr>
            <p:xfrm>
              <a:off x="591789" y="2068611"/>
              <a:ext cx="10266710" cy="19583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26671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1026671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97919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92" t="-621" r="-899408" b="-101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 smtClean="0"/>
                            <a:t>・・・</a:t>
                          </a:r>
                          <a:endParaRPr kumimoji="1" lang="ja-JP" altLang="en-US" sz="20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dirty="0" smtClean="0"/>
                            <a:t>-3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-2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-1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0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 smtClean="0"/>
                            <a:t>・・・</a:t>
                          </a:r>
                          <a:endParaRPr kumimoji="1" lang="ja-JP" altLang="en-US" sz="20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97919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92" t="-100621" r="-899408" b="-12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2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2000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2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947391" y="4177198"/>
                <a:ext cx="43993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ja-JP" altLang="en-US" sz="44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のとき</a:t>
                </a:r>
                <a:endParaRPr lang="en-US" altLang="ja-JP" sz="4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91" y="4177198"/>
                <a:ext cx="4399309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/>
              <p:cNvSpPr/>
              <p:nvPr/>
            </p:nvSpPr>
            <p:spPr>
              <a:xfrm>
                <a:off x="5862291" y="4177198"/>
                <a:ext cx="43993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ja-JP" altLang="en-US" sz="44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のとき</a:t>
                </a:r>
                <a:endParaRPr lang="en-US" altLang="ja-JP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正方形/長方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291" y="4177198"/>
                <a:ext cx="4399309" cy="76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楕円 8"/>
          <p:cNvSpPr/>
          <p:nvPr/>
        </p:nvSpPr>
        <p:spPr>
          <a:xfrm>
            <a:off x="2678500" y="2062518"/>
            <a:ext cx="937090" cy="92333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flipV="1">
            <a:off x="947391" y="1175745"/>
            <a:ext cx="5567709" cy="14936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右矢印 13"/>
          <p:cNvSpPr/>
          <p:nvPr/>
        </p:nvSpPr>
        <p:spPr>
          <a:xfrm rot="16200000">
            <a:off x="1268854" y="2680846"/>
            <a:ext cx="2223591" cy="494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14"/>
          <p:cNvSpPr/>
          <p:nvPr/>
        </p:nvSpPr>
        <p:spPr>
          <a:xfrm>
            <a:off x="3731245" y="2062518"/>
            <a:ext cx="937090" cy="923330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/>
              <p:cNvSpPr/>
              <p:nvPr/>
            </p:nvSpPr>
            <p:spPr>
              <a:xfrm>
                <a:off x="3858359" y="326086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ja-JP" sz="32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正方形/長方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359" y="3260866"/>
                <a:ext cx="622301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/>
              <p:cNvSpPr/>
              <p:nvPr/>
            </p:nvSpPr>
            <p:spPr>
              <a:xfrm>
                <a:off x="2868322" y="326033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正方形/長方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322" y="3260335"/>
                <a:ext cx="622301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正方形/長方形 23"/>
          <p:cNvSpPr/>
          <p:nvPr/>
        </p:nvSpPr>
        <p:spPr>
          <a:xfrm>
            <a:off x="7062196" y="3279366"/>
            <a:ext cx="6223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>
                <a:solidFill>
                  <a:schemeClr val="bg1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7976033" y="3245400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altLang="ja-JP" sz="32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6033" y="3245400"/>
                <a:ext cx="622301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8964716" y="322856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27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4716" y="3228566"/>
                <a:ext cx="622301" cy="5847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正方形/長方形 26"/>
          <p:cNvSpPr/>
          <p:nvPr/>
        </p:nvSpPr>
        <p:spPr>
          <a:xfrm>
            <a:off x="6020317" y="3284692"/>
            <a:ext cx="342384" cy="579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5009187" y="3279366"/>
            <a:ext cx="3629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>
                <a:solidFill>
                  <a:schemeClr val="bg1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482517" y="4865726"/>
                <a:ext cx="379398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(−3)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517" y="4865726"/>
                <a:ext cx="3793987" cy="7694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1531590" y="5635167"/>
                <a:ext cx="43993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US" altLang="ja-JP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590" y="5635167"/>
                <a:ext cx="4399309" cy="76944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6362701" y="4882189"/>
                <a:ext cx="379398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701" y="4882189"/>
                <a:ext cx="3793987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6411774" y="5651630"/>
                <a:ext cx="4399309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4400" b="0" dirty="0">
                    <a:solidFill>
                      <a:schemeClr val="bg1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altLang="ja-JP" sz="44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altLang="ja-JP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1774" y="5651630"/>
                <a:ext cx="4399309" cy="76944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直線コネクタ 34"/>
          <p:cNvCxnSpPr/>
          <p:nvPr/>
        </p:nvCxnSpPr>
        <p:spPr>
          <a:xfrm>
            <a:off x="2087095" y="4830756"/>
            <a:ext cx="758561" cy="21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3825416" y="5611811"/>
            <a:ext cx="758561" cy="21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6982951" y="4825988"/>
            <a:ext cx="758561" cy="21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8706989" y="5607040"/>
            <a:ext cx="758561" cy="21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タイトル 1"/>
          <p:cNvSpPr txBox="1">
            <a:spLocks/>
          </p:cNvSpPr>
          <p:nvPr/>
        </p:nvSpPr>
        <p:spPr>
          <a:xfrm>
            <a:off x="639567" y="40388"/>
            <a:ext cx="5291331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レポート［１］（１）（２）</a:t>
            </a:r>
          </a:p>
        </p:txBody>
      </p:sp>
      <p:sp>
        <p:nvSpPr>
          <p:cNvPr id="34" name="右矢印 33"/>
          <p:cNvSpPr/>
          <p:nvPr/>
        </p:nvSpPr>
        <p:spPr>
          <a:xfrm rot="16200000">
            <a:off x="1268849" y="2680841"/>
            <a:ext cx="2223591" cy="49410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79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4" grpId="0" animBg="1"/>
      <p:bldP spid="15" grpId="0" animBg="1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19125"/>
              </p:ext>
            </p:extLst>
          </p:nvPr>
        </p:nvGraphicFramePr>
        <p:xfrm>
          <a:off x="889424" y="2252900"/>
          <a:ext cx="528291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291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409520" y="-114932"/>
            <a:ext cx="10992563" cy="103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表をもとにして        　　　のグラフを書いてみよう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7312108"/>
                  </p:ext>
                </p:extLst>
              </p:nvPr>
            </p:nvGraphicFramePr>
            <p:xfrm>
              <a:off x="1781694" y="693158"/>
              <a:ext cx="8220920" cy="1158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2092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46173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dirty="0"/>
                            <a:t>-3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-2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-1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0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/>
                            <a:t>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46173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32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kumimoji="1" lang="ja-JP" altLang="en-US" sz="32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07312108"/>
                  </p:ext>
                </p:extLst>
              </p:nvPr>
            </p:nvGraphicFramePr>
            <p:xfrm>
              <a:off x="1781694" y="693158"/>
              <a:ext cx="8220920" cy="11582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2092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822092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41" t="-12500" r="-902963" b="-1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dirty="0" smtClean="0"/>
                            <a:t>・・・</a:t>
                          </a:r>
                          <a:endParaRPr kumimoji="1" lang="ja-JP" altLang="en-US" sz="16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dirty="0" smtClean="0"/>
                            <a:t>-3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-2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-1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0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1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2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dirty="0" smtClean="0"/>
                            <a:t>3</a:t>
                          </a:r>
                          <a:endParaRPr kumimoji="1" lang="ja-JP" altLang="en-US" sz="32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dirty="0" smtClean="0"/>
                            <a:t>・・・</a:t>
                          </a:r>
                          <a:endParaRPr kumimoji="1" lang="ja-JP" altLang="en-US" sz="16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741" t="-113684" r="-902963" b="-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3200" b="1" dirty="0" smtClean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32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16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16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3587192" y="-48987"/>
                <a:ext cx="258041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192" y="-48987"/>
                <a:ext cx="2580413" cy="76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線矢印コネクタ 16"/>
          <p:cNvCxnSpPr/>
          <p:nvPr/>
        </p:nvCxnSpPr>
        <p:spPr>
          <a:xfrm rot="16200000">
            <a:off x="1339652" y="4434570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894163" y="6237029"/>
            <a:ext cx="5273432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l="-6977" r="-39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r="-1227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  <a:blipFill>
                <a:blip r:embed="rId11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  <a:blipFill>
                <a:blip r:embed="rId12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  <a:blipFill>
                <a:blip r:embed="rId13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  <a:blipFill>
                <a:blip r:embed="rId14"/>
                <a:stretch>
                  <a:fillRect l="-6977" r="-104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楕円 34"/>
          <p:cNvSpPr/>
          <p:nvPr/>
        </p:nvSpPr>
        <p:spPr>
          <a:xfrm>
            <a:off x="4299392" y="667288"/>
            <a:ext cx="746498" cy="1219984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/>
          <p:nvPr/>
        </p:nvSpPr>
        <p:spPr>
          <a:xfrm>
            <a:off x="7563292" y="667288"/>
            <a:ext cx="746498" cy="1219984"/>
          </a:xfrm>
          <a:prstGeom prst="ellipse">
            <a:avLst/>
          </a:prstGeom>
          <a:noFill/>
          <a:ln w="7620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正方形/長方形 33"/>
              <p:cNvSpPr/>
              <p:nvPr/>
            </p:nvSpPr>
            <p:spPr>
              <a:xfrm>
                <a:off x="6566506" y="1932790"/>
                <a:ext cx="5301159" cy="6498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とれる座標</m:t>
                      </m:r>
                      <m:r>
                        <a:rPr lang="ja-JP" altLang="en-US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6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取っていく</m:t>
                      </m:r>
                    </m:oMath>
                  </m:oMathPara>
                </a14:m>
                <a:endParaRPr lang="en-US" altLang="ja-JP" sz="36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正方形/長方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6506" y="1932790"/>
                <a:ext cx="5301159" cy="64985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コネクタ 35"/>
          <p:cNvCxnSpPr/>
          <p:nvPr/>
        </p:nvCxnSpPr>
        <p:spPr>
          <a:xfrm>
            <a:off x="6622136" y="3154356"/>
            <a:ext cx="5074278" cy="21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正方形/長方形 36"/>
              <p:cNvSpPr/>
              <p:nvPr/>
            </p:nvSpPr>
            <p:spPr>
              <a:xfrm>
                <a:off x="6558636" y="3169334"/>
                <a:ext cx="5301159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 2 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   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7" name="正方形/長方形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636" y="3169334"/>
                <a:ext cx="5301159" cy="71397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/>
          <p:cNvCxnSpPr/>
          <p:nvPr/>
        </p:nvCxnSpPr>
        <p:spPr>
          <a:xfrm>
            <a:off x="6711036" y="3865556"/>
            <a:ext cx="5074278" cy="215"/>
          </a:xfrm>
          <a:prstGeom prst="line">
            <a:avLst/>
          </a:prstGeom>
          <a:ln w="5715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楕円 39"/>
          <p:cNvSpPr/>
          <p:nvPr/>
        </p:nvSpPr>
        <p:spPr>
          <a:xfrm>
            <a:off x="5124892" y="641888"/>
            <a:ext cx="746498" cy="1219984"/>
          </a:xfrm>
          <a:prstGeom prst="ellipse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/>
          <p:cNvSpPr/>
          <p:nvPr/>
        </p:nvSpPr>
        <p:spPr>
          <a:xfrm>
            <a:off x="6737792" y="654588"/>
            <a:ext cx="746498" cy="1219984"/>
          </a:xfrm>
          <a:prstGeom prst="ellipse">
            <a:avLst/>
          </a:prstGeom>
          <a:noFill/>
          <a:ln w="762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6558635" y="4090916"/>
                <a:ext cx="5301159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8635" y="4090916"/>
                <a:ext cx="5301159" cy="71397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直線コネクタ 44"/>
          <p:cNvCxnSpPr/>
          <p:nvPr/>
        </p:nvCxnSpPr>
        <p:spPr>
          <a:xfrm>
            <a:off x="6732471" y="4805163"/>
            <a:ext cx="4732871" cy="215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正方形/長方形 45"/>
              <p:cNvSpPr/>
              <p:nvPr/>
            </p:nvSpPr>
            <p:spPr>
              <a:xfrm>
                <a:off x="6561767" y="4845541"/>
                <a:ext cx="5301159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1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6" name="正方形/長方形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767" y="4845541"/>
                <a:ext cx="5301159" cy="71397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コネクタ 46"/>
          <p:cNvCxnSpPr/>
          <p:nvPr/>
        </p:nvCxnSpPr>
        <p:spPr>
          <a:xfrm>
            <a:off x="6734206" y="5541763"/>
            <a:ext cx="4780200" cy="215"/>
          </a:xfrm>
          <a:prstGeom prst="line">
            <a:avLst/>
          </a:prstGeom>
          <a:ln w="57150">
            <a:solidFill>
              <a:srgbClr val="92D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楕円 47"/>
          <p:cNvSpPr/>
          <p:nvPr/>
        </p:nvSpPr>
        <p:spPr>
          <a:xfrm>
            <a:off x="5912292" y="603788"/>
            <a:ext cx="746498" cy="1219984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正方形/長方形 48"/>
              <p:cNvSpPr/>
              <p:nvPr/>
            </p:nvSpPr>
            <p:spPr>
              <a:xfrm>
                <a:off x="6541384" y="5580666"/>
                <a:ext cx="5301159" cy="7139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r>
                      <a:rPr lang="en-US" altLang="ja-JP" sz="36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0</m:t>
                    </m:r>
                  </m:oMath>
                </a14:m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b="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</m:t>
                    </m:r>
                    <m:r>
                      <a:rPr lang="ja-JP" altLang="en-US" sz="3600" i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3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正方形/長方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384" y="5580666"/>
                <a:ext cx="5301159" cy="71397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/>
          <p:cNvCxnSpPr/>
          <p:nvPr/>
        </p:nvCxnSpPr>
        <p:spPr>
          <a:xfrm>
            <a:off x="6667575" y="6237029"/>
            <a:ext cx="4780200" cy="21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正方形/長方形 50"/>
              <p:cNvSpPr/>
              <p:nvPr/>
            </p:nvSpPr>
            <p:spPr>
              <a:xfrm>
                <a:off x="6570954" y="2464317"/>
                <a:ext cx="5331331" cy="7139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US" altLang="ja-JP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2</a:t>
                </a:r>
                <a:r>
                  <a:rPr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　のと</a:t>
                </a:r>
                <a14:m>
                  <m:oMath xmlns:m="http://schemas.openxmlformats.org/officeDocument/2006/math">
                    <m:r>
                      <a:rPr lang="ja-JP" altLang="en-US" sz="3600" i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き　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36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endParaRPr lang="en-US" altLang="ja-JP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1" name="正方形/長方形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954" y="2464317"/>
                <a:ext cx="5331331" cy="71397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2" name="グループ化 51"/>
          <p:cNvGrpSpPr/>
          <p:nvPr/>
        </p:nvGrpSpPr>
        <p:grpSpPr>
          <a:xfrm>
            <a:off x="7018947" y="2349433"/>
            <a:ext cx="4791385" cy="2518264"/>
            <a:chOff x="6912339" y="829979"/>
            <a:chExt cx="4791385" cy="1413076"/>
          </a:xfrm>
        </p:grpSpPr>
        <p:sp>
          <p:nvSpPr>
            <p:cNvPr id="53" name="角丸四角形吹き出し 52"/>
            <p:cNvSpPr/>
            <p:nvPr/>
          </p:nvSpPr>
          <p:spPr>
            <a:xfrm>
              <a:off x="6912339" y="1342186"/>
              <a:ext cx="4791385" cy="900869"/>
            </a:xfrm>
            <a:prstGeom prst="wedgeRoundRectCallout">
              <a:avLst>
                <a:gd name="adj1" fmla="val -58367"/>
                <a:gd name="adj2" fmla="val 32443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テキスト ボックス 53"/>
                <p:cNvSpPr txBox="1"/>
                <p:nvPr/>
              </p:nvSpPr>
              <p:spPr>
                <a:xfrm>
                  <a:off x="6912339" y="829979"/>
                  <a:ext cx="4491879" cy="137709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endParaRPr lang="en-US" altLang="ja-JP" sz="5400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ja-JP" altLang="en-US" sz="54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一筆書</m:t>
                        </m:r>
                        <m:r>
                          <a:rPr kumimoji="1" lang="ja-JP" altLang="en-US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き</m:t>
                        </m:r>
                      </m:oMath>
                    </m:oMathPara>
                  </a14:m>
                  <a:endParaRPr kumimoji="1" lang="en-US" altLang="ja-JP" sz="400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ja-JP" altLang="en-US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通</m:t>
                        </m:r>
                        <m:r>
                          <a:rPr lang="ja-JP" altLang="en-US" sz="4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る</m:t>
                        </m:r>
                        <m:r>
                          <a:rPr kumimoji="1" lang="ja-JP" altLang="en-US" sz="4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べき点</m:t>
                        </m:r>
                        <m:r>
                          <a:rPr lang="ja-JP" altLang="en-US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を</m:t>
                        </m:r>
                        <m:r>
                          <a:rPr lang="ja-JP" altLang="en-US" sz="4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通</m:t>
                        </m:r>
                        <m:r>
                          <a:rPr kumimoji="1" lang="ja-JP" altLang="en-US" sz="4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る</m:t>
                        </m:r>
                      </m:oMath>
                    </m:oMathPara>
                  </a14:m>
                  <a:endParaRPr kumimoji="1" lang="ja-JP" altLang="en-US" sz="7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テキスト ボックス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2339" y="829979"/>
                  <a:ext cx="4491879" cy="1377090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42" name="グラフ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526365"/>
              </p:ext>
            </p:extLst>
          </p:nvPr>
        </p:nvGraphicFramePr>
        <p:xfrm>
          <a:off x="1986791" y="1667308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sp>
        <p:nvSpPr>
          <p:cNvPr id="2" name="楕円 1">
            <a:extLst>
              <a:ext uri="{FF2B5EF4-FFF2-40B4-BE49-F238E27FC236}">
                <a16:creationId xmlns:a16="http://schemas.microsoft.com/office/drawing/2014/main" id="{7FC9119E-9A6A-4523-6D74-07ADC43EDD6B}"/>
              </a:ext>
            </a:extLst>
          </p:cNvPr>
          <p:cNvSpPr/>
          <p:nvPr/>
        </p:nvSpPr>
        <p:spPr>
          <a:xfrm>
            <a:off x="2346116" y="2135180"/>
            <a:ext cx="236709" cy="227383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68ADCFE7-8CBB-1103-88BB-2206328BD2F4}"/>
              </a:ext>
            </a:extLst>
          </p:cNvPr>
          <p:cNvSpPr/>
          <p:nvPr/>
        </p:nvSpPr>
        <p:spPr>
          <a:xfrm>
            <a:off x="4460247" y="2146596"/>
            <a:ext cx="236709" cy="227383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30300B5-FBED-1648-8299-47F831434B1D}"/>
              </a:ext>
            </a:extLst>
          </p:cNvPr>
          <p:cNvSpPr/>
          <p:nvPr/>
        </p:nvSpPr>
        <p:spPr>
          <a:xfrm>
            <a:off x="2882241" y="5127534"/>
            <a:ext cx="236709" cy="22738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7D8C535B-9AB4-3165-BB21-10EF7CEE9D36}"/>
              </a:ext>
            </a:extLst>
          </p:cNvPr>
          <p:cNvSpPr/>
          <p:nvPr/>
        </p:nvSpPr>
        <p:spPr>
          <a:xfrm>
            <a:off x="3936701" y="5132671"/>
            <a:ext cx="236709" cy="227383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A9CB6E13-6384-3076-2A16-DC600FFA8A56}"/>
              </a:ext>
            </a:extLst>
          </p:cNvPr>
          <p:cNvSpPr/>
          <p:nvPr/>
        </p:nvSpPr>
        <p:spPr>
          <a:xfrm>
            <a:off x="3401644" y="6108069"/>
            <a:ext cx="236709" cy="22738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65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4" grpId="0"/>
      <p:bldP spid="34" grpId="1"/>
      <p:bldP spid="37" grpId="0"/>
      <p:bldP spid="37" grpId="1"/>
      <p:bldP spid="40" grpId="0" animBg="1"/>
      <p:bldP spid="41" grpId="0" animBg="1"/>
      <p:bldP spid="44" grpId="0"/>
      <p:bldP spid="44" grpId="1"/>
      <p:bldP spid="46" grpId="0"/>
      <p:bldP spid="46" grpId="1"/>
      <p:bldP spid="48" grpId="0" animBg="1"/>
      <p:bldP spid="49" grpId="0"/>
      <p:bldP spid="49" grpId="1"/>
      <p:bldP spid="51" grpId="0"/>
      <p:bldP spid="51" grpId="1"/>
      <p:bldGraphic spid="42" grpId="0">
        <p:bldAsOne/>
      </p:bldGraphic>
      <p:bldP spid="2" grpId="0" animBg="1"/>
      <p:bldP spid="3" grpId="0" animBg="1"/>
      <p:bldP spid="7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330347" y="45876"/>
                <a:ext cx="9857485" cy="1128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この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形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曲線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という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7" y="45876"/>
                <a:ext cx="9857485" cy="11283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B27A9B8B-3A77-10F9-8C4B-DFE1A48FD6C0}"/>
                  </a:ext>
                </a:extLst>
              </p:cNvPr>
              <p:cNvSpPr/>
              <p:nvPr/>
            </p:nvSpPr>
            <p:spPr>
              <a:xfrm>
                <a:off x="374080" y="1411298"/>
                <a:ext cx="11443839" cy="9212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32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32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グラフ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　</m:t>
                      </m:r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通り</m:t>
                      </m:r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について</m:t>
                      </m:r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対称な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曲線</m:t>
                      </m:r>
                      <m:r>
                        <a:rPr lang="ja-JP" altLang="en-US" sz="32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である</m:t>
                      </m:r>
                      <m:r>
                        <a:rPr lang="ja-JP" altLang="en-US" sz="32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ja-JP" altLang="en-US" sz="5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4" name="正方形/長方形 3">
                <a:extLst>
                  <a:ext uri="{FF2B5EF4-FFF2-40B4-BE49-F238E27FC236}">
                    <a16:creationId xmlns:a16="http://schemas.microsoft.com/office/drawing/2014/main" id="{B27A9B8B-3A77-10F9-8C4B-DFE1A48FD6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80" y="1411298"/>
                <a:ext cx="11443839" cy="9212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9ED1808B-8210-A0D9-7B5D-97EE1C596AF9}"/>
                  </a:ext>
                </a:extLst>
              </p:cNvPr>
              <p:cNvSpPr/>
              <p:nvPr/>
            </p:nvSpPr>
            <p:spPr>
              <a:xfrm>
                <a:off x="330347" y="2761221"/>
                <a:ext cx="9132153" cy="1128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対称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となる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直線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という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9ED1808B-8210-A0D9-7B5D-97EE1C596AF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7" y="2761221"/>
                <a:ext cx="9132153" cy="11283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96873D13-28C6-FE80-98D1-15001C5FAE8F}"/>
                  </a:ext>
                </a:extLst>
              </p:cNvPr>
              <p:cNvSpPr/>
              <p:nvPr/>
            </p:nvSpPr>
            <p:spPr>
              <a:xfrm>
                <a:off x="374080" y="4318316"/>
                <a:ext cx="10388655" cy="1128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放物線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交点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　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という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96873D13-28C6-FE80-98D1-15001C5FAE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80" y="4318316"/>
                <a:ext cx="10388655" cy="11283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9732D850-91E3-8E42-D30D-09D723BD548F}"/>
                  </a:ext>
                </a:extLst>
              </p:cNvPr>
              <p:cNvSpPr/>
              <p:nvPr/>
            </p:nvSpPr>
            <p:spPr>
              <a:xfrm>
                <a:off x="5099638" y="106333"/>
                <a:ext cx="1746006" cy="102297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放物線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9732D850-91E3-8E42-D30D-09D723BD54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638" y="106333"/>
                <a:ext cx="1746006" cy="10229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988A72F5-614D-81FE-5920-8AC0A21E7390}"/>
                  </a:ext>
                </a:extLst>
              </p:cNvPr>
              <p:cNvSpPr/>
              <p:nvPr/>
            </p:nvSpPr>
            <p:spPr>
              <a:xfrm>
                <a:off x="2780689" y="1411298"/>
                <a:ext cx="1037550" cy="92333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6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原点</m:t>
                      </m:r>
                    </m:oMath>
                  </m:oMathPara>
                </a14:m>
                <a:endParaRPr lang="ja-JP" altLang="en-US" sz="6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988A72F5-614D-81FE-5920-8AC0A21E73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0689" y="1411298"/>
                <a:ext cx="103755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AB0A63E6-EB46-2246-C75F-5FC73EC43FFA}"/>
                  </a:ext>
                </a:extLst>
              </p:cNvPr>
              <p:cNvSpPr/>
              <p:nvPr/>
            </p:nvSpPr>
            <p:spPr>
              <a:xfrm>
                <a:off x="5296160" y="1347465"/>
                <a:ext cx="965759" cy="92333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6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ja-JP" altLang="en-US" sz="36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</m:oMath>
                  </m:oMathPara>
                </a14:m>
                <a:endParaRPr lang="ja-JP" altLang="en-US" sz="6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AB0A63E6-EB46-2246-C75F-5FC73EC43F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6160" y="1347465"/>
                <a:ext cx="965759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E935143-E203-5ACF-660A-9DFE3A431D4F}"/>
                  </a:ext>
                </a:extLst>
              </p:cNvPr>
              <p:cNvSpPr/>
              <p:nvPr/>
            </p:nvSpPr>
            <p:spPr>
              <a:xfrm>
                <a:off x="6095999" y="2917514"/>
                <a:ext cx="693512" cy="102297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id="{4E935143-E203-5ACF-660A-9DFE3A431D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2917514"/>
                <a:ext cx="693512" cy="10229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898DE24E-5572-A3A7-2746-ADEA18AA4101}"/>
                  </a:ext>
                </a:extLst>
              </p:cNvPr>
              <p:cNvSpPr/>
              <p:nvPr/>
            </p:nvSpPr>
            <p:spPr>
              <a:xfrm>
                <a:off x="6498887" y="4393352"/>
                <a:ext cx="1360009" cy="102297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898DE24E-5572-A3A7-2746-ADEA18AA41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887" y="4393352"/>
                <a:ext cx="1360009" cy="102297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19E9B54D-402C-07DC-8267-64A2C5E1E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8581020"/>
              </p:ext>
            </p:extLst>
          </p:nvPr>
        </p:nvGraphicFramePr>
        <p:xfrm>
          <a:off x="10389392" y="85723"/>
          <a:ext cx="1621382" cy="1379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22412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330347" y="45876"/>
                <a:ext cx="5168410" cy="19586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4000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</m:oMath>
                  </m:oMathPara>
                </a14:m>
                <a:endParaRPr lang="en-US" altLang="ja-JP" sz="4000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①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のとき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47" y="45876"/>
                <a:ext cx="5168410" cy="19586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B0FB3B8-34B2-2C44-0E14-87F373A95F89}"/>
                  </a:ext>
                </a:extLst>
              </p:cNvPr>
              <p:cNvSpPr/>
              <p:nvPr/>
            </p:nvSpPr>
            <p:spPr>
              <a:xfrm>
                <a:off x="6339016" y="1025182"/>
                <a:ext cx="4423720" cy="1035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②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＜</m:t>
                      </m:r>
                      <m:r>
                        <a:rPr lang="en-US" altLang="ja-JP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のとき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0B0FB3B8-34B2-2C44-0E14-87F373A95F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9016" y="1025182"/>
                <a:ext cx="4423720" cy="10352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図 16">
            <a:extLst>
              <a:ext uri="{FF2B5EF4-FFF2-40B4-BE49-F238E27FC236}">
                <a16:creationId xmlns:a16="http://schemas.microsoft.com/office/drawing/2014/main" id="{C43839A2-36EA-6000-92BD-AB538F5ED9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896" y="2212912"/>
            <a:ext cx="4003589" cy="4189549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27FABC7D-09D6-9431-BDB4-BDB9135E15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07425" y="2212913"/>
            <a:ext cx="4003589" cy="418954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0D34E27D-2296-0850-655A-AB170D6E7F7F}"/>
                  </a:ext>
                </a:extLst>
              </p:cNvPr>
              <p:cNvSpPr/>
              <p:nvPr/>
            </p:nvSpPr>
            <p:spPr>
              <a:xfrm>
                <a:off x="3937303" y="981517"/>
                <a:ext cx="1915682" cy="1022972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下</m:t>
                      </m:r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0D34E27D-2296-0850-655A-AB170D6E7F7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7303" y="981517"/>
                <a:ext cx="1915682" cy="10229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D628AE43-10DC-2362-A668-B214EAE22AEA}"/>
                  </a:ext>
                </a:extLst>
              </p:cNvPr>
              <p:cNvSpPr/>
              <p:nvPr/>
            </p:nvSpPr>
            <p:spPr>
              <a:xfrm>
                <a:off x="9804895" y="981517"/>
                <a:ext cx="1915682" cy="1015663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上に</m:t>
                      </m:r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D628AE43-10DC-2362-A668-B214EAE22AE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4895" y="981517"/>
                <a:ext cx="1915682" cy="10156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9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889424" y="2252900"/>
          <a:ext cx="528291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291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cxnSp>
        <p:nvCxnSpPr>
          <p:cNvPr id="17" name="直線矢印コネクタ 16"/>
          <p:cNvCxnSpPr/>
          <p:nvPr/>
        </p:nvCxnSpPr>
        <p:spPr>
          <a:xfrm rot="16200000">
            <a:off x="1339652" y="4434570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894163" y="6237029"/>
            <a:ext cx="5273432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l="-6977" r="-39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r="-1227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  <a:blipFill>
                <a:blip r:embed="rId11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  <a:blipFill>
                <a:blip r:embed="rId12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  <a:blipFill>
                <a:blip r:embed="rId13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  <a:blipFill>
                <a:blip r:embed="rId14"/>
                <a:stretch>
                  <a:fillRect l="-6977" r="-104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グループ化 15"/>
          <p:cNvGrpSpPr/>
          <p:nvPr/>
        </p:nvGrpSpPr>
        <p:grpSpPr>
          <a:xfrm>
            <a:off x="6603681" y="3613998"/>
            <a:ext cx="7292428" cy="2472058"/>
            <a:chOff x="6470549" y="1757899"/>
            <a:chExt cx="7292428" cy="1306967"/>
          </a:xfrm>
        </p:grpSpPr>
        <p:sp>
          <p:nvSpPr>
            <p:cNvPr id="18" name="角丸四角形吹き出し 17"/>
            <p:cNvSpPr/>
            <p:nvPr/>
          </p:nvSpPr>
          <p:spPr>
            <a:xfrm>
              <a:off x="6907279" y="1757899"/>
              <a:ext cx="4791385" cy="1306967"/>
            </a:xfrm>
            <a:prstGeom prst="wedgeRoundRectCallout">
              <a:avLst>
                <a:gd name="adj1" fmla="val -119668"/>
                <a:gd name="adj2" fmla="val 50378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テキスト ボックス 18"/>
                <p:cNvSpPr txBox="1"/>
                <p:nvPr/>
              </p:nvSpPr>
              <p:spPr>
                <a:xfrm>
                  <a:off x="6470549" y="1806651"/>
                  <a:ext cx="7292428" cy="111765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ja-JP" altLang="en-US" sz="44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4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頂点：</m:t>
                      </m:r>
                      <m:r>
                        <a:rPr lang="ja-JP" altLang="en-US" sz="440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軸と</m:t>
                      </m:r>
                    </m:oMath>
                  </a14:m>
                  <a:r>
                    <a:rPr lang="ja-JP" altLang="en-US" sz="4400" dirty="0">
                      <a:solidFill>
                        <a:schemeClr val="bg1"/>
                      </a:solidFill>
                      <a:latin typeface="Cambria Math" panose="02040503050406030204" pitchFamily="18" charset="0"/>
                    </a:rPr>
                    <a:t>放物線</a:t>
                  </a:r>
                  <a:endParaRPr lang="en-US" altLang="ja-JP" sz="4400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r>
                    <a:rPr lang="ja-JP" altLang="en-US" sz="4400" dirty="0">
                      <a:solidFill>
                        <a:schemeClr val="bg1"/>
                      </a:solidFill>
                      <a:latin typeface="Cambria Math" panose="02040503050406030204" pitchFamily="18" charset="0"/>
                    </a:rPr>
                    <a:t>　　　　　　の交点</a:t>
                  </a:r>
                  <a:endParaRPr lang="en-US" altLang="ja-JP" sz="4400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r>
                    <a:rPr lang="ja-JP" altLang="en-US" sz="4400" dirty="0">
                      <a:solidFill>
                        <a:schemeClr val="bg1"/>
                      </a:solidFill>
                      <a:latin typeface="Cambria Math" panose="02040503050406030204" pitchFamily="18" charset="0"/>
                    </a:rPr>
                    <a:t>　頂点の座標</a:t>
                  </a:r>
                  <a14:m>
                    <m:oMath xmlns:m="http://schemas.openxmlformats.org/officeDocument/2006/math"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( 0 , 0 )</m:t>
                      </m:r>
                    </m:oMath>
                  </a14:m>
                  <a:endParaRPr lang="en-US" altLang="ja-JP" sz="4400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19" name="テキスト ボックス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0549" y="1806651"/>
                  <a:ext cx="7292428" cy="1117651"/>
                </a:xfrm>
                <a:prstGeom prst="rect">
                  <a:avLst/>
                </a:prstGeom>
                <a:blipFill>
                  <a:blip r:embed="rId15"/>
                  <a:stretch>
                    <a:fillRect t="-4035" b="-15274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/>
          <p:cNvGrpSpPr/>
          <p:nvPr/>
        </p:nvGrpSpPr>
        <p:grpSpPr>
          <a:xfrm>
            <a:off x="6325902" y="942675"/>
            <a:ext cx="5505894" cy="2184493"/>
            <a:chOff x="6401324" y="1342186"/>
            <a:chExt cx="5505894" cy="1225787"/>
          </a:xfrm>
        </p:grpSpPr>
        <p:sp>
          <p:nvSpPr>
            <p:cNvPr id="21" name="角丸四角形吹き出し 20"/>
            <p:cNvSpPr/>
            <p:nvPr/>
          </p:nvSpPr>
          <p:spPr>
            <a:xfrm>
              <a:off x="6912339" y="1342186"/>
              <a:ext cx="4791385" cy="900869"/>
            </a:xfrm>
            <a:prstGeom prst="wedgeRoundRectCallout">
              <a:avLst>
                <a:gd name="adj1" fmla="val -114752"/>
                <a:gd name="adj2" fmla="val 100618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5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6401324" y="1353943"/>
                  <a:ext cx="5505894" cy="121403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ja-JP" altLang="en-US" sz="54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　</m:t>
                        </m:r>
                        <m:r>
                          <a:rPr lang="ja-JP" altLang="en-US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軸：対称と</m:t>
                        </m:r>
                        <m:r>
                          <a:rPr kumimoji="1" lang="ja-JP" altLang="en-US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なる</m:t>
                        </m:r>
                        <m:r>
                          <a:rPr lang="ja-JP" altLang="en-US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直線</m:t>
                        </m:r>
                      </m:oMath>
                    </m:oMathPara>
                  </a14:m>
                  <a:endParaRPr lang="en-US" altLang="ja-JP" sz="400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r>
                    <a:rPr lang="en-US" altLang="ja-JP" sz="4000" b="0" dirty="0">
                      <a:solidFill>
                        <a:schemeClr val="bg1"/>
                      </a:solidFill>
                    </a:rPr>
                    <a:t>           </a:t>
                  </a:r>
                  <a14:m>
                    <m:oMath xmlns:m="http://schemas.openxmlformats.org/officeDocument/2006/math">
                      <m:r>
                        <a:rPr lang="en-US" altLang="ja-JP" sz="4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40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US" altLang="ja-JP" sz="400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  <a:p>
                  <a:endParaRPr kumimoji="1" lang="en-US" altLang="ja-JP" sz="4000" i="1" dirty="0">
                    <a:solidFill>
                      <a:schemeClr val="bg1"/>
                    </a:solidFill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4" name="テキスト ボックス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1324" y="1353943"/>
                  <a:ext cx="5505894" cy="121403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/>
              <p:cNvSpPr/>
              <p:nvPr/>
            </p:nvSpPr>
            <p:spPr>
              <a:xfrm>
                <a:off x="601607" y="171623"/>
                <a:ext cx="6096000" cy="193899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頂点がわかる</m:t>
                      </m:r>
                    </m:oMath>
                  </m:oMathPara>
                </a14:m>
                <a:endParaRPr lang="en-US" altLang="ja-JP" sz="4000" b="1" i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ja-JP" altLang="en-US" sz="40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軸がわかる</m:t>
                      </m:r>
                    </m:oMath>
                  </m:oMathPara>
                </a14:m>
                <a:endParaRPr lang="ja-JP" altLang="en-US" sz="700" b="1" dirty="0">
                  <a:solidFill>
                    <a:schemeClr val="bg1"/>
                  </a:solidFill>
                  <a:latin typeface="ＤＦ特太ゴシック体" panose="020B0509000000000000" pitchFamily="49" charset="-128"/>
                  <a:ea typeface="ＤＦ特太ゴシック体" panose="020B0509000000000000" pitchFamily="49" charset="-128"/>
                </a:endParaRPr>
              </a:p>
            </p:txBody>
          </p:sp>
        </mc:Choice>
        <mc:Fallback xmlns="">
          <p:sp>
            <p:nvSpPr>
              <p:cNvPr id="2" name="正方形/長方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07" y="171623"/>
                <a:ext cx="6096000" cy="193899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6" name="グラフ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744874"/>
              </p:ext>
            </p:extLst>
          </p:nvPr>
        </p:nvGraphicFramePr>
        <p:xfrm>
          <a:off x="1986791" y="1667308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</p:spTree>
    <p:extLst>
      <p:ext uri="{BB962C8B-B14F-4D97-AF65-F5344CB8AC3E}">
        <p14:creationId xmlns:p14="http://schemas.microsoft.com/office/powerpoint/2010/main" val="93255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 21"/>
          <p:cNvGraphicFramePr>
            <a:graphicFrameLocks noGrp="1"/>
          </p:cNvGraphicFramePr>
          <p:nvPr/>
        </p:nvGraphicFramePr>
        <p:xfrm>
          <a:off x="889424" y="2252900"/>
          <a:ext cx="5282910" cy="4331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8291">
                  <a:extLst>
                    <a:ext uri="{9D8B030D-6E8A-4147-A177-3AD203B41FA5}">
                      <a16:colId xmlns:a16="http://schemas.microsoft.com/office/drawing/2014/main" val="3770867370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494480353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733076866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48818291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90044776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98020384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614972492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2275008204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1298250137"/>
                    </a:ext>
                  </a:extLst>
                </a:gridCol>
                <a:gridCol w="528291">
                  <a:extLst>
                    <a:ext uri="{9D8B030D-6E8A-4147-A177-3AD203B41FA5}">
                      <a16:colId xmlns:a16="http://schemas.microsoft.com/office/drawing/2014/main" val="3765147898"/>
                    </a:ext>
                  </a:extLst>
                </a:gridCol>
              </a:tblGrid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356576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77941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74768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1791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600432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42483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90977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9030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070960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1091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207748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49863"/>
                  </a:ext>
                </a:extLst>
              </a:tr>
              <a:tr h="33315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164" marR="8164" marT="8164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04129"/>
                  </a:ext>
                </a:extLst>
              </a:tr>
            </a:tbl>
          </a:graphicData>
        </a:graphic>
      </p:graphicFrame>
      <p:cxnSp>
        <p:nvCxnSpPr>
          <p:cNvPr id="17" name="直線矢印コネクタ 16"/>
          <p:cNvCxnSpPr/>
          <p:nvPr/>
        </p:nvCxnSpPr>
        <p:spPr>
          <a:xfrm rot="16200000">
            <a:off x="1339652" y="4434570"/>
            <a:ext cx="436333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>
            <a:off x="894163" y="6237029"/>
            <a:ext cx="5273432" cy="136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240" y="5917345"/>
                <a:ext cx="62230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92" y="1699593"/>
                <a:ext cx="62230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</m:oMath>
                  </m:oMathPara>
                </a14:m>
                <a:endParaRPr lang="en-US" altLang="ja-JP" sz="32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149" y="6086056"/>
                <a:ext cx="62230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058" y="6197514"/>
                <a:ext cx="263563" cy="461665"/>
              </a:xfrm>
              <a:prstGeom prst="rect">
                <a:avLst/>
              </a:prstGeom>
              <a:blipFill>
                <a:blip r:embed="rId5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正方形/長方形 26"/>
              <p:cNvSpPr/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7" name="正方形/長方形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0953" y="6186138"/>
                <a:ext cx="263563" cy="461665"/>
              </a:xfrm>
              <a:prstGeom prst="rect">
                <a:avLst/>
              </a:prstGeom>
              <a:blipFill>
                <a:blip r:embed="rId6"/>
                <a:stretch>
                  <a:fillRect l="-6977" r="-395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正方形/長方形 27"/>
              <p:cNvSpPr/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8" name="正方形/長方形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849" y="6188410"/>
                <a:ext cx="263563" cy="461665"/>
              </a:xfrm>
              <a:prstGeom prst="rect">
                <a:avLst/>
              </a:prstGeom>
              <a:blipFill>
                <a:blip r:embed="rId7"/>
                <a:stretch>
                  <a:fillRect l="-4545" r="-3863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200" y="6186138"/>
                <a:ext cx="263563" cy="461665"/>
              </a:xfrm>
              <a:prstGeom prst="rect">
                <a:avLst/>
              </a:prstGeom>
              <a:blipFill>
                <a:blip r:embed="rId8"/>
                <a:stretch>
                  <a:fillRect r="-1227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/>
              <p:cNvSpPr/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正方形/長方形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095" y="6174762"/>
                <a:ext cx="263563" cy="461665"/>
              </a:xfrm>
              <a:prstGeom prst="rect">
                <a:avLst/>
              </a:prstGeom>
              <a:blipFill>
                <a:blip r:embed="rId9"/>
                <a:stretch>
                  <a:fillRect r="-1255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正方形/長方形 30"/>
              <p:cNvSpPr/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1" name="正方形/長方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991" y="6177034"/>
                <a:ext cx="263563" cy="461665"/>
              </a:xfrm>
              <a:prstGeom prst="rect">
                <a:avLst/>
              </a:prstGeom>
              <a:blipFill>
                <a:blip r:embed="rId10"/>
                <a:stretch>
                  <a:fillRect r="-12790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正方形/長方形 31"/>
              <p:cNvSpPr/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2" name="正方形/長方形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409" y="4322777"/>
                <a:ext cx="263563" cy="461665"/>
              </a:xfrm>
              <a:prstGeom prst="rect">
                <a:avLst/>
              </a:prstGeom>
              <a:blipFill>
                <a:blip r:embed="rId11"/>
                <a:stretch>
                  <a:fillRect l="-9302" r="-4186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正方形/長方形 32"/>
              <p:cNvSpPr/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US" altLang="ja-JP" sz="2400" i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3" name="正方形/長方形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1794" y="2687307"/>
                <a:ext cx="263563" cy="461665"/>
              </a:xfrm>
              <a:prstGeom prst="rect">
                <a:avLst/>
              </a:prstGeom>
              <a:blipFill>
                <a:blip r:embed="rId12"/>
                <a:stretch>
                  <a:fillRect l="-6977" r="-10465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正方形/長方形 34"/>
              <p:cNvSpPr/>
              <p:nvPr/>
            </p:nvSpPr>
            <p:spPr>
              <a:xfrm>
                <a:off x="314569" y="355763"/>
                <a:ext cx="33444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5" name="正方形/長方形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69" y="355763"/>
                <a:ext cx="3344443" cy="76944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9" name="グラフ 3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5879475"/>
              </p:ext>
            </p:extLst>
          </p:nvPr>
        </p:nvGraphicFramePr>
        <p:xfrm>
          <a:off x="1986791" y="1667308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41" name="グラフ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4905162"/>
              </p:ext>
            </p:extLst>
          </p:nvPr>
        </p:nvGraphicFramePr>
        <p:xfrm>
          <a:off x="1986791" y="1667308"/>
          <a:ext cx="3069060" cy="468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cxnSp>
        <p:nvCxnSpPr>
          <p:cNvPr id="3" name="直線コネクタ 2"/>
          <p:cNvCxnSpPr/>
          <p:nvPr/>
        </p:nvCxnSpPr>
        <p:spPr>
          <a:xfrm>
            <a:off x="2384838" y="99196"/>
            <a:ext cx="344075" cy="212141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314827" y="161410"/>
            <a:ext cx="294111" cy="2059205"/>
          </a:xfrm>
          <a:prstGeom prst="line">
            <a:avLst/>
          </a:prstGeom>
          <a:ln w="730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7587217"/>
                  </p:ext>
                </p:extLst>
              </p:nvPr>
            </p:nvGraphicFramePr>
            <p:xfrm>
              <a:off x="4051639" y="264996"/>
              <a:ext cx="7558470" cy="178981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02252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65278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04585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6351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kumimoji="1" lang="ja-JP" altLang="en-US" sz="28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/>
                            <a:t>-3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/>
                            <a:t>・・・</a:t>
                          </a:r>
                          <a:endParaRPr kumimoji="1" lang="en-US" altLang="ja-JP" sz="7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647288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kumimoji="1" lang="en-US" altLang="ja-JP" sz="2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sSup>
                                  <m:sSupPr>
                                    <m:ctrlPr>
                                      <a:rPr kumimoji="1" lang="en-US" altLang="ja-JP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kumimoji="1" lang="en-US" altLang="ja-JP" sz="28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kumimoji="1" lang="ja-JP" altLang="en-US" sz="28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  <a:tr h="50736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  <m:sSup>
                                  <m:sSupPr>
                                    <m:ctrlP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kumimoji="1" lang="en-US" altLang="ja-JP" sz="2000" b="1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kumimoji="1" lang="en-US" altLang="ja-JP" sz="20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kumimoji="1" lang="ja-JP" altLang="en-US" sz="4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900621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3" name="表 5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87587217"/>
                  </p:ext>
                </p:extLst>
              </p:nvPr>
            </p:nvGraphicFramePr>
            <p:xfrm>
              <a:off x="4051639" y="264996"/>
              <a:ext cx="7558470" cy="178981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02252">
                      <a:extLst>
                        <a:ext uri="{9D8B030D-6E8A-4147-A177-3AD203B41FA5}">
                          <a16:colId xmlns:a16="http://schemas.microsoft.com/office/drawing/2014/main" val="1737960660"/>
                        </a:ext>
                      </a:extLst>
                    </a:gridCol>
                    <a:gridCol w="465278">
                      <a:extLst>
                        <a:ext uri="{9D8B030D-6E8A-4147-A177-3AD203B41FA5}">
                          <a16:colId xmlns:a16="http://schemas.microsoft.com/office/drawing/2014/main" val="80966397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12329881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444062391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58000283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1452565892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700925440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2515523747"/>
                        </a:ext>
                      </a:extLst>
                    </a:gridCol>
                    <a:gridCol w="783765">
                      <a:extLst>
                        <a:ext uri="{9D8B030D-6E8A-4147-A177-3AD203B41FA5}">
                          <a16:colId xmlns:a16="http://schemas.microsoft.com/office/drawing/2014/main" val="3364342180"/>
                        </a:ext>
                      </a:extLst>
                    </a:gridCol>
                    <a:gridCol w="504585">
                      <a:extLst>
                        <a:ext uri="{9D8B030D-6E8A-4147-A177-3AD203B41FA5}">
                          <a16:colId xmlns:a16="http://schemas.microsoft.com/office/drawing/2014/main" val="2525585797"/>
                        </a:ext>
                      </a:extLst>
                    </a:gridCol>
                  </a:tblGrid>
                  <a:tr h="635169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552" t="-952" r="-587845" b="-18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 smtClean="0"/>
                            <a:t>・・・</a:t>
                          </a:r>
                          <a:endParaRPr kumimoji="1" lang="ja-JP" altLang="en-US" sz="7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dirty="0" smtClean="0"/>
                            <a:t>-3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-2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-1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0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1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2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dirty="0" smtClean="0"/>
                            <a:t>3</a:t>
                          </a:r>
                          <a:endParaRPr kumimoji="1" lang="ja-JP" altLang="en-US" sz="2400" dirty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dirty="0" smtClean="0"/>
                            <a:t>・・</a:t>
                          </a:r>
                          <a:r>
                            <a:rPr kumimoji="1" lang="ja-JP" altLang="en-US" sz="700" dirty="0" smtClean="0"/>
                            <a:t>・</a:t>
                          </a:r>
                          <a:endParaRPr kumimoji="1" lang="en-US" altLang="ja-JP" sz="700" dirty="0" smtClean="0"/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7787180"/>
                      </a:ext>
                    </a:extLst>
                  </a:tr>
                  <a:tr h="647288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552" t="-100000" r="-587845" b="-811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0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3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12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sz="2400" b="1" dirty="0" smtClean="0">
                              <a:solidFill>
                                <a:schemeClr val="bg1"/>
                              </a:solidFill>
                            </a:rPr>
                            <a:t>27</a:t>
                          </a: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2520117"/>
                      </a:ext>
                    </a:extLst>
                  </a:tr>
                  <a:tr h="50736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blipFill>
                          <a:blip r:embed="rId16"/>
                          <a:stretch>
                            <a:fillRect l="-552" t="-252381" r="-587845" b="-23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sz="24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sz="700" b="1" dirty="0" smtClean="0">
                              <a:solidFill>
                                <a:schemeClr val="bg1"/>
                              </a:solidFill>
                            </a:rPr>
                            <a:t>・・・</a:t>
                          </a:r>
                          <a:endParaRPr kumimoji="1" lang="ja-JP" altLang="en-US" sz="700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bg1">
                            <a:lumMod val="5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900621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正方形/長方形 53"/>
              <p:cNvSpPr/>
              <p:nvPr/>
            </p:nvSpPr>
            <p:spPr>
              <a:xfrm>
                <a:off x="5657935" y="1548330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4" name="正方形/長方形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935" y="1548330"/>
                <a:ext cx="703182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正方形/長方形 54"/>
              <p:cNvSpPr/>
              <p:nvPr/>
            </p:nvSpPr>
            <p:spPr>
              <a:xfrm>
                <a:off x="6433797" y="1562181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5" name="正方形/長方形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797" y="1562181"/>
                <a:ext cx="703182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正方形/長方形 55"/>
              <p:cNvSpPr/>
              <p:nvPr/>
            </p:nvSpPr>
            <p:spPr>
              <a:xfrm>
                <a:off x="7223509" y="1562176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正方形/長方形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509" y="1562176"/>
                <a:ext cx="703182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正方形/長方形 57"/>
              <p:cNvSpPr/>
              <p:nvPr/>
            </p:nvSpPr>
            <p:spPr>
              <a:xfrm>
                <a:off x="7999366" y="1562174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8" name="正方形/長方形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9366" y="1562174"/>
                <a:ext cx="703182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正方形/長方形 58"/>
              <p:cNvSpPr/>
              <p:nvPr/>
            </p:nvSpPr>
            <p:spPr>
              <a:xfrm>
                <a:off x="8802934" y="1562173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9" name="正方形/長方形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2934" y="1562173"/>
                <a:ext cx="703182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正方形/長方形 59"/>
              <p:cNvSpPr/>
              <p:nvPr/>
            </p:nvSpPr>
            <p:spPr>
              <a:xfrm>
                <a:off x="9578782" y="1562178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0" name="正方形/長方形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8782" y="1562178"/>
                <a:ext cx="703182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正方形/長方形 60"/>
              <p:cNvSpPr/>
              <p:nvPr/>
            </p:nvSpPr>
            <p:spPr>
              <a:xfrm>
                <a:off x="10368475" y="1562183"/>
                <a:ext cx="70318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𝟑𝟐</m:t>
                      </m:r>
                    </m:oMath>
                  </m:oMathPara>
                </a14:m>
                <a:endParaRPr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1" name="正方形/長方形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68475" y="1562183"/>
                <a:ext cx="703182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直線コネクタ 61"/>
          <p:cNvCxnSpPr/>
          <p:nvPr/>
        </p:nvCxnSpPr>
        <p:spPr>
          <a:xfrm>
            <a:off x="4660752" y="1953115"/>
            <a:ext cx="316015" cy="21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正方形/長方形 62"/>
              <p:cNvSpPr/>
              <p:nvPr/>
            </p:nvSpPr>
            <p:spPr>
              <a:xfrm>
                <a:off x="3507613" y="5225391"/>
                <a:ext cx="334444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altLang="ja-JP" sz="44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ja-JP" sz="44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ja-JP" sz="4400" b="1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ja-JP" altLang="en-US" sz="4400" b="1" dirty="0">
                  <a:ln>
                    <a:solidFill>
                      <a:schemeClr val="bg1"/>
                    </a:solidFill>
                  </a:ln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63" name="正方形/長方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7613" y="5225391"/>
                <a:ext cx="3344443" cy="78476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正方形/長方形 63"/>
              <p:cNvSpPr/>
              <p:nvPr/>
            </p:nvSpPr>
            <p:spPr>
              <a:xfrm>
                <a:off x="4091835" y="2426508"/>
                <a:ext cx="33444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ja-JP" sz="440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y</m:t>
                      </m:r>
                      <m:r>
                        <a:rPr lang="en-US" altLang="ja-JP" sz="4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4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4400" b="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ja-JP" sz="4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sz="4400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sz="4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4" name="正方形/長方形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1835" y="2426508"/>
                <a:ext cx="3344443" cy="769441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左カーブ矢印 64"/>
          <p:cNvSpPr/>
          <p:nvPr/>
        </p:nvSpPr>
        <p:spPr>
          <a:xfrm>
            <a:off x="5088032" y="1084087"/>
            <a:ext cx="263563" cy="664642"/>
          </a:xfrm>
          <a:prstGeom prst="curved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左カーブ矢印 66"/>
          <p:cNvSpPr/>
          <p:nvPr/>
        </p:nvSpPr>
        <p:spPr>
          <a:xfrm>
            <a:off x="6293379" y="1084082"/>
            <a:ext cx="263563" cy="664642"/>
          </a:xfrm>
          <a:prstGeom prst="curved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8" name="楕円 67"/>
          <p:cNvSpPr/>
          <p:nvPr/>
        </p:nvSpPr>
        <p:spPr>
          <a:xfrm>
            <a:off x="3423737" y="4487745"/>
            <a:ext cx="207659" cy="191695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楕円 68"/>
          <p:cNvSpPr/>
          <p:nvPr/>
        </p:nvSpPr>
        <p:spPr>
          <a:xfrm>
            <a:off x="3944403" y="3478239"/>
            <a:ext cx="195627" cy="1879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楕円 69"/>
          <p:cNvSpPr/>
          <p:nvPr/>
        </p:nvSpPr>
        <p:spPr>
          <a:xfrm>
            <a:off x="2891458" y="3478234"/>
            <a:ext cx="195627" cy="187914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楕円 72"/>
          <p:cNvSpPr/>
          <p:nvPr/>
        </p:nvSpPr>
        <p:spPr>
          <a:xfrm>
            <a:off x="8044334" y="248259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楕円 73"/>
          <p:cNvSpPr/>
          <p:nvPr/>
        </p:nvSpPr>
        <p:spPr>
          <a:xfrm>
            <a:off x="8044334" y="1495790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/>
          <p:cNvSpPr/>
          <p:nvPr/>
        </p:nvSpPr>
        <p:spPr>
          <a:xfrm>
            <a:off x="7282319" y="242631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/>
          <p:cNvSpPr/>
          <p:nvPr/>
        </p:nvSpPr>
        <p:spPr>
          <a:xfrm>
            <a:off x="7282319" y="1490162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/>
          <p:nvPr/>
        </p:nvSpPr>
        <p:spPr>
          <a:xfrm>
            <a:off x="8847874" y="242631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8847874" y="1490162"/>
            <a:ext cx="613246" cy="628299"/>
          </a:xfrm>
          <a:prstGeom prst="ellipse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テキスト ボックス 81"/>
              <p:cNvSpPr txBox="1"/>
              <p:nvPr/>
            </p:nvSpPr>
            <p:spPr>
              <a:xfrm>
                <a:off x="7530415" y="2737693"/>
                <a:ext cx="3861409" cy="6662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4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軸方向に</m:t>
                      </m:r>
                      <m:r>
                        <a:rPr lang="ja-JP" altLang="en-US" sz="32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　</m:t>
                      </m:r>
                      <m:r>
                        <a:rPr lang="en-US" altLang="ja-JP" sz="32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0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2" name="テキスト ボックス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415" y="2737693"/>
                <a:ext cx="3861409" cy="66627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/>
              <p:cNvSpPr txBox="1"/>
              <p:nvPr/>
            </p:nvSpPr>
            <p:spPr>
              <a:xfrm>
                <a:off x="7613545" y="3388827"/>
                <a:ext cx="3861409" cy="5525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軸方向に</m:t>
                      </m:r>
                      <m:r>
                        <a:rPr lang="ja-JP" altLang="en-US" sz="32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　</m:t>
                      </m:r>
                      <m:r>
                        <a:rPr lang="en-US" altLang="ja-JP" sz="3200" b="0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5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3" name="テキスト ボックス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3545" y="3388827"/>
                <a:ext cx="3861409" cy="55258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7530415" y="4296443"/>
                <a:ext cx="4351524" cy="5525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頂点の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座標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　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( 0 , 5 )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415" y="4296443"/>
                <a:ext cx="4351524" cy="55258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/>
              <p:cNvSpPr txBox="1"/>
              <p:nvPr/>
            </p:nvSpPr>
            <p:spPr>
              <a:xfrm>
                <a:off x="7559923" y="4882201"/>
                <a:ext cx="435152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軸の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方程式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5" name="テキスト ボックス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923" y="4882201"/>
                <a:ext cx="4351524" cy="492443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/>
              <p:cNvSpPr txBox="1"/>
              <p:nvPr/>
            </p:nvSpPr>
            <p:spPr>
              <a:xfrm>
                <a:off x="7025345" y="5604219"/>
                <a:ext cx="5999599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下に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凸</m:t>
                      </m:r>
                      <m:r>
                        <a:rPr lang="ja-JP" altLang="en-US" sz="32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32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グラフ</m:t>
                      </m:r>
                    </m:oMath>
                  </m:oMathPara>
                </a14:m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ja-JP" altLang="en-US" sz="3200" dirty="0">
                    <a:solidFill>
                      <a:schemeClr val="bg1"/>
                    </a:solidFill>
                    <a:latin typeface="Cambria Math" panose="02040503050406030204" pitchFamily="18" charset="0"/>
                  </a:rPr>
                  <a:t>　　（下にとんがっている）</a:t>
                </a:r>
                <a:endParaRPr lang="en-US" altLang="ja-JP" sz="3200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6" name="テキスト ボックス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345" y="5604219"/>
                <a:ext cx="5999599" cy="984885"/>
              </a:xfrm>
              <a:prstGeom prst="rect">
                <a:avLst/>
              </a:prstGeom>
              <a:blipFill>
                <a:blip r:embed="rId30"/>
                <a:stretch>
                  <a:fillRect b="-246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上矢印 86"/>
          <p:cNvSpPr/>
          <p:nvPr/>
        </p:nvSpPr>
        <p:spPr>
          <a:xfrm>
            <a:off x="3442343" y="4779278"/>
            <a:ext cx="142124" cy="1306778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正方形/長方形 87"/>
              <p:cNvSpPr/>
              <p:nvPr/>
            </p:nvSpPr>
            <p:spPr>
              <a:xfrm>
                <a:off x="5111561" y="3827272"/>
                <a:ext cx="3344443" cy="7694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400" b="0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ja-JP" altLang="en-US" sz="4400" dirty="0">
                  <a:ln>
                    <a:solidFill>
                      <a:schemeClr val="bg1"/>
                    </a:solidFill>
                  </a:ln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88" name="正方形/長方形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561" y="3827272"/>
                <a:ext cx="3344443" cy="769441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上矢印 88"/>
          <p:cNvSpPr/>
          <p:nvPr/>
        </p:nvSpPr>
        <p:spPr>
          <a:xfrm>
            <a:off x="2915863" y="3670905"/>
            <a:ext cx="142124" cy="1306778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上矢印 89"/>
          <p:cNvSpPr/>
          <p:nvPr/>
        </p:nvSpPr>
        <p:spPr>
          <a:xfrm>
            <a:off x="3982674" y="3670909"/>
            <a:ext cx="142124" cy="1306778"/>
          </a:xfrm>
          <a:prstGeom prst="up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タイトル 1"/>
          <p:cNvSpPr txBox="1">
            <a:spLocks/>
          </p:cNvSpPr>
          <p:nvPr/>
        </p:nvSpPr>
        <p:spPr>
          <a:xfrm>
            <a:off x="53716" y="-55998"/>
            <a:ext cx="5291331" cy="719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レポート［２］（１）（２）</a:t>
            </a:r>
          </a:p>
        </p:txBody>
      </p:sp>
    </p:spTree>
    <p:extLst>
      <p:ext uri="{BB962C8B-B14F-4D97-AF65-F5344CB8AC3E}">
        <p14:creationId xmlns:p14="http://schemas.microsoft.com/office/powerpoint/2010/main" val="310775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0.00417 L -0.00026 -0.23356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1" grpId="0">
        <p:bldAsOne/>
      </p:bldGraphic>
      <p:bldGraphic spid="41" grpId="1">
        <p:bldAsOne/>
      </p:bldGraphic>
      <p:bldP spid="54" grpId="0"/>
      <p:bldP spid="55" grpId="0"/>
      <p:bldP spid="56" grpId="0"/>
      <p:bldP spid="58" grpId="0"/>
      <p:bldP spid="59" grpId="0"/>
      <p:bldP spid="60" grpId="0"/>
      <p:bldP spid="61" grpId="0"/>
      <p:bldP spid="64" grpId="0"/>
      <p:bldP spid="65" grpId="0" animBg="1"/>
      <p:bldP spid="67" grpId="0" animBg="1"/>
      <p:bldP spid="68" grpId="0" animBg="1"/>
      <p:bldP spid="69" grpId="0" animBg="1"/>
      <p:bldP spid="70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2" grpId="0"/>
      <p:bldP spid="83" grpId="0"/>
      <p:bldP spid="84" grpId="0"/>
      <p:bldP spid="85" grpId="0"/>
      <p:bldP spid="86" grpId="0"/>
      <p:bldP spid="87" grpId="0" animBg="1"/>
      <p:bldP spid="88" grpId="0"/>
      <p:bldP spid="88" grpId="1"/>
      <p:bldP spid="89" grpId="0" animBg="1"/>
      <p:bldP spid="9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2744</TotalTime>
  <Words>1728</Words>
  <Application>Microsoft Office PowerPoint</Application>
  <PresentationFormat>ワイド画面</PresentationFormat>
  <Paragraphs>1091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千葉県教育庁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第３回報告課題 ～不等式～</dc:title>
  <dc:creator>Windows ユーザー</dc:creator>
  <cp:lastModifiedBy>利治 浅見</cp:lastModifiedBy>
  <cp:revision>174</cp:revision>
  <dcterms:created xsi:type="dcterms:W3CDTF">2022-06-05T07:23:35Z</dcterms:created>
  <dcterms:modified xsi:type="dcterms:W3CDTF">2025-04-11T19:02:22Z</dcterms:modified>
</cp:coreProperties>
</file>