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302" r:id="rId3"/>
    <p:sldId id="256" r:id="rId4"/>
    <p:sldId id="257" r:id="rId5"/>
    <p:sldId id="259" r:id="rId6"/>
    <p:sldId id="258" r:id="rId7"/>
    <p:sldId id="262" r:id="rId8"/>
    <p:sldId id="268" r:id="rId9"/>
    <p:sldId id="267" r:id="rId10"/>
    <p:sldId id="269" r:id="rId11"/>
    <p:sldId id="263" r:id="rId12"/>
    <p:sldId id="270" r:id="rId13"/>
    <p:sldId id="271" r:id="rId14"/>
    <p:sldId id="264" r:id="rId15"/>
    <p:sldId id="272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77615" autoAdjust="0"/>
  </p:normalViewPr>
  <p:slideViewPr>
    <p:cSldViewPr snapToGrid="0">
      <p:cViewPr varScale="1">
        <p:scale>
          <a:sx n="89" d="100"/>
          <a:sy n="89" d="100"/>
        </p:scale>
        <p:origin x="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1662F-9056-47F0-9AC9-CF1B1A2235CC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75820-34F4-4601-AC17-A260F8B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3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80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61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86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30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51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875820-34F4-4601-AC17-A260F8B9182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3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0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7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1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6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38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8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3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1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 /><Relationship Id="rId3" Type="http://schemas.openxmlformats.org/officeDocument/2006/relationships/image" Target="../media/image25.png" /><Relationship Id="rId7" Type="http://schemas.openxmlformats.org/officeDocument/2006/relationships/image" Target="../media/image31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7.png" /><Relationship Id="rId5" Type="http://schemas.openxmlformats.org/officeDocument/2006/relationships/image" Target="../media/image36.png" /><Relationship Id="rId4" Type="http://schemas.openxmlformats.org/officeDocument/2006/relationships/image" Target="../media/image35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 /><Relationship Id="rId7" Type="http://schemas.openxmlformats.org/officeDocument/2006/relationships/image" Target="../media/image34.png" /><Relationship Id="rId2" Type="http://schemas.openxmlformats.org/officeDocument/2006/relationships/image" Target="../media/image18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6.png" /><Relationship Id="rId5" Type="http://schemas.openxmlformats.org/officeDocument/2006/relationships/image" Target="../media/image41.png" /><Relationship Id="rId4" Type="http://schemas.openxmlformats.org/officeDocument/2006/relationships/image" Target="../media/image40.png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 /><Relationship Id="rId3" Type="http://schemas.openxmlformats.org/officeDocument/2006/relationships/image" Target="../media/image43.png" /><Relationship Id="rId2" Type="http://schemas.openxmlformats.org/officeDocument/2006/relationships/image" Target="../media/image180.png" /><Relationship Id="rId1" Type="http://schemas.openxmlformats.org/officeDocument/2006/relationships/slideLayout" Target="../slideLayouts/slideLayout2.xml" /><Relationship Id="rId10" Type="http://schemas.openxmlformats.org/officeDocument/2006/relationships/image" Target="../media/image38.png" /><Relationship Id="rId4" Type="http://schemas.openxmlformats.org/officeDocument/2006/relationships/image" Target="../media/image44.png" /><Relationship Id="rId9" Type="http://schemas.openxmlformats.org/officeDocument/2006/relationships/image" Target="../media/image26.png" 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 /><Relationship Id="rId3" Type="http://schemas.openxmlformats.org/officeDocument/2006/relationships/image" Target="../media/image180.png" /><Relationship Id="rId7" Type="http://schemas.openxmlformats.org/officeDocument/2006/relationships/image" Target="../media/image48.png" /><Relationship Id="rId2" Type="http://schemas.openxmlformats.org/officeDocument/2006/relationships/image" Target="../media/image46.png" /><Relationship Id="rId1" Type="http://schemas.openxmlformats.org/officeDocument/2006/relationships/slideLayout" Target="../slideLayouts/slideLayout2.xml" /><Relationship Id="rId11" Type="http://schemas.openxmlformats.org/officeDocument/2006/relationships/image" Target="../media/image52.png" /><Relationship Id="rId5" Type="http://schemas.openxmlformats.org/officeDocument/2006/relationships/image" Target="../media/image42.png" /><Relationship Id="rId10" Type="http://schemas.openxmlformats.org/officeDocument/2006/relationships/image" Target="../media/image51.png" /><Relationship Id="rId4" Type="http://schemas.openxmlformats.org/officeDocument/2006/relationships/image" Target="../media/image26.png" /><Relationship Id="rId9" Type="http://schemas.openxmlformats.org/officeDocument/2006/relationships/image" Target="../media/image50.png" 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 /><Relationship Id="rId13" Type="http://schemas.openxmlformats.org/officeDocument/2006/relationships/image" Target="../media/image55.png" /><Relationship Id="rId3" Type="http://schemas.openxmlformats.org/officeDocument/2006/relationships/image" Target="../media/image53.png" /><Relationship Id="rId7" Type="http://schemas.openxmlformats.org/officeDocument/2006/relationships/image" Target="../media/image340.png" /><Relationship Id="rId12" Type="http://schemas.openxmlformats.org/officeDocument/2006/relationships/image" Target="../media/image270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41.png" /><Relationship Id="rId11" Type="http://schemas.openxmlformats.org/officeDocument/2006/relationships/image" Target="../media/image45.png" /><Relationship Id="rId5" Type="http://schemas.openxmlformats.org/officeDocument/2006/relationships/image" Target="../media/image330.png" /><Relationship Id="rId10" Type="http://schemas.openxmlformats.org/officeDocument/2006/relationships/image" Target="../media/image390.png" /><Relationship Id="rId4" Type="http://schemas.openxmlformats.org/officeDocument/2006/relationships/image" Target="../media/image271.png" /><Relationship Id="rId9" Type="http://schemas.openxmlformats.org/officeDocument/2006/relationships/image" Target="../media/image360.png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image" Target="../media/image41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10.pn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Relationship Id="rId9" Type="http://schemas.openxmlformats.org/officeDocument/2006/relationships/image" Target="../media/image8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 /><Relationship Id="rId3" Type="http://schemas.openxmlformats.org/officeDocument/2006/relationships/image" Target="../media/image19.png" /><Relationship Id="rId7" Type="http://schemas.openxmlformats.org/officeDocument/2006/relationships/image" Target="../media/image10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1.png" /><Relationship Id="rId11" Type="http://schemas.openxmlformats.org/officeDocument/2006/relationships/image" Target="../media/image15.png" /><Relationship Id="rId5" Type="http://schemas.openxmlformats.org/officeDocument/2006/relationships/image" Target="../media/image21.png" /><Relationship Id="rId10" Type="http://schemas.openxmlformats.org/officeDocument/2006/relationships/image" Target="../media/image14.png" /><Relationship Id="rId4" Type="http://schemas.openxmlformats.org/officeDocument/2006/relationships/image" Target="../media/image91.png" /><Relationship Id="rId9" Type="http://schemas.openxmlformats.org/officeDocument/2006/relationships/image" Target="../media/image13.pn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 /><Relationship Id="rId3" Type="http://schemas.openxmlformats.org/officeDocument/2006/relationships/image" Target="../media/image100.png" /><Relationship Id="rId7" Type="http://schemas.openxmlformats.org/officeDocument/2006/relationships/image" Target="../media/image140.png" /><Relationship Id="rId2" Type="http://schemas.openxmlformats.org/officeDocument/2006/relationships/image" Target="../media/image9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30.png" /><Relationship Id="rId5" Type="http://schemas.openxmlformats.org/officeDocument/2006/relationships/image" Target="../media/image120.png" /><Relationship Id="rId10" Type="http://schemas.openxmlformats.org/officeDocument/2006/relationships/image" Target="../media/image17.png" /><Relationship Id="rId4" Type="http://schemas.openxmlformats.org/officeDocument/2006/relationships/image" Target="../media/image110.png" /><Relationship Id="rId9" Type="http://schemas.openxmlformats.org/officeDocument/2006/relationships/image" Target="../media/image16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 /><Relationship Id="rId7" Type="http://schemas.openxmlformats.org/officeDocument/2006/relationships/image" Target="../media/image24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3.png" /><Relationship Id="rId4" Type="http://schemas.openxmlformats.org/officeDocument/2006/relationships/image" Target="../media/image20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 /><Relationship Id="rId3" Type="http://schemas.openxmlformats.org/officeDocument/2006/relationships/image" Target="../media/image25.png" /><Relationship Id="rId7" Type="http://schemas.openxmlformats.org/officeDocument/2006/relationships/image" Target="../media/image260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8.png" /><Relationship Id="rId5" Type="http://schemas.openxmlformats.org/officeDocument/2006/relationships/image" Target="../media/image27.png" /><Relationship Id="rId4" Type="http://schemas.openxmlformats.org/officeDocument/2006/relationships/image" Target="../media/image26.png" /><Relationship Id="rId9" Type="http://schemas.openxmlformats.org/officeDocument/2006/relationships/image" Target="../media/image22.png" 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 /><Relationship Id="rId3" Type="http://schemas.openxmlformats.org/officeDocument/2006/relationships/image" Target="../media/image32.png" /><Relationship Id="rId12" Type="http://schemas.openxmlformats.org/officeDocument/2006/relationships/image" Target="../media/image26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3.png" /><Relationship Id="rId11" Type="http://schemas.openxmlformats.org/officeDocument/2006/relationships/image" Target="../media/image280.png" /><Relationship Id="rId5" Type="http://schemas.openxmlformats.org/officeDocument/2006/relationships/image" Target="../media/image240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4077730" cy="1442012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第４回報告課題</a:t>
            </a:r>
            <a:br>
              <a:rPr kumimoji="1"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不等式</a:t>
            </a: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80768" y="2037401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今日の目標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8180" y="3641887"/>
            <a:ext cx="10875639" cy="19009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・数量の大小関係を不等式で表すことができる</a:t>
            </a:r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r>
              <a:rPr lang="ja-JP" altLang="en-US" sz="54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・不等式の計算ができる</a:t>
            </a:r>
          </a:p>
        </p:txBody>
      </p:sp>
    </p:spTree>
    <p:extLst>
      <p:ext uri="{BB962C8B-B14F-4D97-AF65-F5344CB8AC3E}">
        <p14:creationId xmlns:p14="http://schemas.microsoft.com/office/powerpoint/2010/main" val="285425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69187" y="102180"/>
                <a:ext cx="4368872" cy="739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7" y="102180"/>
                <a:ext cx="4368872" cy="739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375032" y="3352015"/>
                <a:ext cx="3311611" cy="8534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−3≧8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032" y="3352015"/>
                <a:ext cx="3311611" cy="85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842920" y="3291524"/>
            <a:ext cx="1187918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615697" y="4299192"/>
                <a:ext cx="331161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≧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8+3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97" y="4299192"/>
                <a:ext cx="331161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/>
          <p:cNvSpPr/>
          <p:nvPr/>
        </p:nvSpPr>
        <p:spPr>
          <a:xfrm>
            <a:off x="4477702" y="4232659"/>
            <a:ext cx="1187918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2653623" y="5294625"/>
                <a:ext cx="237004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≧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623" y="5294625"/>
                <a:ext cx="2370046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29B2A59-5E10-C560-BBAE-73E33FE2F3B4}"/>
                  </a:ext>
                </a:extLst>
              </p:cNvPr>
              <p:cNvSpPr txBox="1"/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29B2A59-5E10-C560-BBAE-73E33FE2F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B7A9CD8-C0C5-7A51-52FD-B2B1597BC6FB}"/>
              </a:ext>
            </a:extLst>
          </p:cNvPr>
          <p:cNvGrpSpPr/>
          <p:nvPr/>
        </p:nvGrpSpPr>
        <p:grpSpPr>
          <a:xfrm>
            <a:off x="992987" y="1157990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C83A8459-7170-D152-2AEC-98CFB28BEFF1}"/>
                    </a:ext>
                  </a:extLst>
                </p:cNvPr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C83A8459-7170-D152-2AEC-98CFB28BEF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角丸四角形吹き出し 6">
              <a:extLst>
                <a:ext uri="{FF2B5EF4-FFF2-40B4-BE49-F238E27FC236}">
                  <a16:creationId xmlns:a16="http://schemas.microsoft.com/office/drawing/2014/main" id="{FE5A7910-0996-C115-F6D3-05E4354F430E}"/>
                </a:ext>
              </a:extLst>
            </p:cNvPr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p:sp>
        <p:nvSpPr>
          <p:cNvPr id="24" name="角丸四角形吹き出し 24">
            <a:extLst>
              <a:ext uri="{FF2B5EF4-FFF2-40B4-BE49-F238E27FC236}">
                <a16:creationId xmlns:a16="http://schemas.microsoft.com/office/drawing/2014/main" id="{1FF16ED4-FE58-0997-ADCF-D7BA008D60E4}"/>
              </a:ext>
            </a:extLst>
          </p:cNvPr>
          <p:cNvSpPr/>
          <p:nvPr/>
        </p:nvSpPr>
        <p:spPr>
          <a:xfrm>
            <a:off x="6885674" y="2045216"/>
            <a:ext cx="4604522" cy="3577696"/>
          </a:xfrm>
          <a:prstGeom prst="wedgeRoundRectCallout">
            <a:avLst>
              <a:gd name="adj1" fmla="val -66623"/>
              <a:gd name="adj2" fmla="val 232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左辺から右辺に持ってくる</a:t>
            </a:r>
            <a:endParaRPr kumimoji="1" lang="en-US" altLang="ja-JP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（符号が変わる）</a:t>
            </a:r>
            <a:endParaRPr kumimoji="1" lang="en-US" altLang="ja-JP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：</a:t>
            </a:r>
            <a:r>
              <a:rPr kumimoji="1" lang="ja-JP" altLang="en-US" sz="40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移項</a:t>
            </a:r>
          </a:p>
        </p:txBody>
      </p:sp>
    </p:spTree>
    <p:extLst>
      <p:ext uri="{BB962C8B-B14F-4D97-AF65-F5344CB8AC3E}">
        <p14:creationId xmlns:p14="http://schemas.microsoft.com/office/powerpoint/2010/main" val="11189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  <p:bldP spid="16" grpId="0" animBg="1"/>
      <p:bldP spid="19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6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000690" y="3128137"/>
            <a:ext cx="450274" cy="79060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184698" y="3083551"/>
            <a:ext cx="4703506" cy="874843"/>
            <a:chOff x="6920623" y="3432960"/>
            <a:chExt cx="4703506" cy="874843"/>
          </a:xfrm>
        </p:grpSpPr>
        <p:sp>
          <p:nvSpPr>
            <p:cNvPr id="11" name="タイトル 1"/>
            <p:cNvSpPr txBox="1">
              <a:spLocks/>
            </p:cNvSpPr>
            <p:nvPr/>
          </p:nvSpPr>
          <p:spPr>
            <a:xfrm>
              <a:off x="6920623" y="3432960"/>
              <a:ext cx="4703506" cy="8748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両辺を</a:t>
              </a:r>
              <a:r>
                <a:rPr lang="ja-JP" altLang="en-US" sz="28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同じ</a:t>
              </a:r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数</a:t>
              </a:r>
              <a:r>
                <a:rPr lang="en-US" altLang="ja-JP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3</a:t>
              </a:r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で割る</a:t>
              </a:r>
            </a:p>
          </p:txBody>
        </p:sp>
        <p:sp>
          <p:nvSpPr>
            <p:cNvPr id="13" name="楕円 12"/>
            <p:cNvSpPr/>
            <p:nvPr/>
          </p:nvSpPr>
          <p:spPr>
            <a:xfrm>
              <a:off x="9257518" y="3475735"/>
              <a:ext cx="1616922" cy="718730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027743" y="3126326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&lt;9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743" y="3126326"/>
                <a:ext cx="605064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1524445" y="4847942"/>
                <a:ext cx="373512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&lt;   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445" y="4847942"/>
                <a:ext cx="373512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145647" y="3992221"/>
                <a:ext cx="4783439" cy="8557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&lt;9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647" y="3992221"/>
                <a:ext cx="4783439" cy="8557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59477A5-D0E2-F327-2BFF-6607B7586996}"/>
              </a:ext>
            </a:extLst>
          </p:cNvPr>
          <p:cNvGrpSpPr/>
          <p:nvPr/>
        </p:nvGrpSpPr>
        <p:grpSpPr>
          <a:xfrm>
            <a:off x="807646" y="1175249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角丸四角形吹き出し 6">
              <a:extLst>
                <a:ext uri="{FF2B5EF4-FFF2-40B4-BE49-F238E27FC236}">
                  <a16:creationId xmlns:a16="http://schemas.microsoft.com/office/drawing/2014/main" id="{544CC43A-8606-DD8E-3D96-0C5059DDCE9A}"/>
                </a:ext>
              </a:extLst>
            </p:cNvPr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/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楕円 27">
            <a:extLst>
              <a:ext uri="{FF2B5EF4-FFF2-40B4-BE49-F238E27FC236}">
                <a16:creationId xmlns:a16="http://schemas.microsoft.com/office/drawing/2014/main" id="{F115D6AA-835C-98DF-34DD-41145D8B7A34}"/>
              </a:ext>
            </a:extLst>
          </p:cNvPr>
          <p:cNvSpPr/>
          <p:nvPr/>
        </p:nvSpPr>
        <p:spPr>
          <a:xfrm>
            <a:off x="2622000" y="3992221"/>
            <a:ext cx="544831" cy="79060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A1C4E862-6527-2BAE-3450-6B1C496703AE}"/>
              </a:ext>
            </a:extLst>
          </p:cNvPr>
          <p:cNvSpPr/>
          <p:nvPr/>
        </p:nvSpPr>
        <p:spPr>
          <a:xfrm>
            <a:off x="5140298" y="4006397"/>
            <a:ext cx="544831" cy="79060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7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/>
      <p:bldP spid="10" grpId="0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6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663337" y="3176001"/>
            <a:ext cx="965200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184698" y="3014465"/>
            <a:ext cx="4703506" cy="956629"/>
            <a:chOff x="6920623" y="3363874"/>
            <a:chExt cx="4703506" cy="956629"/>
          </a:xfrm>
        </p:grpSpPr>
        <p:sp>
          <p:nvSpPr>
            <p:cNvPr id="11" name="タイトル 1"/>
            <p:cNvSpPr txBox="1">
              <a:spLocks/>
            </p:cNvSpPr>
            <p:nvPr/>
          </p:nvSpPr>
          <p:spPr>
            <a:xfrm>
              <a:off x="6920623" y="3432960"/>
              <a:ext cx="4703506" cy="8748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両辺を</a:t>
              </a:r>
              <a:r>
                <a:rPr lang="ja-JP" altLang="en-US" sz="28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同じ</a:t>
              </a:r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数</a:t>
              </a:r>
              <a:r>
                <a:rPr lang="ja-JP" altLang="en-US" sz="3200" dirty="0" err="1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ー</a:t>
              </a:r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２で割る</a:t>
              </a:r>
            </a:p>
          </p:txBody>
        </p:sp>
        <p:sp>
          <p:nvSpPr>
            <p:cNvPr id="13" name="楕円 12"/>
            <p:cNvSpPr/>
            <p:nvPr/>
          </p:nvSpPr>
          <p:spPr>
            <a:xfrm>
              <a:off x="9315978" y="3363874"/>
              <a:ext cx="2152122" cy="956629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44493" y="3238816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&lt;8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3" y="3238816"/>
                <a:ext cx="605064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1694" y="5467808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&gt;−4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94" y="5467808"/>
                <a:ext cx="605064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/>
          <p:cNvGrpSpPr/>
          <p:nvPr/>
        </p:nvGrpSpPr>
        <p:grpSpPr>
          <a:xfrm>
            <a:off x="365794" y="4139386"/>
            <a:ext cx="8103608" cy="1010543"/>
            <a:chOff x="540657" y="3581084"/>
            <a:chExt cx="8103608" cy="98134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540657" y="3581084"/>
              <a:ext cx="8103608" cy="956629"/>
              <a:chOff x="697492" y="4336679"/>
              <a:chExt cx="8103608" cy="95662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テキスト ボックス 9"/>
                  <p:cNvSpPr txBox="1"/>
                  <p:nvPr/>
                </p:nvSpPr>
                <p:spPr>
                  <a:xfrm>
                    <a:off x="697492" y="4361396"/>
                    <a:ext cx="8103608" cy="83099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d>
                            <m:dPr>
                              <m:ctrlPr>
                                <a:rPr kumimoji="1" lang="en-US" altLang="ja-JP" sz="5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5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&gt;8</m:t>
                          </m:r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÷(</m:t>
                          </m:r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oMath>
                      </m:oMathPara>
                    </a14:m>
                    <a:endParaRPr kumimoji="1" lang="ja-JP" altLang="en-US" sz="1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" name="テキスト ボックス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7492" y="4361396"/>
                    <a:ext cx="8103608" cy="83099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楕円 15"/>
              <p:cNvSpPr/>
              <p:nvPr/>
            </p:nvSpPr>
            <p:spPr>
              <a:xfrm>
                <a:off x="2781300" y="4336679"/>
                <a:ext cx="1485900" cy="956629"/>
              </a:xfrm>
              <a:prstGeom prst="ellipse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8" name="楕円 17"/>
            <p:cNvSpPr/>
            <p:nvPr/>
          </p:nvSpPr>
          <p:spPr>
            <a:xfrm>
              <a:off x="6456546" y="3605801"/>
              <a:ext cx="1485900" cy="956629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" name="直線コネクタ 8"/>
          <p:cNvCxnSpPr/>
          <p:nvPr/>
        </p:nvCxnSpPr>
        <p:spPr>
          <a:xfrm>
            <a:off x="4359037" y="5024297"/>
            <a:ext cx="6096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吹き出し 22"/>
          <p:cNvSpPr/>
          <p:nvPr/>
        </p:nvSpPr>
        <p:spPr>
          <a:xfrm>
            <a:off x="8606833" y="4293271"/>
            <a:ext cx="3324152" cy="2107097"/>
          </a:xfrm>
          <a:prstGeom prst="wedgeRoundRectCallout">
            <a:avLst>
              <a:gd name="adj1" fmla="val -147305"/>
              <a:gd name="adj2" fmla="val 1838"/>
              <a:gd name="adj3" fmla="val 16667"/>
            </a:avLst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ーを扱うとき</a:t>
            </a:r>
            <a:endParaRPr lang="en-US" altLang="ja-JP" sz="2800" dirty="0"/>
          </a:p>
          <a:p>
            <a:pPr algn="ctr"/>
            <a:r>
              <a:rPr lang="ja-JP" altLang="en-US" sz="2800" dirty="0"/>
              <a:t>不等号の向きが</a:t>
            </a:r>
            <a:endParaRPr lang="en-US" altLang="ja-JP" sz="2800" dirty="0"/>
          </a:p>
          <a:p>
            <a:pPr algn="ctr"/>
            <a:r>
              <a:rPr lang="ja-JP" altLang="en-US" sz="2800" dirty="0"/>
              <a:t>変わることに注意</a:t>
            </a:r>
            <a:endParaRPr lang="en-US" altLang="ja-JP" sz="2800" dirty="0"/>
          </a:p>
          <a:p>
            <a:pPr algn="ctr"/>
            <a:r>
              <a:rPr kumimoji="1" lang="ja-JP" altLang="en-US" sz="2800" dirty="0"/>
              <a:t>（逆になる）</a:t>
            </a:r>
          </a:p>
        </p:txBody>
      </p:sp>
      <p:sp>
        <p:nvSpPr>
          <p:cNvPr id="24" name="右カーブ矢印 23"/>
          <p:cNvSpPr/>
          <p:nvPr/>
        </p:nvSpPr>
        <p:spPr>
          <a:xfrm>
            <a:off x="3935502" y="3686299"/>
            <a:ext cx="423535" cy="825500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59477A5-D0E2-F327-2BFF-6607B7586996}"/>
              </a:ext>
            </a:extLst>
          </p:cNvPr>
          <p:cNvGrpSpPr/>
          <p:nvPr/>
        </p:nvGrpSpPr>
        <p:grpSpPr>
          <a:xfrm>
            <a:off x="768342" y="1175658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角丸四角形吹き出し 6">
              <a:extLst>
                <a:ext uri="{FF2B5EF4-FFF2-40B4-BE49-F238E27FC236}">
                  <a16:creationId xmlns:a16="http://schemas.microsoft.com/office/drawing/2014/main" id="{544CC43A-8606-DD8E-3D96-0C5059DDCE9A}"/>
                </a:ext>
              </a:extLst>
            </p:cNvPr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/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5" y="2191351"/>
                <a:ext cx="2684403" cy="7386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0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072035" y="2657281"/>
                <a:ext cx="3797405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+3&gt;11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035" y="2657281"/>
                <a:ext cx="3797405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6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16"/>
                <a:ext cx="5689600" cy="923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842063" y="2646216"/>
            <a:ext cx="877455" cy="71873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59477A5-D0E2-F327-2BFF-6607B7586996}"/>
              </a:ext>
            </a:extLst>
          </p:cNvPr>
          <p:cNvGrpSpPr/>
          <p:nvPr/>
        </p:nvGrpSpPr>
        <p:grpSpPr>
          <a:xfrm>
            <a:off x="919317" y="1048832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DC59C3E8-B583-BBA4-68CA-D6C89C2BEF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角丸四角形吹き出し 6">
              <a:extLst>
                <a:ext uri="{FF2B5EF4-FFF2-40B4-BE49-F238E27FC236}">
                  <a16:creationId xmlns:a16="http://schemas.microsoft.com/office/drawing/2014/main" id="{544CC43A-8606-DD8E-3D96-0C5059DDCE9A}"/>
                </a:ext>
              </a:extLst>
            </p:cNvPr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/>
              <p:nvPr/>
            </p:nvSpPr>
            <p:spPr>
              <a:xfrm>
                <a:off x="286335" y="1770049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(5)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18C95F8-4CEC-A28C-8007-535AD0630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35" y="1770049"/>
                <a:ext cx="2684403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2853B94-4FBA-F636-D896-E9F5101EACEE}"/>
                  </a:ext>
                </a:extLst>
              </p:cNvPr>
              <p:cNvSpPr txBox="1"/>
              <p:nvPr/>
            </p:nvSpPr>
            <p:spPr>
              <a:xfrm>
                <a:off x="2335846" y="1895814"/>
                <a:ext cx="613355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移項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してから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割り算</m:t>
                      </m:r>
                    </m:oMath>
                  </m:oMathPara>
                </a14:m>
                <a:endParaRPr kumimoji="1" lang="en-US" altLang="ja-JP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2853B94-4FBA-F636-D896-E9F5101EA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846" y="1895814"/>
                <a:ext cx="6133556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FD13632-720B-2242-857E-AB28CD7DABA6}"/>
                  </a:ext>
                </a:extLst>
              </p:cNvPr>
              <p:cNvSpPr txBox="1"/>
              <p:nvPr/>
            </p:nvSpPr>
            <p:spPr>
              <a:xfrm>
                <a:off x="1072035" y="3340603"/>
                <a:ext cx="4370398" cy="7597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&gt;11−3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FD13632-720B-2242-857E-AB28CD7DA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035" y="3340603"/>
                <a:ext cx="4370398" cy="7597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楕円 7">
            <a:extLst>
              <a:ext uri="{FF2B5EF4-FFF2-40B4-BE49-F238E27FC236}">
                <a16:creationId xmlns:a16="http://schemas.microsoft.com/office/drawing/2014/main" id="{8C59C865-44E6-45E4-71BC-B14BB365E89D}"/>
              </a:ext>
            </a:extLst>
          </p:cNvPr>
          <p:cNvSpPr/>
          <p:nvPr/>
        </p:nvSpPr>
        <p:spPr>
          <a:xfrm>
            <a:off x="4120663" y="3402723"/>
            <a:ext cx="877455" cy="71873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吹き出し 24">
            <a:extLst>
              <a:ext uri="{FF2B5EF4-FFF2-40B4-BE49-F238E27FC236}">
                <a16:creationId xmlns:a16="http://schemas.microsoft.com/office/drawing/2014/main" id="{4D398732-7A0C-70E7-B779-5685190EBFF4}"/>
              </a:ext>
            </a:extLst>
          </p:cNvPr>
          <p:cNvSpPr/>
          <p:nvPr/>
        </p:nvSpPr>
        <p:spPr>
          <a:xfrm>
            <a:off x="7385814" y="2498411"/>
            <a:ext cx="4604522" cy="2243416"/>
          </a:xfrm>
          <a:prstGeom prst="wedgeRoundRectCallout">
            <a:avLst>
              <a:gd name="adj1" fmla="val -80940"/>
              <a:gd name="adj2" fmla="val 92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左辺から右辺に</a:t>
            </a:r>
            <a:endParaRPr kumimoji="1"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持ってくる</a:t>
            </a:r>
            <a:endParaRPr kumimoji="1"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（符号が変わる）</a:t>
            </a:r>
            <a:endParaRPr kumimoji="1"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：</a:t>
            </a:r>
            <a:r>
              <a:rPr kumimoji="1" lang="ja-JP" altLang="en-US" sz="32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移項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1A134B0-9F40-57E1-DBA0-7BE72CE14AA1}"/>
                  </a:ext>
                </a:extLst>
              </p:cNvPr>
              <p:cNvSpPr txBox="1"/>
              <p:nvPr/>
            </p:nvSpPr>
            <p:spPr>
              <a:xfrm>
                <a:off x="1072035" y="4100363"/>
                <a:ext cx="2939984" cy="7597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&gt;8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1A134B0-9F40-57E1-DBA0-7BE72CE14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035" y="4100363"/>
                <a:ext cx="2939984" cy="7597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0D8F4B4-40BE-AFB9-3563-A2B4B6E3DB66}"/>
                  </a:ext>
                </a:extLst>
              </p:cNvPr>
              <p:cNvSpPr txBox="1"/>
              <p:nvPr/>
            </p:nvSpPr>
            <p:spPr>
              <a:xfrm>
                <a:off x="1036594" y="4860123"/>
                <a:ext cx="4152093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&gt;8</m:t>
                      </m:r>
                      <m:r>
                        <a:rPr lang="en-US" altLang="ja-JP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A0D8F4B4-40BE-AFB9-3563-A2B4B6E3D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594" y="4860123"/>
                <a:ext cx="4152093" cy="6771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タイトル 1">
            <a:extLst>
              <a:ext uri="{FF2B5EF4-FFF2-40B4-BE49-F238E27FC236}">
                <a16:creationId xmlns:a16="http://schemas.microsoft.com/office/drawing/2014/main" id="{8048AFE9-4806-CBB9-6697-F7EED0E5754A}"/>
              </a:ext>
            </a:extLst>
          </p:cNvPr>
          <p:cNvSpPr txBox="1">
            <a:spLocks/>
          </p:cNvSpPr>
          <p:nvPr/>
        </p:nvSpPr>
        <p:spPr>
          <a:xfrm>
            <a:off x="6096000" y="5057153"/>
            <a:ext cx="4703506" cy="874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両辺を</a:t>
            </a:r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同じ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数</a:t>
            </a:r>
            <a:r>
              <a:rPr lang="en-US" altLang="ja-JP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4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で割る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0A4EE1BA-E32E-79E4-23DF-4177E77A99BC}"/>
              </a:ext>
            </a:extLst>
          </p:cNvPr>
          <p:cNvSpPr/>
          <p:nvPr/>
        </p:nvSpPr>
        <p:spPr>
          <a:xfrm>
            <a:off x="1020435" y="4212912"/>
            <a:ext cx="450274" cy="59399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F4DE153F-161B-AC44-0A07-0D1880D0026E}"/>
              </a:ext>
            </a:extLst>
          </p:cNvPr>
          <p:cNvSpPr/>
          <p:nvPr/>
        </p:nvSpPr>
        <p:spPr>
          <a:xfrm>
            <a:off x="2257352" y="4889847"/>
            <a:ext cx="450274" cy="59399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8F5A2814-7C9A-5431-636A-3179B22FAEAA}"/>
              </a:ext>
            </a:extLst>
          </p:cNvPr>
          <p:cNvSpPr/>
          <p:nvPr/>
        </p:nvSpPr>
        <p:spPr>
          <a:xfrm>
            <a:off x="4266903" y="4900483"/>
            <a:ext cx="450274" cy="59399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BD7150A-4B1A-8AEA-FB9A-9FCCA80471F0}"/>
              </a:ext>
            </a:extLst>
          </p:cNvPr>
          <p:cNvSpPr/>
          <p:nvPr/>
        </p:nvSpPr>
        <p:spPr>
          <a:xfrm>
            <a:off x="8473133" y="5137939"/>
            <a:ext cx="338297" cy="593992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C58F79ED-24BA-2C28-66CB-52C9E6F985DA}"/>
                  </a:ext>
                </a:extLst>
              </p:cNvPr>
              <p:cNvSpPr txBox="1"/>
              <p:nvPr/>
            </p:nvSpPr>
            <p:spPr>
              <a:xfrm>
                <a:off x="1356280" y="5561188"/>
                <a:ext cx="3938734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&gt;    2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C58F79ED-24BA-2C28-66CB-52C9E6F98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280" y="5561188"/>
                <a:ext cx="3938734" cy="677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/>
      <p:bldP spid="8" grpId="0" animBg="1"/>
      <p:bldP spid="20" grpId="0" animBg="1"/>
      <p:bldP spid="21" grpId="0"/>
      <p:bldP spid="26" grpId="0"/>
      <p:bldP spid="28" grpId="0"/>
      <p:bldP spid="29" grpId="0" animBg="1"/>
      <p:bldP spid="30" grpId="0" animBg="1"/>
      <p:bldP spid="31" grpId="0" animBg="1"/>
      <p:bldP spid="32" grpId="0" animBg="1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41408" y="114630"/>
                <a:ext cx="4487278" cy="739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08" y="114630"/>
                <a:ext cx="4487278" cy="739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097" y="1003140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5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−2≦8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97" y="1003140"/>
                <a:ext cx="526956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415244" y="940323"/>
            <a:ext cx="1366056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416378" y="4046575"/>
            <a:ext cx="6050644" cy="830997"/>
            <a:chOff x="429078" y="4327042"/>
            <a:chExt cx="6050644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429078" y="4327042"/>
                  <a:ext cx="6050644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5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5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≧</m:t>
                        </m:r>
                        <m:r>
                          <a:rPr kumimoji="1" lang="en-US" altLang="ja-JP" sz="5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oMath>
                    </m:oMathPara>
                  </a14:m>
                  <a:endParaRPr kumimoji="1" lang="ja-JP" altLang="en-US" sz="1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テキスト ボックス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078" y="4327042"/>
                  <a:ext cx="6050644" cy="83099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直線コネクタ 8"/>
            <p:cNvCxnSpPr/>
            <p:nvPr/>
          </p:nvCxnSpPr>
          <p:spPr>
            <a:xfrm>
              <a:off x="2930979" y="5043216"/>
              <a:ext cx="609600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角丸四角形吹き出し 22"/>
          <p:cNvSpPr/>
          <p:nvPr/>
        </p:nvSpPr>
        <p:spPr>
          <a:xfrm>
            <a:off x="7835900" y="4775200"/>
            <a:ext cx="3324152" cy="1829013"/>
          </a:xfrm>
          <a:prstGeom prst="wedgeRoundRectCallout">
            <a:avLst>
              <a:gd name="adj1" fmla="val -115512"/>
              <a:gd name="adj2" fmla="val -70449"/>
              <a:gd name="adj3" fmla="val 16667"/>
            </a:avLst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ーを扱うとき</a:t>
            </a:r>
            <a:endParaRPr lang="en-US" altLang="ja-JP" sz="2800" dirty="0"/>
          </a:p>
          <a:p>
            <a:pPr algn="ctr"/>
            <a:r>
              <a:rPr lang="ja-JP" altLang="en-US" sz="2800" dirty="0"/>
              <a:t>不等号の向きが</a:t>
            </a:r>
            <a:endParaRPr lang="en-US" altLang="ja-JP" sz="2800" dirty="0"/>
          </a:p>
          <a:p>
            <a:pPr algn="ctr"/>
            <a:r>
              <a:rPr lang="ja-JP" altLang="en-US" sz="2800" dirty="0"/>
              <a:t>変わることに注意</a:t>
            </a:r>
            <a:endParaRPr lang="en-US" altLang="ja-JP" sz="2800" dirty="0"/>
          </a:p>
          <a:p>
            <a:pPr algn="ctr"/>
            <a:r>
              <a:rPr kumimoji="1" lang="ja-JP" altLang="en-US" sz="2800" dirty="0"/>
              <a:t>（逆になる）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7046167" y="593363"/>
            <a:ext cx="5145833" cy="874843"/>
            <a:chOff x="7766367" y="3447786"/>
            <a:chExt cx="5145833" cy="874843"/>
          </a:xfrm>
        </p:grpSpPr>
        <p:sp>
          <p:nvSpPr>
            <p:cNvPr id="26" name="タイトル 1"/>
            <p:cNvSpPr txBox="1">
              <a:spLocks/>
            </p:cNvSpPr>
            <p:nvPr/>
          </p:nvSpPr>
          <p:spPr>
            <a:xfrm>
              <a:off x="7766367" y="3447786"/>
              <a:ext cx="5145833" cy="8748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-</a:t>
              </a:r>
              <a:r>
                <a:rPr lang="ja-JP" altLang="en-US" sz="28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２を移項・・・符号が変わる</a:t>
              </a:r>
            </a:p>
          </p:txBody>
        </p:sp>
        <p:sp>
          <p:nvSpPr>
            <p:cNvPr id="27" name="楕円 26"/>
            <p:cNvSpPr/>
            <p:nvPr/>
          </p:nvSpPr>
          <p:spPr>
            <a:xfrm>
              <a:off x="7766368" y="3638507"/>
              <a:ext cx="616690" cy="493400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995825" y="1278278"/>
            <a:ext cx="5482372" cy="874843"/>
            <a:chOff x="7100614" y="1921570"/>
            <a:chExt cx="5482372" cy="874843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7100614" y="1921570"/>
              <a:ext cx="5482372" cy="874843"/>
              <a:chOff x="7716025" y="3427872"/>
              <a:chExt cx="5482372" cy="874843"/>
            </a:xfrm>
          </p:grpSpPr>
          <p:sp>
            <p:nvSpPr>
              <p:cNvPr id="11" name="タイトル 1"/>
              <p:cNvSpPr txBox="1">
                <a:spLocks/>
              </p:cNvSpPr>
              <p:nvPr/>
            </p:nvSpPr>
            <p:spPr>
              <a:xfrm>
                <a:off x="8343557" y="3427872"/>
                <a:ext cx="4854840" cy="87484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2800" dirty="0">
                    <a:solidFill>
                      <a:schemeClr val="bg1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を移項・・・符号が変わる</a:t>
                </a:r>
                <a:endPara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  <p:sp>
            <p:nvSpPr>
              <p:cNvPr id="13" name="楕円 12"/>
              <p:cNvSpPr/>
              <p:nvPr/>
            </p:nvSpPr>
            <p:spPr>
              <a:xfrm>
                <a:off x="7716025" y="3518070"/>
                <a:ext cx="761967" cy="578985"/>
              </a:xfrm>
              <a:prstGeom prst="ellipse">
                <a:avLst/>
              </a:prstGeom>
              <a:noFill/>
              <a:ln w="762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テキスト ボックス 27"/>
                <p:cNvSpPr txBox="1"/>
                <p:nvPr/>
              </p:nvSpPr>
              <p:spPr>
                <a:xfrm>
                  <a:off x="7242780" y="1965005"/>
                  <a:ext cx="670144" cy="67710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kumimoji="1" lang="ja-JP" altLang="en-US" sz="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テキスト ボックス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780" y="1965005"/>
                  <a:ext cx="670144" cy="67710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291762" y="2060744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5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≦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10+2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62" y="2060744"/>
                <a:ext cx="5269564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楕円 29"/>
          <p:cNvSpPr/>
          <p:nvPr/>
        </p:nvSpPr>
        <p:spPr>
          <a:xfrm>
            <a:off x="4397970" y="2003469"/>
            <a:ext cx="1366056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3321185" y="998980"/>
            <a:ext cx="1166093" cy="818269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1270609" y="2098189"/>
            <a:ext cx="1490860" cy="818269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4" name="右カーブ矢印 33"/>
          <p:cNvSpPr/>
          <p:nvPr/>
        </p:nvSpPr>
        <p:spPr>
          <a:xfrm>
            <a:off x="2503009" y="3729295"/>
            <a:ext cx="423535" cy="54260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6305212" y="3150379"/>
            <a:ext cx="4854840" cy="874843"/>
            <a:chOff x="6285847" y="3479597"/>
            <a:chExt cx="4854840" cy="874843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6285847" y="3479597"/>
              <a:ext cx="4854840" cy="874843"/>
              <a:chOff x="6920623" y="3432960"/>
              <a:chExt cx="4854840" cy="874843"/>
            </a:xfrm>
          </p:grpSpPr>
          <p:sp>
            <p:nvSpPr>
              <p:cNvPr id="38" name="タイトル 1"/>
              <p:cNvSpPr txBox="1">
                <a:spLocks/>
              </p:cNvSpPr>
              <p:nvPr/>
            </p:nvSpPr>
            <p:spPr>
              <a:xfrm>
                <a:off x="6920623" y="3432960"/>
                <a:ext cx="4854840" cy="87484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solidFill>
                      <a:schemeClr val="bg1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両辺を</a:t>
                </a:r>
                <a:r>
                  <a:rPr lang="ja-JP" altLang="en-US" sz="2800" dirty="0">
                    <a:solidFill>
                      <a:schemeClr val="bg1"/>
                    </a:solidFill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rPr>
                  <a:t>同じ数   　 で割る</a:t>
                </a:r>
                <a:endPara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  <p:sp>
            <p:nvSpPr>
              <p:cNvPr id="39" name="楕円 38"/>
              <p:cNvSpPr/>
              <p:nvPr/>
            </p:nvSpPr>
            <p:spPr>
              <a:xfrm>
                <a:off x="9323127" y="3478590"/>
                <a:ext cx="1929333" cy="818269"/>
              </a:xfrm>
              <a:prstGeom prst="ellipse">
                <a:avLst/>
              </a:prstGeom>
              <a:noFill/>
              <a:ln w="762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テキスト ボックス 36"/>
                <p:cNvSpPr txBox="1"/>
                <p:nvPr/>
              </p:nvSpPr>
              <p:spPr>
                <a:xfrm>
                  <a:off x="8688351" y="3578463"/>
                  <a:ext cx="762000" cy="67710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kumimoji="1" lang="ja-JP" altLang="en-US" sz="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テキスト ボックス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8351" y="3578463"/>
                  <a:ext cx="762000" cy="67710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1225984" y="3078436"/>
                <a:ext cx="4629190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≦12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984" y="3078436"/>
                <a:ext cx="4629190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楕円 39"/>
          <p:cNvSpPr/>
          <p:nvPr/>
        </p:nvSpPr>
        <p:spPr>
          <a:xfrm>
            <a:off x="1225983" y="3064900"/>
            <a:ext cx="951891" cy="81826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209100" y="5607128"/>
            <a:ext cx="6662958" cy="869236"/>
            <a:chOff x="291762" y="5553379"/>
            <a:chExt cx="6662958" cy="869236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291762" y="5553379"/>
              <a:ext cx="6662958" cy="869236"/>
              <a:chOff x="571599" y="4673598"/>
              <a:chExt cx="10401199" cy="115258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テキスト ボックス 42"/>
                  <p:cNvSpPr txBox="1"/>
                  <p:nvPr/>
                </p:nvSpPr>
                <p:spPr>
                  <a:xfrm>
                    <a:off x="4462427" y="5210627"/>
                    <a:ext cx="444399" cy="615553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1"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kumimoji="1" lang="ja-JP" altLang="en-US" sz="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3" name="テキスト ボックス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62427" y="5210627"/>
                    <a:ext cx="444399" cy="61555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44" name="グループ化 43"/>
              <p:cNvGrpSpPr/>
              <p:nvPr/>
            </p:nvGrpSpPr>
            <p:grpSpPr>
              <a:xfrm>
                <a:off x="571599" y="4673598"/>
                <a:ext cx="10401199" cy="537029"/>
                <a:chOff x="571599" y="5428342"/>
                <a:chExt cx="10401199" cy="537029"/>
              </a:xfrm>
            </p:grpSpPr>
            <p:cxnSp>
              <p:nvCxnSpPr>
                <p:cNvPr id="45" name="直線矢印コネクタ 44"/>
                <p:cNvCxnSpPr/>
                <p:nvPr/>
              </p:nvCxnSpPr>
              <p:spPr>
                <a:xfrm>
                  <a:off x="571599" y="5675085"/>
                  <a:ext cx="10401199" cy="29028"/>
                </a:xfrm>
                <a:prstGeom prst="straightConnector1">
                  <a:avLst/>
                </a:prstGeom>
                <a:ln w="76200">
                  <a:solidFill>
                    <a:schemeClr val="bg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コネクタ 45"/>
                <p:cNvCxnSpPr/>
                <p:nvPr/>
              </p:nvCxnSpPr>
              <p:spPr>
                <a:xfrm>
                  <a:off x="4702629" y="5428342"/>
                  <a:ext cx="0" cy="537029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/>
                <p:cNvCxnSpPr/>
                <p:nvPr/>
              </p:nvCxnSpPr>
              <p:spPr>
                <a:xfrm flipH="1">
                  <a:off x="5180809" y="5508173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/>
                <p:cNvCxnSpPr/>
                <p:nvPr/>
              </p:nvCxnSpPr>
              <p:spPr>
                <a:xfrm flipH="1">
                  <a:off x="5667046" y="550817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/>
                <p:nvPr/>
              </p:nvCxnSpPr>
              <p:spPr>
                <a:xfrm flipH="1">
                  <a:off x="4172067" y="5515433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/>
                <p:cNvCxnSpPr/>
                <p:nvPr/>
              </p:nvCxnSpPr>
              <p:spPr>
                <a:xfrm flipH="1">
                  <a:off x="3656810" y="5508179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コネクタ 50"/>
                <p:cNvCxnSpPr/>
                <p:nvPr/>
              </p:nvCxnSpPr>
              <p:spPr>
                <a:xfrm flipH="1">
                  <a:off x="6153274" y="551543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/>
                <p:cNvCxnSpPr/>
                <p:nvPr/>
              </p:nvCxnSpPr>
              <p:spPr>
                <a:xfrm flipH="1">
                  <a:off x="6661272" y="551543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/>
                <p:cNvCxnSpPr/>
                <p:nvPr/>
              </p:nvCxnSpPr>
              <p:spPr>
                <a:xfrm flipH="1">
                  <a:off x="7169274" y="551543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/>
                <p:cNvCxnSpPr/>
                <p:nvPr/>
              </p:nvCxnSpPr>
              <p:spPr>
                <a:xfrm flipH="1">
                  <a:off x="7655502" y="552269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/>
                <p:cNvCxnSpPr/>
                <p:nvPr/>
              </p:nvCxnSpPr>
              <p:spPr>
                <a:xfrm flipH="1">
                  <a:off x="8163505" y="5522694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 flipH="1">
                  <a:off x="3170584" y="5515439"/>
                  <a:ext cx="8047" cy="413655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7" name="直線コネクタ 56"/>
            <p:cNvCxnSpPr/>
            <p:nvPr/>
          </p:nvCxnSpPr>
          <p:spPr>
            <a:xfrm flipH="1">
              <a:off x="1658096" y="5618713"/>
              <a:ext cx="5155" cy="31196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1219850" y="6072669"/>
                <a:ext cx="406310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0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kumimoji="1" lang="ja-JP" altLang="en-US" sz="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850" y="6072669"/>
                <a:ext cx="406310" cy="615553"/>
              </a:xfrm>
              <a:prstGeom prst="rect">
                <a:avLst/>
              </a:prstGeom>
              <a:blipFill>
                <a:blip r:embed="rId11"/>
                <a:stretch>
                  <a:fillRect r="-567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楕円 61"/>
          <p:cNvSpPr/>
          <p:nvPr/>
        </p:nvSpPr>
        <p:spPr>
          <a:xfrm>
            <a:off x="1456814" y="5631305"/>
            <a:ext cx="261988" cy="336673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1573953" y="5278584"/>
            <a:ext cx="1481" cy="352722"/>
          </a:xfrm>
          <a:prstGeom prst="line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546244" y="5278584"/>
            <a:ext cx="5298105" cy="0"/>
          </a:xfrm>
          <a:prstGeom prst="line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/>
              <p:cNvSpPr txBox="1"/>
              <p:nvPr/>
            </p:nvSpPr>
            <p:spPr>
              <a:xfrm>
                <a:off x="6915791" y="5457116"/>
                <a:ext cx="4444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5" name="テキスト ボックス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791" y="5457116"/>
                <a:ext cx="444400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AA5ABBC7-0973-99EA-C48E-63E56A8D5986}"/>
                  </a:ext>
                </a:extLst>
              </p:cNvPr>
              <p:cNvSpPr txBox="1"/>
              <p:nvPr/>
            </p:nvSpPr>
            <p:spPr>
              <a:xfrm>
                <a:off x="4996582" y="196109"/>
                <a:ext cx="204958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練習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2(2)</m:t>
                      </m:r>
                    </m:oMath>
                  </m:oMathPara>
                </a14:m>
                <a:endParaRPr kumimoji="1" lang="ja-JP" altLang="en-US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AA5ABBC7-0973-99EA-C48E-63E56A8D5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6582" y="196109"/>
                <a:ext cx="2049584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49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9" grpId="0"/>
      <p:bldP spid="30" grpId="0" animBg="1"/>
      <p:bldP spid="31" grpId="0" animBg="1"/>
      <p:bldP spid="32" grpId="0" animBg="1"/>
      <p:bldP spid="34" grpId="0" animBg="1"/>
      <p:bldP spid="33" grpId="0"/>
      <p:bldP spid="40" grpId="0" animBg="1"/>
      <p:bldP spid="60" grpId="0"/>
      <p:bldP spid="62" grpId="0" animBg="1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4077730" cy="1442012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第４回報告課題</a:t>
            </a:r>
            <a:br>
              <a:rPr kumimoji="1"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不等式</a:t>
            </a: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80768" y="2037401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今日の目標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8180" y="3641887"/>
            <a:ext cx="10875639" cy="19009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・数量の大小関係を不等式で表すことができる</a:t>
            </a:r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endParaRPr lang="en-US" altLang="ja-JP" sz="5400" dirty="0">
              <a:solidFill>
                <a:srgbClr val="FFFF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l"/>
            <a:r>
              <a:rPr lang="ja-JP" altLang="en-US" sz="54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・不等式の計算ができる</a:t>
            </a:r>
          </a:p>
        </p:txBody>
      </p:sp>
    </p:spTree>
    <p:extLst>
      <p:ext uri="{BB962C8B-B14F-4D97-AF65-F5344CB8AC3E}">
        <p14:creationId xmlns:p14="http://schemas.microsoft.com/office/powerpoint/2010/main" val="54478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メール</m:t>
                      </m:r>
                      <m:r>
                        <a:rPr kumimoji="1" lang="ja-JP" alt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　</m:t>
                      </m:r>
                      <m:r>
                        <a:rPr kumimoji="1" lang="en-US" altLang="ja-JP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 : </m:t>
                      </m:r>
                      <m:r>
                        <m:rPr>
                          <m:sty m:val="p"/>
                        </m:rPr>
                        <a:rPr kumimoji="1" lang="en-US" altLang="ja-JP" sz="3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tese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_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15@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yahoo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co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jp</m:t>
                      </m:r>
                    </m:oMath>
                  </m:oMathPara>
                </a14:m>
                <a:endParaRPr kumimoji="1" lang="en-US" altLang="ja-JP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パスワード</m:t>
                    </m:r>
                    <m:r>
                      <m:rPr>
                        <m:nor/>
                      </m:rPr>
                      <a:rPr kumimoji="1" lang="en-US" altLang="ja-JP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游ゴシック" panose="020B0400000000000000" pitchFamily="50" charset="-128"/>
                        <a:cs typeface="+mn-cs"/>
                      </a:rPr>
                      <m:t>   :</m:t>
                    </m:r>
                  </m:oMath>
                </a14:m>
                <a:r>
                  <a:rPr kumimoji="1" lang="en-US" altLang="ja-JP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游ゴシック" panose="020B0400000000000000" pitchFamily="50" charset="-128"/>
                    <a:cs typeface="+mn-cs"/>
                  </a:rPr>
                  <a:t>   omiya2024</a:t>
                </a:r>
                <a:endParaRPr kumimoji="1" lang="en-US" altLang="ja-JP" sz="4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blipFill>
                <a:blip r:embed="rId2"/>
                <a:stretch>
                  <a:fillRect b="-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2" b="80001"/>
          <a:stretch/>
        </p:blipFill>
        <p:spPr>
          <a:xfrm>
            <a:off x="5591809" y="1276038"/>
            <a:ext cx="6081885" cy="2018705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9851923" y="1887793"/>
            <a:ext cx="442451" cy="4719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258762B-4187-34AD-72C5-CEEF23B8C9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22" y="762823"/>
            <a:ext cx="3478983" cy="343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9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-992777" y="25733"/>
            <a:ext cx="6335152" cy="1442012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第４回</a:t>
            </a:r>
            <a:r>
              <a:rPr kumimoji="1"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報告課題</a:t>
            </a:r>
            <a:br>
              <a:rPr kumimoji="1"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～不等式～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27443" y="1804446"/>
                <a:ext cx="3783299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3" y="1804446"/>
                <a:ext cx="3783299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27442" y="2820109"/>
                <a:ext cx="3783299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≦</m:t>
                      </m:r>
                      <m:r>
                        <a:rPr kumimoji="1"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2" y="2820109"/>
                <a:ext cx="3783299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27441" y="3835772"/>
                <a:ext cx="3783299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&gt;5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1" y="3835772"/>
                <a:ext cx="3783299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27441" y="4851435"/>
                <a:ext cx="3783299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≧</m:t>
                      </m:r>
                      <m:r>
                        <a:rPr kumimoji="1"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41" y="4851435"/>
                <a:ext cx="3783299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4816414" y="1853151"/>
                <a:ext cx="3783299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より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小さい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14" y="1853151"/>
                <a:ext cx="3783299" cy="923330"/>
              </a:xfrm>
              <a:prstGeom prst="rect">
                <a:avLst/>
              </a:prstGeom>
              <a:blipFill>
                <a:blip r:embed="rId6"/>
                <a:stretch>
                  <a:fillRect r="-407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443502" y="2820109"/>
                <a:ext cx="3783299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以下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502" y="2820109"/>
                <a:ext cx="3783299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816413" y="3861898"/>
                <a:ext cx="3783299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よ</m:t>
                      </m:r>
                      <m:r>
                        <a:rPr kumimoji="1" lang="ja-JP" altLang="en-US" sz="6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り</m:t>
                      </m:r>
                      <m:r>
                        <a:rPr lang="ja-JP" altLang="en-US" sz="6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大きい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13" y="3861898"/>
                <a:ext cx="3783299" cy="923330"/>
              </a:xfrm>
              <a:prstGeom prst="rect">
                <a:avLst/>
              </a:prstGeom>
              <a:blipFill>
                <a:blip r:embed="rId8"/>
                <a:stretch>
                  <a:fillRect r="-407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443502" y="4924250"/>
                <a:ext cx="3783299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以上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502" y="4924250"/>
                <a:ext cx="3783299" cy="9233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タイトル 1"/>
          <p:cNvSpPr txBox="1">
            <a:spLocks/>
          </p:cNvSpPr>
          <p:nvPr/>
        </p:nvSpPr>
        <p:spPr>
          <a:xfrm>
            <a:off x="4174017" y="389325"/>
            <a:ext cx="8105568" cy="1442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大小関係を不等号を用いて表したもの</a:t>
            </a:r>
          </a:p>
        </p:txBody>
      </p:sp>
      <p:sp>
        <p:nvSpPr>
          <p:cNvPr id="15" name="楕円 14"/>
          <p:cNvSpPr/>
          <p:nvPr/>
        </p:nvSpPr>
        <p:spPr>
          <a:xfrm>
            <a:off x="2004876" y="3327940"/>
            <a:ext cx="828427" cy="42241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1985853" y="5361601"/>
            <a:ext cx="828427" cy="42241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6449620" y="3631258"/>
            <a:ext cx="14257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449620" y="5779442"/>
            <a:ext cx="14257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0" y="3820333"/>
            <a:ext cx="12192000" cy="2907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6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671898" y="4265019"/>
            <a:ext cx="11596914" cy="1442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8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445398" y="1761054"/>
            <a:ext cx="4644125" cy="937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小　　大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539435" y="1218197"/>
                <a:ext cx="3643247" cy="17697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15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435" y="1218197"/>
                <a:ext cx="3643247" cy="17697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"/>
          <p:cNvSpPr txBox="1">
            <a:spLocks/>
          </p:cNvSpPr>
          <p:nvPr/>
        </p:nvSpPr>
        <p:spPr>
          <a:xfrm>
            <a:off x="3927912" y="-288058"/>
            <a:ext cx="8105568" cy="1442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大小関係を不等号を用いて表したもの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445398" y="3120741"/>
            <a:ext cx="4644125" cy="937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大　　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 flipH="1" flipV="1">
                <a:off x="3643939" y="2682386"/>
                <a:ext cx="3643247" cy="17697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15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kumimoji="1" lang="ja-JP" alt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3643939" y="2682386"/>
                <a:ext cx="3643247" cy="17697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タイトル 1"/>
          <p:cNvSpPr txBox="1">
            <a:spLocks/>
          </p:cNvSpPr>
          <p:nvPr/>
        </p:nvSpPr>
        <p:spPr>
          <a:xfrm>
            <a:off x="178080" y="-71991"/>
            <a:ext cx="3749832" cy="957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～不等式～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17020" y="741729"/>
            <a:ext cx="6665662" cy="824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みんな苦手・・・不等号の向き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2052996" y="4797780"/>
            <a:ext cx="7307347" cy="1389905"/>
          </a:xfrm>
          <a:prstGeom prst="wedgeRoundRectCallout">
            <a:avLst>
              <a:gd name="adj1" fmla="val -8627"/>
              <a:gd name="adj2" fmla="val 378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開いている方が大きい</a:t>
            </a:r>
          </a:p>
        </p:txBody>
      </p:sp>
    </p:spTree>
    <p:extLst>
      <p:ext uri="{BB962C8B-B14F-4D97-AF65-F5344CB8AC3E}">
        <p14:creationId xmlns:p14="http://schemas.microsoft.com/office/powerpoint/2010/main" val="399459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11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72590" y="176750"/>
                <a:ext cx="10509924" cy="15690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次の不等式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表される</m:t>
                      </m:r>
                      <m:r>
                        <a:rPr kumimoji="1"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値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範囲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</m:oMath>
                  </m:oMathPara>
                </a14:m>
                <a:endParaRPr lang="en-US" altLang="ja-JP" sz="4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数直線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上に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図示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しなさい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90" y="176750"/>
                <a:ext cx="10509924" cy="1569084"/>
              </a:xfrm>
              <a:prstGeom prst="rect">
                <a:avLst/>
              </a:prstGeom>
              <a:blipFill>
                <a:blip r:embed="rId3"/>
                <a:stretch>
                  <a:fillRect r="-96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グループ化 7"/>
          <p:cNvGrpSpPr/>
          <p:nvPr/>
        </p:nvGrpSpPr>
        <p:grpSpPr>
          <a:xfrm>
            <a:off x="455487" y="1754838"/>
            <a:ext cx="3579485" cy="677108"/>
            <a:chOff x="455487" y="2184340"/>
            <a:chExt cx="3579485" cy="6771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テキスト ボックス 3"/>
                <p:cNvSpPr txBox="1"/>
                <p:nvPr/>
              </p:nvSpPr>
              <p:spPr>
                <a:xfrm>
                  <a:off x="455487" y="2184340"/>
                  <a:ext cx="3579485" cy="67710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kumimoji="1" lang="en-US" altLang="ja-JP" sz="4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4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&gt;3</m:t>
                        </m:r>
                      </m:oMath>
                    </m:oMathPara>
                  </a14:m>
                  <a:endParaRPr kumimoji="1" lang="ja-JP" altLang="en-US" sz="9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テキスト ボックス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487" y="2184340"/>
                  <a:ext cx="3579485" cy="67710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直線コネクタ 23"/>
            <p:cNvCxnSpPr/>
            <p:nvPr/>
          </p:nvCxnSpPr>
          <p:spPr>
            <a:xfrm>
              <a:off x="1289791" y="2793663"/>
              <a:ext cx="1425700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グループ化 59"/>
          <p:cNvGrpSpPr/>
          <p:nvPr/>
        </p:nvGrpSpPr>
        <p:grpSpPr>
          <a:xfrm>
            <a:off x="571599" y="3536360"/>
            <a:ext cx="10401199" cy="1152582"/>
            <a:chOff x="571599" y="4673598"/>
            <a:chExt cx="10401199" cy="11525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4563030" y="5210627"/>
                  <a:ext cx="444400" cy="61555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kumimoji="1" lang="ja-JP" altLang="en-US" sz="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3030" y="5210627"/>
                  <a:ext cx="444400" cy="6155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0" name="グループ化 29"/>
            <p:cNvGrpSpPr/>
            <p:nvPr/>
          </p:nvGrpSpPr>
          <p:grpSpPr>
            <a:xfrm>
              <a:off x="571599" y="4673598"/>
              <a:ext cx="10401199" cy="537029"/>
              <a:chOff x="571599" y="5428342"/>
              <a:chExt cx="10401199" cy="537029"/>
            </a:xfrm>
          </p:grpSpPr>
          <p:cxnSp>
            <p:nvCxnSpPr>
              <p:cNvPr id="9" name="直線矢印コネクタ 8"/>
              <p:cNvCxnSpPr/>
              <p:nvPr/>
            </p:nvCxnSpPr>
            <p:spPr>
              <a:xfrm>
                <a:off x="571599" y="5675085"/>
                <a:ext cx="10401199" cy="29028"/>
              </a:xfrm>
              <a:prstGeom prst="straightConnector1">
                <a:avLst/>
              </a:prstGeom>
              <a:ln w="762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4702629" y="5428342"/>
                <a:ext cx="0" cy="537029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H="1">
                <a:off x="5180809" y="5508173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 flipH="1">
                <a:off x="5667046" y="550817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 flipH="1">
                <a:off x="4172067" y="5515433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H="1">
                <a:off x="3656810" y="5508179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 flipH="1">
                <a:off x="6153274" y="551543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 flipH="1">
                <a:off x="6661272" y="551543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flipH="1">
                <a:off x="7169274" y="551543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H="1">
                <a:off x="7655502" y="552269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H="1">
                <a:off x="8163505" y="5522694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 flipH="1">
                <a:off x="3170584" y="5515439"/>
                <a:ext cx="8047" cy="413655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グループ化 12"/>
          <p:cNvGrpSpPr/>
          <p:nvPr/>
        </p:nvGrpSpPr>
        <p:grpSpPr>
          <a:xfrm>
            <a:off x="5931072" y="3569022"/>
            <a:ext cx="564072" cy="1127179"/>
            <a:chOff x="5931072" y="3569022"/>
            <a:chExt cx="564072" cy="11271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6050744" y="4080648"/>
                  <a:ext cx="444400" cy="61555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40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kumimoji="1" lang="ja-JP" altLang="en-US" sz="8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テキスト ボックス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0744" y="4080648"/>
                  <a:ext cx="444400" cy="61555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楕円 30"/>
            <p:cNvSpPr/>
            <p:nvPr/>
          </p:nvSpPr>
          <p:spPr>
            <a:xfrm>
              <a:off x="5931072" y="3569022"/>
              <a:ext cx="444400" cy="446310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6153272" y="2709047"/>
            <a:ext cx="4659871" cy="859975"/>
            <a:chOff x="6153272" y="2709047"/>
            <a:chExt cx="4659871" cy="859975"/>
          </a:xfrm>
        </p:grpSpPr>
        <p:cxnSp>
          <p:nvCxnSpPr>
            <p:cNvPr id="32" name="直線コネクタ 31"/>
            <p:cNvCxnSpPr>
              <a:stCxn id="31" idx="0"/>
            </p:cNvCxnSpPr>
            <p:nvPr/>
          </p:nvCxnSpPr>
          <p:spPr>
            <a:xfrm flipV="1">
              <a:off x="6153272" y="2709047"/>
              <a:ext cx="639414" cy="859975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6778172" y="2709047"/>
              <a:ext cx="4034971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6341030" y="1754837"/>
            <a:ext cx="3579485" cy="677108"/>
            <a:chOff x="6341030" y="2184339"/>
            <a:chExt cx="3579485" cy="6771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6341030" y="2184339"/>
                  <a:ext cx="3579485" cy="67710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kumimoji="1" lang="en-US" altLang="ja-JP" sz="4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4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≦</m:t>
                        </m:r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kumimoji="1" lang="ja-JP" altLang="en-US" sz="9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テキスト ボックス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1030" y="2184339"/>
                  <a:ext cx="3579485" cy="67710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直線コネクタ 41"/>
            <p:cNvCxnSpPr/>
            <p:nvPr/>
          </p:nvCxnSpPr>
          <p:spPr>
            <a:xfrm flipV="1">
              <a:off x="7233400" y="2793663"/>
              <a:ext cx="1758200" cy="2299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336584" y="4080644"/>
                <a:ext cx="4444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kumimoji="1" lang="ja-JP" altLang="en-US" sz="8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84" y="4080644"/>
                <a:ext cx="444400" cy="615553"/>
              </a:xfrm>
              <a:prstGeom prst="rect">
                <a:avLst/>
              </a:prstGeom>
              <a:blipFill>
                <a:blip r:embed="rId8"/>
                <a:stretch>
                  <a:fillRect r="-397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楕円 48"/>
          <p:cNvSpPr/>
          <p:nvPr/>
        </p:nvSpPr>
        <p:spPr>
          <a:xfrm flipH="1">
            <a:off x="3422867" y="3559948"/>
            <a:ext cx="444400" cy="44631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543233" y="2665500"/>
            <a:ext cx="3136797" cy="894448"/>
            <a:chOff x="543233" y="2665500"/>
            <a:chExt cx="3136797" cy="894448"/>
          </a:xfrm>
          <a:solidFill>
            <a:srgbClr val="FFFF00"/>
          </a:solidFill>
        </p:grpSpPr>
        <p:cxnSp>
          <p:nvCxnSpPr>
            <p:cNvPr id="50" name="直線コネクタ 49"/>
            <p:cNvCxnSpPr>
              <a:stCxn id="49" idx="0"/>
            </p:cNvCxnSpPr>
            <p:nvPr/>
          </p:nvCxnSpPr>
          <p:spPr>
            <a:xfrm flipV="1">
              <a:off x="3645067" y="2709047"/>
              <a:ext cx="11743" cy="850901"/>
            </a:xfrm>
            <a:prstGeom prst="line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H="1" flipV="1">
              <a:off x="543233" y="2665500"/>
              <a:ext cx="3136797" cy="29029"/>
            </a:xfrm>
            <a:prstGeom prst="line">
              <a:avLst/>
            </a:prstGeom>
            <a:grpFill/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角丸四角形吹き出し 1"/>
          <p:cNvSpPr/>
          <p:nvPr/>
        </p:nvSpPr>
        <p:spPr>
          <a:xfrm>
            <a:off x="1773878" y="4761513"/>
            <a:ext cx="7947401" cy="1972150"/>
          </a:xfrm>
          <a:prstGeom prst="wedgeRoundRectCallout">
            <a:avLst>
              <a:gd name="adj1" fmla="val -8627"/>
              <a:gd name="adj2" fmla="val 378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数直線を書くとき</a:t>
            </a:r>
            <a:endParaRPr kumimoji="1"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　・ポイントに数値</a:t>
            </a:r>
            <a:endParaRPr kumimoji="1"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r>
              <a:rPr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　・●（含む）か ○（含まない）</a:t>
            </a:r>
            <a:endParaRPr lang="en-US" altLang="ja-JP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r>
              <a:rPr kumimoji="1"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　　　・　　縦　　か　　　斜め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2986652" y="1864040"/>
            <a:ext cx="3136798" cy="526071"/>
            <a:chOff x="1446367" y="2449004"/>
            <a:chExt cx="4243891" cy="718010"/>
          </a:xfrm>
          <a:solidFill>
            <a:schemeClr val="tx1"/>
          </a:solidFill>
        </p:grpSpPr>
        <p:sp>
          <p:nvSpPr>
            <p:cNvPr id="44" name="角丸四角形吹き出し 43"/>
            <p:cNvSpPr/>
            <p:nvPr/>
          </p:nvSpPr>
          <p:spPr>
            <a:xfrm>
              <a:off x="1446367" y="2449004"/>
              <a:ext cx="4243891" cy="718010"/>
            </a:xfrm>
            <a:prstGeom prst="wedgeRoundRectCallout">
              <a:avLst>
                <a:gd name="adj1" fmla="val -8627"/>
                <a:gd name="adj2" fmla="val 37880"/>
                <a:gd name="adj3" fmla="val 16667"/>
              </a:avLst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テキスト ボックス 44"/>
                <p:cNvSpPr txBox="1"/>
                <p:nvPr/>
              </p:nvSpPr>
              <p:spPr>
                <a:xfrm>
                  <a:off x="1670573" y="2492545"/>
                  <a:ext cx="4019685" cy="492443"/>
                </a:xfrm>
                <a:prstGeom prst="rect">
                  <a:avLst/>
                </a:prstGeom>
                <a:noFill/>
                <a:ln w="76200"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は</m:t>
                        </m:r>
                        <m:r>
                          <a:rPr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より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大きい</m:t>
                        </m:r>
                      </m:oMath>
                    </m:oMathPara>
                  </a14:m>
                  <a:endParaRPr kumimoji="1" lang="ja-JP" altLang="en-US" sz="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テキスト ボックス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0573" y="2492545"/>
                  <a:ext cx="4019685" cy="492443"/>
                </a:xfrm>
                <a:prstGeom prst="rect">
                  <a:avLst/>
                </a:prstGeom>
                <a:blipFill>
                  <a:blip r:embed="rId9"/>
                  <a:stretch>
                    <a:fillRect b="-11864"/>
                  </a:stretch>
                </a:blipFill>
                <a:ln w="76200"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グループ化 4"/>
          <p:cNvGrpSpPr/>
          <p:nvPr/>
        </p:nvGrpSpPr>
        <p:grpSpPr>
          <a:xfrm>
            <a:off x="9487017" y="1905480"/>
            <a:ext cx="2390993" cy="493396"/>
            <a:chOff x="6792686" y="1003648"/>
            <a:chExt cx="3249023" cy="714903"/>
          </a:xfrm>
          <a:solidFill>
            <a:schemeClr val="tx1"/>
          </a:solidFill>
        </p:grpSpPr>
        <p:sp>
          <p:nvSpPr>
            <p:cNvPr id="46" name="角丸四角形吹き出し 45"/>
            <p:cNvSpPr/>
            <p:nvPr/>
          </p:nvSpPr>
          <p:spPr>
            <a:xfrm>
              <a:off x="6792686" y="1003648"/>
              <a:ext cx="3249023" cy="714903"/>
            </a:xfrm>
            <a:prstGeom prst="wedgeRoundRectCallout">
              <a:avLst>
                <a:gd name="adj1" fmla="val -8627"/>
                <a:gd name="adj2" fmla="val 37880"/>
                <a:gd name="adj3" fmla="val 16667"/>
              </a:avLst>
            </a:prstGeom>
            <a:grp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テキスト ボックス 46"/>
                <p:cNvSpPr txBox="1"/>
                <p:nvPr/>
              </p:nvSpPr>
              <p:spPr>
                <a:xfrm>
                  <a:off x="6950453" y="1030461"/>
                  <a:ext cx="3024817" cy="492443"/>
                </a:xfrm>
                <a:prstGeom prst="rect">
                  <a:avLst/>
                </a:prstGeom>
                <a:noFill/>
                <a:ln w="76200"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は</m:t>
                        </m:r>
                        <m:r>
                          <a:rPr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以下</m:t>
                        </m:r>
                      </m:oMath>
                    </m:oMathPara>
                  </a14:m>
                  <a:endParaRPr kumimoji="1" lang="ja-JP" altLang="en-US" sz="6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テキスト ボックス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0453" y="1030461"/>
                  <a:ext cx="3024817" cy="492443"/>
                </a:xfrm>
                <a:prstGeom prst="rect">
                  <a:avLst/>
                </a:prstGeom>
                <a:blipFill>
                  <a:blip r:embed="rId10"/>
                  <a:stretch>
                    <a:fillRect b="-20000"/>
                  </a:stretch>
                </a:blipFill>
                <a:ln w="76200"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11112397" y="3464442"/>
                <a:ext cx="4444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2397" y="3464442"/>
                <a:ext cx="444400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72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9" grpId="0" animBg="1"/>
      <p:bldP spid="2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0" y="354468"/>
                <a:ext cx="6024306" cy="10156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3&lt;5</m:t>
                      </m:r>
                      <m:r>
                        <a:rPr lang="ja-JP" altLang="en-US" sz="6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に関して</m:t>
                      </m:r>
                    </m:oMath>
                  </m:oMathPara>
                </a14:m>
                <a:endParaRPr kumimoji="1" lang="ja-JP" altLang="en-US" sz="11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4468"/>
                <a:ext cx="6024306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64436" y="3039484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3+2&lt;5+2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6" y="3039484"/>
                <a:ext cx="526956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/>
          <p:cNvSpPr txBox="1">
            <a:spLocks/>
          </p:cNvSpPr>
          <p:nvPr/>
        </p:nvSpPr>
        <p:spPr>
          <a:xfrm>
            <a:off x="402885" y="1302985"/>
            <a:ext cx="4703506" cy="874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両辺に</a:t>
            </a:r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同じ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数２を加える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5655936" y="1302985"/>
            <a:ext cx="4979278" cy="874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両辺から同じ数２を引く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0" y="5586226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2&lt;5</m:t>
                      </m:r>
                      <m:r>
                        <a:rPr lang="en-US" altLang="ja-JP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6226"/>
                <a:ext cx="5269564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238202" y="3033644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3−2&lt;5−2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202" y="3033644"/>
                <a:ext cx="5269564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タイトル 1"/>
          <p:cNvSpPr txBox="1">
            <a:spLocks/>
          </p:cNvSpPr>
          <p:nvPr/>
        </p:nvSpPr>
        <p:spPr>
          <a:xfrm>
            <a:off x="292045" y="3848560"/>
            <a:ext cx="5821106" cy="8748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両辺に同じ正の数２をかける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2150752" y="4523640"/>
            <a:ext cx="39958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 txBox="1">
            <a:spLocks/>
          </p:cNvSpPr>
          <p:nvPr/>
        </p:nvSpPr>
        <p:spPr>
          <a:xfrm>
            <a:off x="5655944" y="3848559"/>
            <a:ext cx="5892800" cy="8748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両辺に同じ負の数（ー２）をかける</a:t>
            </a:r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7505198" y="4523640"/>
            <a:ext cx="2461760" cy="72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692333" y="2060308"/>
                <a:ext cx="3213462" cy="932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3" y="2060308"/>
                <a:ext cx="3213462" cy="9324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873939" y="2042889"/>
                <a:ext cx="2955532" cy="932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939" y="2042889"/>
                <a:ext cx="2955532" cy="9324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31384" y="4653791"/>
                <a:ext cx="2955532" cy="932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84" y="4653791"/>
                <a:ext cx="2955532" cy="9324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5811533" y="4596079"/>
                <a:ext cx="4155425" cy="9324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ja-JP" altLang="en-US" sz="5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&lt;5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533" y="4596079"/>
                <a:ext cx="4155425" cy="9324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726764" y="5538199"/>
                <a:ext cx="6334607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5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&gt;5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×(−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2)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764" y="5538199"/>
                <a:ext cx="6334607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コネクタ 26"/>
          <p:cNvCxnSpPr/>
          <p:nvPr/>
        </p:nvCxnSpPr>
        <p:spPr>
          <a:xfrm>
            <a:off x="8637320" y="6369196"/>
            <a:ext cx="5432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吹き出し 6"/>
          <p:cNvSpPr/>
          <p:nvPr/>
        </p:nvSpPr>
        <p:spPr>
          <a:xfrm>
            <a:off x="291171" y="2612571"/>
            <a:ext cx="4252465" cy="2915943"/>
          </a:xfrm>
          <a:prstGeom prst="wedgeRoundRectCallout">
            <a:avLst>
              <a:gd name="adj1" fmla="val 67963"/>
              <a:gd name="adj2" fmla="val 37773"/>
              <a:gd name="adj3" fmla="val 16667"/>
            </a:avLst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負の数でかけたりわったりするとき</a:t>
            </a:r>
            <a:endParaRPr lang="en-US" altLang="ja-JP" sz="3600" dirty="0"/>
          </a:p>
          <a:p>
            <a:pPr algn="ctr"/>
            <a:r>
              <a:rPr lang="ja-JP" altLang="en-US" sz="3600" dirty="0"/>
              <a:t>不等号の向きが</a:t>
            </a:r>
            <a:endParaRPr lang="en-US" altLang="ja-JP" sz="3600" dirty="0"/>
          </a:p>
          <a:p>
            <a:pPr algn="ctr"/>
            <a:r>
              <a:rPr lang="ja-JP" altLang="en-US" sz="3600" dirty="0"/>
              <a:t>変わることに注意</a:t>
            </a:r>
            <a:endParaRPr lang="en-US" altLang="ja-JP" sz="3600" dirty="0"/>
          </a:p>
          <a:p>
            <a:pPr algn="ctr"/>
            <a:r>
              <a:rPr kumimoji="1" lang="ja-JP" altLang="en-US" sz="3600" dirty="0"/>
              <a:t>（逆になる）</a:t>
            </a:r>
          </a:p>
        </p:txBody>
      </p:sp>
      <p:sp>
        <p:nvSpPr>
          <p:cNvPr id="23" name="角丸四角形吹き出し 22"/>
          <p:cNvSpPr/>
          <p:nvPr/>
        </p:nvSpPr>
        <p:spPr>
          <a:xfrm>
            <a:off x="5655936" y="608662"/>
            <a:ext cx="5847892" cy="3228109"/>
          </a:xfrm>
          <a:prstGeom prst="wedgeRoundRectCallout">
            <a:avLst>
              <a:gd name="adj1" fmla="val 19155"/>
              <a:gd name="adj2" fmla="val 36066"/>
              <a:gd name="adj3" fmla="val 16667"/>
            </a:avLst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/>
              <a:t>要注意</a:t>
            </a:r>
          </a:p>
        </p:txBody>
      </p:sp>
      <p:sp>
        <p:nvSpPr>
          <p:cNvPr id="28" name="右カーブ矢印 27"/>
          <p:cNvSpPr/>
          <p:nvPr/>
        </p:nvSpPr>
        <p:spPr>
          <a:xfrm>
            <a:off x="8145575" y="5121454"/>
            <a:ext cx="423535" cy="521894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88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6" grpId="0"/>
      <p:bldP spid="17" grpId="0"/>
      <p:bldP spid="19" grpId="0"/>
      <p:bldP spid="15" grpId="0"/>
      <p:bldP spid="14" grpId="0"/>
      <p:bldP spid="24" grpId="0"/>
      <p:bldP spid="20" grpId="0"/>
      <p:bldP spid="25" grpId="0"/>
      <p:bldP spid="26" grpId="0"/>
      <p:bldP spid="18" grpId="0"/>
      <p:bldP spid="7" grpId="0" animBg="1"/>
      <p:bldP spid="23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69187" y="313130"/>
                <a:ext cx="4368872" cy="739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7" y="313130"/>
                <a:ext cx="4368872" cy="739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グループ化 20"/>
          <p:cNvGrpSpPr/>
          <p:nvPr/>
        </p:nvGrpSpPr>
        <p:grpSpPr>
          <a:xfrm>
            <a:off x="4838059" y="3957042"/>
            <a:ext cx="3423621" cy="856398"/>
            <a:chOff x="462074" y="1569268"/>
            <a:chExt cx="3423621" cy="856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462074" y="1569268"/>
                  <a:ext cx="963173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5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kumimoji="1" lang="ja-JP" altLang="en-US" sz="1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074" y="1569268"/>
                  <a:ext cx="963173" cy="83099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角丸四角形吹き出し 6"/>
            <p:cNvSpPr/>
            <p:nvPr/>
          </p:nvSpPr>
          <p:spPr>
            <a:xfrm>
              <a:off x="702062" y="1763876"/>
              <a:ext cx="3183633" cy="661790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2800" dirty="0"/>
                <a:t>　のみの式にする</a:t>
              </a:r>
              <a:endParaRPr kumimoji="1" lang="ja-JP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8EEFD6B-DD97-474A-9E03-372B74FC7D5E}"/>
                  </a:ext>
                </a:extLst>
              </p:cNvPr>
              <p:cNvSpPr txBox="1"/>
              <p:nvPr/>
            </p:nvSpPr>
            <p:spPr>
              <a:xfrm>
                <a:off x="912220" y="1566969"/>
                <a:ext cx="9033193" cy="555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不等式の</m:t>
                      </m:r>
                      <m:r>
                        <a:rPr kumimoji="1" lang="ja-JP" altLang="en-US" sz="3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</m:t>
                      </m:r>
                      <m:r>
                        <a:rPr kumimoji="1"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ja-JP" altLang="en-US" sz="36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3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6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成り立たせる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36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範囲</m:t>
                      </m:r>
                    </m:oMath>
                  </m:oMathPara>
                </a14:m>
                <a:endParaRPr kumimoji="1" lang="ja-JP" altLang="en-US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8EEFD6B-DD97-474A-9E03-372B74FC7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20" y="1566969"/>
                <a:ext cx="9033193" cy="5552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29A3B65-5FDB-540E-E1F1-DD579059D517}"/>
                  </a:ext>
                </a:extLst>
              </p:cNvPr>
              <p:cNvSpPr txBox="1"/>
              <p:nvPr/>
            </p:nvSpPr>
            <p:spPr>
              <a:xfrm>
                <a:off x="469187" y="2412589"/>
                <a:ext cx="9033193" cy="555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kumimoji="1" lang="ja-JP" altLang="en-US" sz="3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</m:t>
                      </m:r>
                      <m:r>
                        <a:rPr lang="ja-JP" altLang="en-US" sz="36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く</m:t>
                      </m:r>
                      <m:r>
                        <a:rPr kumimoji="1"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ja-JP" altLang="en-US" sz="36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解を</m:t>
                      </m:r>
                      <m:r>
                        <a:rPr lang="ja-JP" altLang="en-US" sz="36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求める</m:t>
                      </m:r>
                    </m:oMath>
                  </m:oMathPara>
                </a14:m>
                <a:endParaRPr kumimoji="1" lang="ja-JP" altLang="en-US" sz="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29A3B65-5FDB-540E-E1F1-DD579059D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7" y="2412589"/>
                <a:ext cx="9033193" cy="555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矢印: 右 17">
            <a:extLst>
              <a:ext uri="{FF2B5EF4-FFF2-40B4-BE49-F238E27FC236}">
                <a16:creationId xmlns:a16="http://schemas.microsoft.com/office/drawing/2014/main" id="{38CA3419-507C-5D39-7F7A-C664E05E2374}"/>
              </a:ext>
            </a:extLst>
          </p:cNvPr>
          <p:cNvSpPr/>
          <p:nvPr/>
        </p:nvSpPr>
        <p:spPr>
          <a:xfrm>
            <a:off x="998063" y="3957042"/>
            <a:ext cx="2804984" cy="110597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7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69187" y="102180"/>
                <a:ext cx="4368872" cy="7391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48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7" y="102180"/>
                <a:ext cx="4368872" cy="739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79B6184-1B47-5FFE-B74D-6FC005D376BE}"/>
              </a:ext>
            </a:extLst>
          </p:cNvPr>
          <p:cNvGrpSpPr/>
          <p:nvPr/>
        </p:nvGrpSpPr>
        <p:grpSpPr>
          <a:xfrm>
            <a:off x="1781979" y="1143773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角丸四角形吹き出し 6"/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60638" y="3316924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+2&lt;3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38" y="3316924"/>
                <a:ext cx="5269564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842920" y="3291524"/>
            <a:ext cx="1187918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7112484" y="3088423"/>
            <a:ext cx="4703506" cy="956629"/>
            <a:chOff x="6920623" y="3363874"/>
            <a:chExt cx="4703506" cy="956629"/>
          </a:xfrm>
        </p:grpSpPr>
        <p:sp>
          <p:nvSpPr>
            <p:cNvPr id="11" name="タイトル 1"/>
            <p:cNvSpPr txBox="1">
              <a:spLocks/>
            </p:cNvSpPr>
            <p:nvPr/>
          </p:nvSpPr>
          <p:spPr>
            <a:xfrm>
              <a:off x="6920623" y="3432960"/>
              <a:ext cx="4703506" cy="8748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両辺から</a:t>
              </a:r>
              <a:r>
                <a:rPr lang="ja-JP" altLang="en-US" sz="28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同じ</a:t>
              </a:r>
              <a:r>
                <a:rPr lang="ja-JP" altLang="en-US" sz="3200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数２を引く</a:t>
              </a:r>
            </a:p>
          </p:txBody>
        </p:sp>
        <p:sp>
          <p:nvSpPr>
            <p:cNvPr id="13" name="楕円 12"/>
            <p:cNvSpPr/>
            <p:nvPr/>
          </p:nvSpPr>
          <p:spPr>
            <a:xfrm>
              <a:off x="9791700" y="3363874"/>
              <a:ext cx="1676399" cy="956629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904495" y="3316924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               &lt;3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95" y="3316924"/>
                <a:ext cx="605064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グループ化 2"/>
          <p:cNvGrpSpPr/>
          <p:nvPr/>
        </p:nvGrpSpPr>
        <p:grpSpPr>
          <a:xfrm>
            <a:off x="1061330" y="4232660"/>
            <a:ext cx="6960607" cy="967636"/>
            <a:chOff x="405392" y="4307803"/>
            <a:chExt cx="6960607" cy="9676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/>
                <p:cNvSpPr txBox="1"/>
                <p:nvPr/>
              </p:nvSpPr>
              <p:spPr>
                <a:xfrm>
                  <a:off x="405392" y="4361396"/>
                  <a:ext cx="6960607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5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5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+2−2       &lt;3−2</m:t>
                        </m:r>
                      </m:oMath>
                    </m:oMathPara>
                  </a14:m>
                  <a:endParaRPr kumimoji="1" lang="ja-JP" altLang="en-US" sz="1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テキスト ボックス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392" y="4361396"/>
                  <a:ext cx="6960607" cy="83099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楕円 15"/>
            <p:cNvSpPr/>
            <p:nvPr/>
          </p:nvSpPr>
          <p:spPr>
            <a:xfrm>
              <a:off x="2425700" y="4318810"/>
              <a:ext cx="1187918" cy="956629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/>
            <p:cNvSpPr/>
            <p:nvPr/>
          </p:nvSpPr>
          <p:spPr>
            <a:xfrm>
              <a:off x="5981233" y="4307803"/>
              <a:ext cx="1187918" cy="956629"/>
            </a:xfrm>
            <a:prstGeom prst="ellipse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04495" y="5381125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&lt;1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95" y="5381125"/>
                <a:ext cx="6050644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29B2A59-5E10-C560-BBAE-73E33FE2F3B4}"/>
                  </a:ext>
                </a:extLst>
              </p:cNvPr>
              <p:cNvSpPr txBox="1"/>
              <p:nvPr/>
            </p:nvSpPr>
            <p:spPr>
              <a:xfrm>
                <a:off x="346435" y="2156732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29B2A59-5E10-C560-BBAE-73E33FE2F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35" y="2156732"/>
                <a:ext cx="2684403" cy="7386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8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2" grpId="1" animBg="1"/>
      <p:bldP spid="14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45991" y="92116"/>
                <a:ext cx="5689600" cy="9238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不等式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kumimoji="1" lang="ja-JP" altLang="en-US" sz="6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解き方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91" y="92116"/>
                <a:ext cx="5689600" cy="923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-495300" y="2655467"/>
                <a:ext cx="526956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+2&lt;3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95300" y="2655467"/>
                <a:ext cx="5269564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楕円 11"/>
          <p:cNvSpPr/>
          <p:nvPr/>
        </p:nvSpPr>
        <p:spPr>
          <a:xfrm>
            <a:off x="1186982" y="2630067"/>
            <a:ext cx="1187918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-885840" y="3511864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5400" b="0" dirty="0">
                    <a:solidFill>
                      <a:schemeClr val="bg1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altLang="ja-JP" sz="5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5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altLang="ja-JP" sz="5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&lt;3</m:t>
                    </m:r>
                    <m:r>
                      <a:rPr lang="en-US" altLang="ja-JP" sz="5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altLang="ja-JP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85840" y="3511864"/>
                <a:ext cx="6050644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-266259" y="4533826"/>
                <a:ext cx="60506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259" y="4533826"/>
                <a:ext cx="6050644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角丸四角形吹き出し 24"/>
          <p:cNvSpPr/>
          <p:nvPr/>
        </p:nvSpPr>
        <p:spPr>
          <a:xfrm>
            <a:off x="6922408" y="1824394"/>
            <a:ext cx="4604522" cy="3577696"/>
          </a:xfrm>
          <a:prstGeom prst="wedgeRoundRectCallout">
            <a:avLst>
              <a:gd name="adj1" fmla="val -84066"/>
              <a:gd name="adj2" fmla="val -19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左辺から右辺に持ってくる</a:t>
            </a:r>
            <a:endParaRPr kumimoji="1" lang="en-US" altLang="ja-JP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（符号が変わる）</a:t>
            </a:r>
            <a:endParaRPr kumimoji="1" lang="en-US" altLang="ja-JP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：</a:t>
            </a:r>
            <a:r>
              <a:rPr kumimoji="1" lang="ja-JP" altLang="en-US" sz="40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移項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CCFCCF3-EF35-EAF2-9043-945CE1494CCC}"/>
              </a:ext>
            </a:extLst>
          </p:cNvPr>
          <p:cNvSpPr/>
          <p:nvPr/>
        </p:nvSpPr>
        <p:spPr>
          <a:xfrm>
            <a:off x="3661668" y="3449047"/>
            <a:ext cx="1187918" cy="956629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DA4FED5-B252-939F-7B57-1C20699BA3CF}"/>
              </a:ext>
            </a:extLst>
          </p:cNvPr>
          <p:cNvGrpSpPr/>
          <p:nvPr/>
        </p:nvGrpSpPr>
        <p:grpSpPr>
          <a:xfrm>
            <a:off x="1136353" y="1015959"/>
            <a:ext cx="3245419" cy="611361"/>
            <a:chOff x="7476518" y="868228"/>
            <a:chExt cx="3245419" cy="611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76DAD516-2BC2-C679-953F-C131998F5947}"/>
                    </a:ext>
                  </a:extLst>
                </p:cNvPr>
                <p:cNvSpPr txBox="1"/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1"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のみ</m:t>
                        </m:r>
                        <m:r>
                          <a:rPr lang="ja-JP" alt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式にする</m:t>
                        </m:r>
                      </m:oMath>
                    </m:oMathPara>
                  </a14:m>
                  <a:endParaRPr kumimoji="1" lang="ja-JP" altLang="en-US" sz="5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76DAD516-2BC2-C679-953F-C131998F59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304" y="930305"/>
                  <a:ext cx="3183633" cy="49244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角丸四角形吹き出し 6">
              <a:extLst>
                <a:ext uri="{FF2B5EF4-FFF2-40B4-BE49-F238E27FC236}">
                  <a16:creationId xmlns:a16="http://schemas.microsoft.com/office/drawing/2014/main" id="{B510C81F-2A18-C48E-C268-387538CE6C25}"/>
                </a:ext>
              </a:extLst>
            </p:cNvPr>
            <p:cNvSpPr/>
            <p:nvPr/>
          </p:nvSpPr>
          <p:spPr>
            <a:xfrm>
              <a:off x="7476518" y="868228"/>
              <a:ext cx="3183633" cy="611361"/>
            </a:xfrm>
            <a:prstGeom prst="wedgeRoundRectCallout">
              <a:avLst>
                <a:gd name="adj1" fmla="val -23049"/>
                <a:gd name="adj2" fmla="val -36397"/>
                <a:gd name="adj3" fmla="val 16667"/>
              </a:avLst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ja-JP" altLang="en-US" sz="1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59938E0-A1B8-AB36-67B1-3AF5BE10772B}"/>
                  </a:ext>
                </a:extLst>
              </p:cNvPr>
              <p:cNvSpPr txBox="1"/>
              <p:nvPr/>
            </p:nvSpPr>
            <p:spPr>
              <a:xfrm>
                <a:off x="438739" y="1824394"/>
                <a:ext cx="268440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</m:t>
                      </m:r>
                      <m:r>
                        <a:rPr lang="en-US" altLang="ja-JP" sz="4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kumimoji="1" lang="ja-JP" altLang="en-US" sz="9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59938E0-A1B8-AB36-67B1-3AF5BE107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39" y="1824394"/>
                <a:ext cx="2684403" cy="7386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46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 animBg="1"/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670</Words>
  <Application>Microsoft Office PowerPoint</Application>
  <PresentationFormat>ワイド画面</PresentationFormat>
  <Paragraphs>151</Paragraphs>
  <Slides>15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第４回報告課題 ～不等式～</vt:lpstr>
      <vt:lpstr>PowerPoint プレゼンテーション</vt:lpstr>
      <vt:lpstr>第４回報告課題 ～不等式～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第４回報告課題 ～不等式～</vt:lpstr>
    </vt:vector>
  </TitlesOfParts>
  <Company>千葉県教育庁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第３回報告課題 ～不等式～</dc:title>
  <dc:creator>Windows ユーザー</dc:creator>
  <cp:lastModifiedBy>利治 浅見</cp:lastModifiedBy>
  <cp:revision>75</cp:revision>
  <dcterms:created xsi:type="dcterms:W3CDTF">2022-06-05T07:23:35Z</dcterms:created>
  <dcterms:modified xsi:type="dcterms:W3CDTF">2025-04-11T18:43:47Z</dcterms:modified>
</cp:coreProperties>
</file>