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02" r:id="rId3"/>
    <p:sldId id="261" r:id="rId4"/>
    <p:sldId id="256" r:id="rId5"/>
    <p:sldId id="259" r:id="rId6"/>
    <p:sldId id="260" r:id="rId7"/>
    <p:sldId id="265" r:id="rId8"/>
    <p:sldId id="263" r:id="rId9"/>
    <p:sldId id="266" r:id="rId10"/>
    <p:sldId id="267" r:id="rId11"/>
    <p:sldId id="262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 snapToGrid="0">
      <p:cViewPr varScale="1">
        <p:scale>
          <a:sx n="34" d="100"/>
          <a:sy n="34" d="100"/>
        </p:scale>
        <p:origin x="7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C63B0-D9F6-465B-AB2D-47064B765F77}" type="datetimeFigureOut">
              <a:rPr kumimoji="1" lang="ja-JP" altLang="en-US" smtClean="0"/>
              <a:t>2025/4/12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82112-86FB-4BA1-AE49-C49672F78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88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第７回スクーリング</a:t>
            </a:r>
            <a:endParaRPr kumimoji="1" lang="en-US" altLang="ja-JP" dirty="0"/>
          </a:p>
          <a:p>
            <a:r>
              <a:rPr kumimoji="1" lang="ja-JP" altLang="en-US" dirty="0"/>
              <a:t>２６日</a:t>
            </a:r>
            <a:endParaRPr kumimoji="1" lang="en-US" altLang="ja-JP" dirty="0"/>
          </a:p>
          <a:p>
            <a:r>
              <a:rPr kumimoji="1" lang="ja-JP" altLang="en-US" dirty="0"/>
              <a:t>５限：３人</a:t>
            </a:r>
            <a:endParaRPr kumimoji="1" lang="en-US" altLang="ja-JP" dirty="0"/>
          </a:p>
          <a:p>
            <a:r>
              <a:rPr kumimoji="1" lang="ja-JP" altLang="en-US" dirty="0"/>
              <a:t>６限：５人</a:t>
            </a:r>
            <a:endParaRPr kumimoji="1" lang="en-US" altLang="ja-JP" dirty="0"/>
          </a:p>
          <a:p>
            <a:r>
              <a:rPr kumimoji="1" lang="ja-JP" altLang="en-US" dirty="0"/>
              <a:t>２７日</a:t>
            </a:r>
            <a:endParaRPr kumimoji="1" lang="en-US" altLang="ja-JP" dirty="0"/>
          </a:p>
          <a:p>
            <a:r>
              <a:rPr kumimoji="1" lang="ja-JP" altLang="en-US" dirty="0"/>
              <a:t>５限：</a:t>
            </a:r>
            <a:endParaRPr kumimoji="1" lang="en-US" altLang="ja-JP" dirty="0"/>
          </a:p>
          <a:p>
            <a:r>
              <a:rPr kumimoji="1" lang="ja-JP" altLang="en-US" dirty="0"/>
              <a:t>６限：</a:t>
            </a:r>
            <a:endParaRPr kumimoji="1" lang="en-US" altLang="ja-JP" dirty="0"/>
          </a:p>
          <a:p>
            <a:r>
              <a:rPr kumimoji="1" lang="ja-JP" altLang="en-US" dirty="0"/>
              <a:t>２８日</a:t>
            </a:r>
            <a:endParaRPr kumimoji="1" lang="en-US" altLang="ja-JP" dirty="0"/>
          </a:p>
          <a:p>
            <a:r>
              <a:rPr kumimoji="1" lang="ja-JP" altLang="en-US" dirty="0"/>
              <a:t>５限：</a:t>
            </a:r>
            <a:r>
              <a:rPr kumimoji="1" lang="en-US" altLang="ja-JP" dirty="0"/>
              <a:t>11</a:t>
            </a:r>
            <a:r>
              <a:rPr kumimoji="1" lang="ja-JP" altLang="en-US" dirty="0"/>
              <a:t>人</a:t>
            </a:r>
            <a:endParaRPr kumimoji="1" lang="en-US" altLang="ja-JP" dirty="0"/>
          </a:p>
          <a:p>
            <a:r>
              <a:rPr kumimoji="1" lang="ja-JP" altLang="en-US" dirty="0"/>
              <a:t>６限：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82112-86FB-4BA1-AE49-C49672F787F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11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05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79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18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2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17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66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50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9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38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8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3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76619-F631-4582-808F-D5856FCD1EEB}" type="datetimeFigureOut">
              <a:rPr kumimoji="1" lang="ja-JP" altLang="en-US" smtClean="0"/>
              <a:t>2025/4/12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391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 /><Relationship Id="rId3" Type="http://schemas.openxmlformats.org/officeDocument/2006/relationships/image" Target="../media/image37.png" /><Relationship Id="rId7" Type="http://schemas.openxmlformats.org/officeDocument/2006/relationships/image" Target="../media/image39.png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80.png" /><Relationship Id="rId5" Type="http://schemas.openxmlformats.org/officeDocument/2006/relationships/image" Target="../media/image370.png" /><Relationship Id="rId10" Type="http://schemas.openxmlformats.org/officeDocument/2006/relationships/image" Target="../media/image42.png" /><Relationship Id="rId4" Type="http://schemas.openxmlformats.org/officeDocument/2006/relationships/image" Target="../media/image22.png" /><Relationship Id="rId9" Type="http://schemas.openxmlformats.org/officeDocument/2006/relationships/image" Target="../media/image41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2" Type="http://schemas.openxmlformats.org/officeDocument/2006/relationships/image" Target="../media/image40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4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 /><Relationship Id="rId3" Type="http://schemas.openxmlformats.org/officeDocument/2006/relationships/image" Target="../media/image45.png" /><Relationship Id="rId7" Type="http://schemas.openxmlformats.org/officeDocument/2006/relationships/image" Target="../media/image47.png" /><Relationship Id="rId2" Type="http://schemas.openxmlformats.org/officeDocument/2006/relationships/image" Target="../media/image42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6.png" /><Relationship Id="rId5" Type="http://schemas.openxmlformats.org/officeDocument/2006/relationships/image" Target="../media/image450.png" /><Relationship Id="rId4" Type="http://schemas.openxmlformats.org/officeDocument/2006/relationships/image" Target="../media/image440.png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 /><Relationship Id="rId3" Type="http://schemas.openxmlformats.org/officeDocument/2006/relationships/image" Target="../media/image45.png" /><Relationship Id="rId7" Type="http://schemas.openxmlformats.org/officeDocument/2006/relationships/image" Target="../media/image54.png" /><Relationship Id="rId2" Type="http://schemas.openxmlformats.org/officeDocument/2006/relationships/image" Target="../media/image5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3.png" /><Relationship Id="rId5" Type="http://schemas.openxmlformats.org/officeDocument/2006/relationships/image" Target="../media/image52.png" /><Relationship Id="rId10" Type="http://schemas.openxmlformats.org/officeDocument/2006/relationships/image" Target="../media/image57.png" /><Relationship Id="rId4" Type="http://schemas.openxmlformats.org/officeDocument/2006/relationships/image" Target="../media/image51.png" /><Relationship Id="rId9" Type="http://schemas.openxmlformats.org/officeDocument/2006/relationships/image" Target="../media/image56.pn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 /><Relationship Id="rId13" Type="http://schemas.openxmlformats.org/officeDocument/2006/relationships/image" Target="../media/image600.png" /><Relationship Id="rId3" Type="http://schemas.openxmlformats.org/officeDocument/2006/relationships/image" Target="../media/image540.png" /><Relationship Id="rId7" Type="http://schemas.openxmlformats.org/officeDocument/2006/relationships/image" Target="../media/image58.png" /><Relationship Id="rId12" Type="http://schemas.openxmlformats.org/officeDocument/2006/relationships/image" Target="../media/image6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70.png" /><Relationship Id="rId11" Type="http://schemas.openxmlformats.org/officeDocument/2006/relationships/image" Target="../media/image62.png" /><Relationship Id="rId5" Type="http://schemas.openxmlformats.org/officeDocument/2006/relationships/image" Target="../media/image560.png" /><Relationship Id="rId10" Type="http://schemas.openxmlformats.org/officeDocument/2006/relationships/image" Target="../media/image61.png" /><Relationship Id="rId4" Type="http://schemas.openxmlformats.org/officeDocument/2006/relationships/image" Target="../media/image550.png" /><Relationship Id="rId9" Type="http://schemas.openxmlformats.org/officeDocument/2006/relationships/image" Target="../media/image60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1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NULL" /><Relationship Id="rId7" Type="http://schemas.openxmlformats.org/officeDocument/2006/relationships/image" Target="../media/image49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10.png" /><Relationship Id="rId5" Type="http://schemas.openxmlformats.org/officeDocument/2006/relationships/image" Target="../media/image210.png" /><Relationship Id="rId4" Type="http://schemas.openxmlformats.org/officeDocument/2006/relationships/image" Target="../media/image6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2.pn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 /><Relationship Id="rId3" Type="http://schemas.openxmlformats.org/officeDocument/2006/relationships/image" Target="../media/image13.png" /><Relationship Id="rId7" Type="http://schemas.openxmlformats.org/officeDocument/2006/relationships/image" Target="../media/image17.png" /><Relationship Id="rId2" Type="http://schemas.openxmlformats.org/officeDocument/2006/relationships/image" Target="../media/image12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openxmlformats.org/officeDocument/2006/relationships/image" Target="../media/image14.png" /><Relationship Id="rId9" Type="http://schemas.openxmlformats.org/officeDocument/2006/relationships/image" Target="../media/image19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 /><Relationship Id="rId13" Type="http://schemas.openxmlformats.org/officeDocument/2006/relationships/image" Target="../media/image30.png" /><Relationship Id="rId7" Type="http://schemas.openxmlformats.org/officeDocument/2006/relationships/image" Target="../media/image24.png" /><Relationship Id="rId12" Type="http://schemas.openxmlformats.org/officeDocument/2006/relationships/image" Target="../media/image29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0.png" /><Relationship Id="rId11" Type="http://schemas.openxmlformats.org/officeDocument/2006/relationships/image" Target="../media/image28.png" /><Relationship Id="rId5" Type="http://schemas.openxmlformats.org/officeDocument/2006/relationships/image" Target="../media/image130.png" /><Relationship Id="rId10" Type="http://schemas.openxmlformats.org/officeDocument/2006/relationships/image" Target="../media/image27.png" /><Relationship Id="rId4" Type="http://schemas.openxmlformats.org/officeDocument/2006/relationships/image" Target="../media/image120.png" /><Relationship Id="rId9" Type="http://schemas.openxmlformats.org/officeDocument/2006/relationships/image" Target="../media/image26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 /><Relationship Id="rId3" Type="http://schemas.openxmlformats.org/officeDocument/2006/relationships/image" Target="../media/image21.png" /><Relationship Id="rId7" Type="http://schemas.openxmlformats.org/officeDocument/2006/relationships/image" Target="../media/image34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3.png" /><Relationship Id="rId5" Type="http://schemas.openxmlformats.org/officeDocument/2006/relationships/image" Target="../media/image32.png" /><Relationship Id="rId4" Type="http://schemas.openxmlformats.org/officeDocument/2006/relationships/image" Target="../media/image22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591095" y="416533"/>
            <a:ext cx="6335152" cy="1442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第５回報告課題</a:t>
            </a:r>
            <a:br>
              <a:rPr lang="en-US" altLang="ja-JP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</a:br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～２次方程式～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2291052"/>
            <a:ext cx="12192000" cy="367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目標</a:t>
            </a:r>
            <a:endParaRPr lang="en-US" altLang="ja-JP" sz="54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52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・１次方程式が解ける</a:t>
            </a:r>
            <a:endParaRPr lang="en-US" altLang="ja-JP" sz="52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2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・因数分解を用いて２次方程式が解ける</a:t>
            </a:r>
            <a:endParaRPr lang="en-US" altLang="ja-JP" sz="52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2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・解の公式を用いて２次方程式が解ける</a:t>
            </a:r>
            <a:endParaRPr lang="en-US" altLang="ja-JP" sz="52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274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782782" y="1200590"/>
                <a:ext cx="2428742" cy="942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82" y="1200590"/>
                <a:ext cx="2428742" cy="9420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0" y="357923"/>
                <a:ext cx="10142063" cy="8426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【</m:t>
                      </m:r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例</m:t>
                      </m:r>
                      <m:r>
                        <a:rPr lang="en-US" altLang="ja-JP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】</m:t>
                      </m:r>
                    </m:oMath>
                  </m:oMathPara>
                </a14:m>
                <a:endParaRPr lang="en-US" altLang="ja-JP" sz="5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kumimoji="1" lang="ja-JP" altLang="en-US" sz="1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923"/>
                <a:ext cx="10142063" cy="8426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137175" y="462330"/>
                <a:ext cx="693447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次の２次方程式を解きなさい</m:t>
                      </m:r>
                    </m:oMath>
                  </m:oMathPara>
                </a14:m>
                <a:endParaRPr kumimoji="1" lang="ja-JP" altLang="en-US" sz="7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75" y="462330"/>
                <a:ext cx="693447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1046027" y="2265350"/>
                <a:ext cx="261481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027" y="2265350"/>
                <a:ext cx="2614818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6629401" y="1175495"/>
                <a:ext cx="2428742" cy="942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1" y="1175495"/>
                <a:ext cx="2428742" cy="942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6971430" y="2032017"/>
                <a:ext cx="3069623" cy="1021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430" y="2032017"/>
                <a:ext cx="3069623" cy="10211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2257243" y="3053130"/>
            <a:ext cx="6847427" cy="3728201"/>
            <a:chOff x="134299" y="4456458"/>
            <a:chExt cx="5129952" cy="2282591"/>
          </a:xfrm>
        </p:grpSpPr>
        <p:sp>
          <p:nvSpPr>
            <p:cNvPr id="10" name="角丸四角形吹き出し 9"/>
            <p:cNvSpPr/>
            <p:nvPr/>
          </p:nvSpPr>
          <p:spPr>
            <a:xfrm>
              <a:off x="134299" y="4509776"/>
              <a:ext cx="4943707" cy="2124964"/>
            </a:xfrm>
            <a:prstGeom prst="wedgeRoundRectCallout">
              <a:avLst>
                <a:gd name="adj1" fmla="val -14572"/>
                <a:gd name="adj2" fmla="val -44519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正方形/長方形 11"/>
                <p:cNvSpPr/>
                <p:nvPr/>
              </p:nvSpPr>
              <p:spPr>
                <a:xfrm>
                  <a:off x="653037" y="4456458"/>
                  <a:ext cx="4611214" cy="22825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8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8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ja-JP" sz="8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ja-JP" sz="8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8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ja-JP" altLang="en-US" sz="8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　</m:t>
                        </m:r>
                        <m:r>
                          <a:rPr lang="ja-JP" altLang="en-US" sz="8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　</m:t>
                        </m:r>
                      </m:oMath>
                    </m:oMathPara>
                  </a14:m>
                  <a:endParaRPr lang="en-US" altLang="ja-JP" sz="8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8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altLang="ja-JP" sz="8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sz="8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8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altLang="ja-JP" sz="8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8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</m:rad>
                        <m:r>
                          <a:rPr lang="en-US" altLang="ja-JP" sz="8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altLang="ja-JP" sz="8800" b="1" dirty="0">
                    <a:solidFill>
                      <a:schemeClr val="bg1"/>
                    </a:solidFill>
                    <a:ea typeface="Cambria Math" panose="02040503050406030204" pitchFamily="18" charset="0"/>
                  </a:endParaRPr>
                </a:p>
                <a:p>
                  <a:endParaRPr lang="ja-JP" altLang="en-US" sz="4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正方形/長方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37" y="4456458"/>
                  <a:ext cx="4611214" cy="228259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グループ化 17"/>
          <p:cNvGrpSpPr/>
          <p:nvPr/>
        </p:nvGrpSpPr>
        <p:grpSpPr>
          <a:xfrm>
            <a:off x="459979" y="4167233"/>
            <a:ext cx="4791385" cy="2392202"/>
            <a:chOff x="7055474" y="537245"/>
            <a:chExt cx="4791385" cy="2392202"/>
          </a:xfrm>
        </p:grpSpPr>
        <p:sp>
          <p:nvSpPr>
            <p:cNvPr id="19" name="角丸四角形吹き出し 18"/>
            <p:cNvSpPr/>
            <p:nvPr/>
          </p:nvSpPr>
          <p:spPr>
            <a:xfrm>
              <a:off x="7055474" y="537245"/>
              <a:ext cx="4791385" cy="2392202"/>
            </a:xfrm>
            <a:prstGeom prst="wedgeRoundRectCallout">
              <a:avLst>
                <a:gd name="adj1" fmla="val -12814"/>
                <a:gd name="adj2" fmla="val -76921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7354980" y="837621"/>
                  <a:ext cx="4491879" cy="166199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ja-JP" alt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乗</m:t>
                        </m:r>
                        <m:r>
                          <a:rPr lang="ja-JP" altLang="en-US" sz="5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して</m:t>
                        </m:r>
                      </m:oMath>
                    </m:oMathPara>
                  </a14:m>
                  <a:endParaRPr lang="en-US" altLang="ja-JP" sz="540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ja-JP" alt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になる</m:t>
                        </m:r>
                        <m:r>
                          <a:rPr lang="ja-JP" altLang="en-US" sz="5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数</m:t>
                        </m:r>
                        <m:r>
                          <a:rPr lang="ja-JP" alt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は</m:t>
                        </m:r>
                        <m:r>
                          <a:rPr lang="ja-JP" altLang="en-US" sz="5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？</m:t>
                        </m:r>
                      </m:oMath>
                    </m:oMathPara>
                  </a14:m>
                  <a:endParaRPr kumimoji="1" lang="ja-JP" alt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4980" y="837621"/>
                  <a:ext cx="4491879" cy="166199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グループ化 20"/>
          <p:cNvGrpSpPr/>
          <p:nvPr/>
        </p:nvGrpSpPr>
        <p:grpSpPr>
          <a:xfrm>
            <a:off x="6110548" y="4189557"/>
            <a:ext cx="4791385" cy="2392202"/>
            <a:chOff x="7055474" y="537245"/>
            <a:chExt cx="4791385" cy="2392202"/>
          </a:xfrm>
        </p:grpSpPr>
        <p:sp>
          <p:nvSpPr>
            <p:cNvPr id="22" name="角丸四角形吹き出し 21"/>
            <p:cNvSpPr/>
            <p:nvPr/>
          </p:nvSpPr>
          <p:spPr>
            <a:xfrm>
              <a:off x="7055474" y="537245"/>
              <a:ext cx="4791385" cy="2392202"/>
            </a:xfrm>
            <a:prstGeom prst="wedgeRoundRectCallout">
              <a:avLst>
                <a:gd name="adj1" fmla="val -12814"/>
                <a:gd name="adj2" fmla="val -76921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7354980" y="837621"/>
                  <a:ext cx="4491879" cy="166199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ja-JP" alt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乗</m:t>
                        </m:r>
                        <m:r>
                          <a:rPr lang="ja-JP" altLang="en-US" sz="5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して</m:t>
                        </m:r>
                      </m:oMath>
                    </m:oMathPara>
                  </a14:m>
                  <a:endParaRPr lang="en-US" altLang="ja-JP" sz="540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ja-JP" alt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になる</m:t>
                        </m:r>
                        <m:r>
                          <a:rPr lang="ja-JP" altLang="en-US" sz="5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数</m:t>
                        </m:r>
                        <m:r>
                          <a:rPr lang="ja-JP" alt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は</m:t>
                        </m:r>
                        <m:r>
                          <a:rPr lang="ja-JP" altLang="en-US" sz="5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？</m:t>
                        </m:r>
                      </m:oMath>
                    </m:oMathPara>
                  </a14:m>
                  <a:endParaRPr kumimoji="1" lang="ja-JP" alt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4980" y="837621"/>
                  <a:ext cx="4491879" cy="166199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5021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58586" y="194465"/>
            <a:ext cx="5865123" cy="110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2</a:t>
            </a:r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次方程式の解の公式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789982" y="1994580"/>
                <a:ext cx="10525510" cy="1061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altLang="ja-JP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𝒃𝒙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ja-JP" altLang="en-US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　の</m:t>
                      </m:r>
                      <m:r>
                        <a:rPr lang="ja-JP" alt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解の</m:t>
                      </m:r>
                      <m:r>
                        <a:rPr lang="ja-JP" altLang="en-US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公式</m:t>
                      </m:r>
                      <m:r>
                        <a:rPr lang="ja-JP" alt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は</m:t>
                      </m:r>
                    </m:oMath>
                  </m:oMathPara>
                </a14:m>
                <a:endParaRPr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82" y="1994580"/>
                <a:ext cx="10525510" cy="10617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タイトル 1"/>
          <p:cNvSpPr txBox="1">
            <a:spLocks/>
          </p:cNvSpPr>
          <p:nvPr/>
        </p:nvSpPr>
        <p:spPr>
          <a:xfrm>
            <a:off x="258586" y="1274617"/>
            <a:ext cx="5865123" cy="110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2</a:t>
            </a:r>
            <a:r>
              <a:rPr lang="ja-JP" altLang="en-US" sz="40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次方程式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347678" y="3723886"/>
                <a:ext cx="6671442" cy="1881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altLang="ja-JP" sz="5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ja-JP" sz="5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5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ja-JP" sz="5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ja-JP" sz="5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5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altLang="ja-JP" sz="5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𝒂𝒄</m:t>
                              </m:r>
                            </m:e>
                          </m:rad>
                        </m:num>
                        <m:den>
                          <m:r>
                            <a:rPr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78" y="3723886"/>
                <a:ext cx="6671442" cy="18813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角丸四角形吹き出し 7"/>
          <p:cNvSpPr/>
          <p:nvPr/>
        </p:nvSpPr>
        <p:spPr>
          <a:xfrm>
            <a:off x="7463470" y="445305"/>
            <a:ext cx="3190353" cy="1549275"/>
          </a:xfrm>
          <a:prstGeom prst="wedgeRoundRectCallout">
            <a:avLst>
              <a:gd name="adj1" fmla="val 19155"/>
              <a:gd name="adj2" fmla="val 36066"/>
              <a:gd name="adj3" fmla="val 16667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b="1" dirty="0"/>
              <a:t>重要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347678" y="3392725"/>
            <a:ext cx="6953010" cy="2965849"/>
          </a:xfrm>
          <a:prstGeom prst="wedgeRoundRectCallout">
            <a:avLst>
              <a:gd name="adj1" fmla="val 19155"/>
              <a:gd name="adj2" fmla="val 36066"/>
              <a:gd name="adj3" fmla="val 16667"/>
            </a:avLst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00" b="1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7565612" y="4047612"/>
            <a:ext cx="4350617" cy="2124964"/>
            <a:chOff x="7159213" y="390012"/>
            <a:chExt cx="4943707" cy="2124964"/>
          </a:xfrm>
        </p:grpSpPr>
        <p:sp>
          <p:nvSpPr>
            <p:cNvPr id="11" name="角丸四角形吹き出し 10"/>
            <p:cNvSpPr/>
            <p:nvPr/>
          </p:nvSpPr>
          <p:spPr>
            <a:xfrm>
              <a:off x="7159213" y="390012"/>
              <a:ext cx="4943707" cy="2124964"/>
            </a:xfrm>
            <a:prstGeom prst="wedgeRoundRectCallout">
              <a:avLst>
                <a:gd name="adj1" fmla="val -59050"/>
                <a:gd name="adj2" fmla="val -2065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7359935" y="483266"/>
                  <a:ext cx="4742985" cy="20317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ja-JP" altLang="en-US" sz="4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係数</m:t>
                        </m:r>
                        <m:r>
                          <a:rPr lang="ja-JP" altLang="en-US" sz="4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を代入する</m:t>
                        </m:r>
                      </m:oMath>
                    </m:oMathPara>
                  </a14:m>
                  <a:endParaRPr lang="en-US" altLang="ja-JP" sz="440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ja-JP" altLang="en-US" sz="4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だけで解が</m:t>
                        </m:r>
                      </m:oMath>
                    </m:oMathPara>
                  </a14:m>
                  <a:endParaRPr lang="en-US" altLang="ja-JP" sz="440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ja-JP" altLang="en-US" sz="4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求められる</m:t>
                        </m:r>
                      </m:oMath>
                    </m:oMathPara>
                  </a14:m>
                  <a:endParaRPr kumimoji="1" lang="ja-JP" altLang="en-US" sz="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9935" y="483266"/>
                  <a:ext cx="4742985" cy="20317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直線コネクタ 21"/>
          <p:cNvCxnSpPr/>
          <p:nvPr/>
        </p:nvCxnSpPr>
        <p:spPr>
          <a:xfrm>
            <a:off x="1035859" y="2912915"/>
            <a:ext cx="3526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2987867" y="2927424"/>
            <a:ext cx="34373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4674593" y="2921476"/>
            <a:ext cx="28616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352371" y="5605313"/>
            <a:ext cx="3526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6086823" y="4654633"/>
            <a:ext cx="3526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2385530" y="4632850"/>
            <a:ext cx="34373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076446" y="4640107"/>
            <a:ext cx="34373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6525160" y="4655933"/>
            <a:ext cx="28616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21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-318977" y="357923"/>
                <a:ext cx="10142063" cy="1519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【</m:t>
                      </m:r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例</m:t>
                      </m:r>
                      <m:r>
                        <a:rPr lang="en-US" altLang="ja-JP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ja-JP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】</m:t>
                      </m:r>
                    </m:oMath>
                  </m:oMathPara>
                </a14:m>
                <a:endParaRPr lang="en-US" altLang="ja-JP" sz="5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kumimoji="1" lang="en-US" altLang="ja-JP" sz="5400" b="0" dirty="0">
                    <a:solidFill>
                      <a:schemeClr val="bg1"/>
                    </a:solidFill>
                  </a:rPr>
                  <a:t>   (1)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kumimoji="1" lang="ja-JP" altLang="en-US" sz="1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8977" y="357923"/>
                <a:ext cx="10142063" cy="1519775"/>
              </a:xfrm>
              <a:prstGeom prst="rect">
                <a:avLst/>
              </a:prstGeom>
              <a:blipFill>
                <a:blip r:embed="rId2"/>
                <a:stretch>
                  <a:fillRect b="-273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/>
          <p:cNvGrpSpPr/>
          <p:nvPr/>
        </p:nvGrpSpPr>
        <p:grpSpPr>
          <a:xfrm>
            <a:off x="7159213" y="390012"/>
            <a:ext cx="5032786" cy="2124964"/>
            <a:chOff x="7159213" y="390012"/>
            <a:chExt cx="5032786" cy="2124964"/>
          </a:xfrm>
        </p:grpSpPr>
        <p:sp>
          <p:nvSpPr>
            <p:cNvPr id="6" name="角丸四角形吹き出し 5"/>
            <p:cNvSpPr/>
            <p:nvPr/>
          </p:nvSpPr>
          <p:spPr>
            <a:xfrm>
              <a:off x="7159213" y="390012"/>
              <a:ext cx="4943707" cy="2124964"/>
            </a:xfrm>
            <a:prstGeom prst="wedgeRoundRectCallout">
              <a:avLst>
                <a:gd name="adj1" fmla="val -59050"/>
                <a:gd name="adj2" fmla="val -2065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7449014" y="765298"/>
                  <a:ext cx="4742985" cy="14773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ja-JP" altLang="en-US" sz="4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因数分</m:t>
                        </m:r>
                        <m:r>
                          <a:rPr lang="ja-JP" altLang="en-US" sz="4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解</m:t>
                        </m:r>
                        <m:r>
                          <a:rPr lang="ja-JP" altLang="en-US" sz="4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できない</m:t>
                        </m:r>
                      </m:oMath>
                    </m:oMathPara>
                  </a14:m>
                  <a:endParaRPr lang="en-US" altLang="ja-JP" sz="4400" b="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ja-JP" altLang="en-US" sz="4400" b="0" dirty="0">
                      <a:solidFill>
                        <a:schemeClr val="bg1"/>
                      </a:solidFill>
                    </a:rPr>
                    <a:t>困った・・・</a:t>
                  </a:r>
                  <a:r>
                    <a:rPr lang="en-US" altLang="ja-JP" sz="4400" b="0" dirty="0">
                      <a:solidFill>
                        <a:schemeClr val="bg1"/>
                      </a:solidFill>
                    </a:rPr>
                    <a:t>(-_-)</a:t>
                  </a:r>
                </a:p>
                <a:p>
                  <a:endParaRPr kumimoji="1" lang="ja-JP" altLang="en-US" sz="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9014" y="765298"/>
                  <a:ext cx="4742985" cy="1477328"/>
                </a:xfrm>
                <a:prstGeom prst="rect">
                  <a:avLst/>
                </a:prstGeom>
                <a:blipFill>
                  <a:blip r:embed="rId3"/>
                  <a:stretch>
                    <a:fillRect l="-7198" r="-3342" b="-136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7089938" y="4584320"/>
                <a:ext cx="5260414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altLang="ja-JP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𝒃𝒙</m:t>
                      </m:r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解の公式</m:t>
                      </m:r>
                    </m:oMath>
                  </m:oMathPara>
                </a14:m>
                <a:endParaRPr lang="ja-JP" altLang="en-US" sz="1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938" y="4584320"/>
                <a:ext cx="5260414" cy="595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7807358" y="5217090"/>
                <a:ext cx="4026295" cy="11526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altLang="ja-JP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altLang="ja-JP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ja-JP" sz="32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32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ja-JP" sz="32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ja-JP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altLang="ja-JP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𝒂𝒄</m:t>
                              </m:r>
                            </m:e>
                          </m:rad>
                        </m:num>
                        <m:den>
                          <m:r>
                            <a:rPr lang="en-US" altLang="ja-JP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ja-JP" altLang="en-US" sz="1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358" y="5217090"/>
                <a:ext cx="4026295" cy="11526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" y="2178211"/>
                <a:ext cx="7449014" cy="8118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=1,  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=3,  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kumimoji="1" lang="ja-JP" altLang="en-US" sz="1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178211"/>
                <a:ext cx="7449014" cy="8118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/>
          <p:cNvCxnSpPr/>
          <p:nvPr/>
        </p:nvCxnSpPr>
        <p:spPr>
          <a:xfrm>
            <a:off x="869611" y="2990100"/>
            <a:ext cx="149269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975491" y="2990095"/>
            <a:ext cx="1492695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097274" y="2990090"/>
            <a:ext cx="1876561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0193927" y="6384458"/>
            <a:ext cx="30076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11232447" y="5802564"/>
            <a:ext cx="24648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11523397" y="5802559"/>
            <a:ext cx="246486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"/>
          <p:cNvGrpSpPr/>
          <p:nvPr/>
        </p:nvGrpSpPr>
        <p:grpSpPr>
          <a:xfrm>
            <a:off x="193979" y="3463306"/>
            <a:ext cx="6895959" cy="1452576"/>
            <a:chOff x="193979" y="3463306"/>
            <a:chExt cx="6895959" cy="14525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193979" y="3463306"/>
                  <a:ext cx="6895959" cy="138063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kumimoji="1"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ja-JP" sz="5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1" lang="en-US" altLang="ja-JP" sz="5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5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kumimoji="1" lang="en-US" altLang="ja-JP" sz="5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ja-JP" sz="5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altLang="ja-JP" sz="5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ja-JP" sz="5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ja-JP" sz="5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ja-JP" sz="5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(−1)</m:t>
                              </m:r>
                            </m:e>
                          </m:rad>
                        </m:num>
                        <m:den>
                          <m:r>
                            <a:rPr kumimoji="1"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a14:m>
                  <a:r>
                    <a:rPr kumimoji="1" lang="ja-JP" altLang="en-US" sz="1000" dirty="0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79" y="3463306"/>
                  <a:ext cx="6895959" cy="138063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線コネクタ 14"/>
            <p:cNvCxnSpPr/>
            <p:nvPr/>
          </p:nvCxnSpPr>
          <p:spPr>
            <a:xfrm>
              <a:off x="4724277" y="4915882"/>
              <a:ext cx="37811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5153773" y="4167725"/>
              <a:ext cx="37811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6015219" y="4167725"/>
              <a:ext cx="733384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3603138" y="4153880"/>
              <a:ext cx="375940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2522483" y="4153879"/>
              <a:ext cx="375940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線コネクタ 22"/>
          <p:cNvCxnSpPr/>
          <p:nvPr/>
        </p:nvCxnSpPr>
        <p:spPr>
          <a:xfrm>
            <a:off x="8977055" y="5816433"/>
            <a:ext cx="323816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10016147" y="5816432"/>
            <a:ext cx="323816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137790" y="5003824"/>
                <a:ext cx="4259853" cy="13220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kumimoji="1" lang="en-US" altLang="ja-JP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ja-JP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1" lang="ja-JP" altLang="en-US" sz="1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90" y="5003824"/>
                <a:ext cx="4259853" cy="13220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コネクタ 25"/>
          <p:cNvCxnSpPr/>
          <p:nvPr/>
        </p:nvCxnSpPr>
        <p:spPr>
          <a:xfrm>
            <a:off x="1349709" y="1788054"/>
            <a:ext cx="3781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7225823" y="5090057"/>
            <a:ext cx="3389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8377723" y="5104566"/>
            <a:ext cx="333628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9382543" y="5098618"/>
            <a:ext cx="246486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3262049" y="1809822"/>
            <a:ext cx="37594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4255772" y="1811131"/>
            <a:ext cx="935119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60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-318977" y="357923"/>
                <a:ext cx="10142063" cy="1519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【</m:t>
                      </m:r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例</m:t>
                      </m:r>
                      <m:r>
                        <a:rPr lang="en-US" altLang="ja-JP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ja-JP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】</m:t>
                      </m:r>
                    </m:oMath>
                  </m:oMathPara>
                </a14:m>
                <a:endParaRPr lang="en-US" altLang="ja-JP" sz="5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kumimoji="1" lang="en-US" altLang="ja-JP" sz="5400" b="0" dirty="0">
                    <a:solidFill>
                      <a:schemeClr val="bg1"/>
                    </a:solidFill>
                  </a:rPr>
                  <a:t>   (2) </a:t>
                </a:r>
                <a14:m>
                  <m:oMath xmlns:m="http://schemas.openxmlformats.org/officeDocument/2006/math">
                    <m:r>
                      <a:rPr kumimoji="1" lang="en-US" altLang="ja-JP" sz="5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ja-JP" sz="5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1=0</m:t>
                    </m:r>
                  </m:oMath>
                </a14:m>
                <a:endParaRPr kumimoji="1" lang="ja-JP" altLang="en-US" sz="1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8977" y="357923"/>
                <a:ext cx="10142063" cy="1519775"/>
              </a:xfrm>
              <a:prstGeom prst="rect">
                <a:avLst/>
              </a:prstGeom>
              <a:blipFill>
                <a:blip r:embed="rId2"/>
                <a:stretch>
                  <a:fillRect b="-273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/>
          <p:cNvGrpSpPr/>
          <p:nvPr/>
        </p:nvGrpSpPr>
        <p:grpSpPr>
          <a:xfrm>
            <a:off x="7159214" y="45875"/>
            <a:ext cx="5032786" cy="2124964"/>
            <a:chOff x="7159213" y="390012"/>
            <a:chExt cx="5032786" cy="2124964"/>
          </a:xfrm>
        </p:grpSpPr>
        <p:sp>
          <p:nvSpPr>
            <p:cNvPr id="6" name="角丸四角形吹き出し 5"/>
            <p:cNvSpPr/>
            <p:nvPr/>
          </p:nvSpPr>
          <p:spPr>
            <a:xfrm>
              <a:off x="7159213" y="390012"/>
              <a:ext cx="4943707" cy="2124964"/>
            </a:xfrm>
            <a:prstGeom prst="wedgeRoundRectCallout">
              <a:avLst>
                <a:gd name="adj1" fmla="val -59050"/>
                <a:gd name="adj2" fmla="val -2065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7449014" y="765298"/>
                  <a:ext cx="4742985" cy="14773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ja-JP" altLang="en-US" sz="4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因数分</m:t>
                        </m:r>
                        <m:r>
                          <a:rPr lang="ja-JP" altLang="en-US" sz="4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解</m:t>
                        </m:r>
                        <m:r>
                          <a:rPr lang="ja-JP" altLang="en-US" sz="4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できない</m:t>
                        </m:r>
                      </m:oMath>
                    </m:oMathPara>
                  </a14:m>
                  <a:endParaRPr lang="en-US" altLang="ja-JP" sz="4400" b="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ja-JP" altLang="en-US" sz="4400" b="0" dirty="0">
                      <a:solidFill>
                        <a:schemeClr val="bg1"/>
                      </a:solidFill>
                    </a:rPr>
                    <a:t>困った・・・</a:t>
                  </a:r>
                  <a:r>
                    <a:rPr lang="en-US" altLang="ja-JP" sz="4400" b="0" dirty="0">
                      <a:solidFill>
                        <a:schemeClr val="bg1"/>
                      </a:solidFill>
                    </a:rPr>
                    <a:t>(-_-)</a:t>
                  </a:r>
                </a:p>
                <a:p>
                  <a:endParaRPr kumimoji="1" lang="ja-JP" altLang="en-US" sz="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9014" y="765298"/>
                  <a:ext cx="4742985" cy="1477328"/>
                </a:xfrm>
                <a:prstGeom prst="rect">
                  <a:avLst/>
                </a:prstGeom>
                <a:blipFill>
                  <a:blip r:embed="rId3"/>
                  <a:stretch>
                    <a:fillRect l="-7198" r="-3342" b="-136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6821578" y="4581945"/>
                <a:ext cx="5260414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altLang="ja-JP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𝒃𝒙</m:t>
                      </m:r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解の公式</m:t>
                      </m:r>
                    </m:oMath>
                  </m:oMathPara>
                </a14:m>
                <a:endParaRPr lang="ja-JP" altLang="en-US" sz="1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578" y="4581945"/>
                <a:ext cx="5260414" cy="595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7807358" y="5217090"/>
                <a:ext cx="4026295" cy="11526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altLang="ja-JP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altLang="ja-JP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ja-JP" sz="32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32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ja-JP" sz="32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ja-JP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altLang="ja-JP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𝒂𝒄</m:t>
                              </m:r>
                            </m:e>
                          </m:rad>
                        </m:num>
                        <m:den>
                          <m:r>
                            <a:rPr lang="en-US" altLang="ja-JP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ja-JP" altLang="en-US" sz="1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358" y="5217090"/>
                <a:ext cx="4026295" cy="11526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" y="2178211"/>
                <a:ext cx="8377722" cy="8118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=2,  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=−6,  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kumimoji="1" lang="ja-JP" altLang="en-US" sz="1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178211"/>
                <a:ext cx="8377722" cy="8118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/>
          <p:cNvCxnSpPr/>
          <p:nvPr/>
        </p:nvCxnSpPr>
        <p:spPr>
          <a:xfrm>
            <a:off x="869611" y="2990100"/>
            <a:ext cx="149269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972779" y="2990095"/>
            <a:ext cx="2072891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533777" y="2990090"/>
            <a:ext cx="2157059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0193927" y="6384458"/>
            <a:ext cx="30076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11232447" y="5802564"/>
            <a:ext cx="24648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11523397" y="5802559"/>
            <a:ext cx="246486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"/>
          <p:cNvGrpSpPr/>
          <p:nvPr/>
        </p:nvGrpSpPr>
        <p:grpSpPr>
          <a:xfrm>
            <a:off x="-364821" y="3133106"/>
            <a:ext cx="8672930" cy="1464318"/>
            <a:chOff x="193979" y="3463306"/>
            <a:chExt cx="8672930" cy="14643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193979" y="3463306"/>
                  <a:ext cx="8672930" cy="138063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−(−6)</m:t>
                          </m:r>
                          <m:r>
                            <a:rPr kumimoji="1"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ja-JP" sz="5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1" lang="en-US" altLang="ja-JP" sz="5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5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(−6)</m:t>
                                  </m:r>
                                </m:e>
                                <m:sup>
                                  <m:r>
                                    <a:rPr kumimoji="1" lang="en-US" altLang="ja-JP" sz="5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ja-JP" sz="5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altLang="ja-JP" sz="5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ja-JP" sz="5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5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ja-JP" sz="5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(−1)</m:t>
                              </m:r>
                            </m:e>
                          </m:rad>
                        </m:num>
                        <m:den>
                          <m:r>
                            <a:rPr kumimoji="1"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kumimoji="1" lang="ja-JP" altLang="en-US" sz="1000" dirty="0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79" y="3463306"/>
                  <a:ext cx="8672930" cy="138063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線コネクタ 14"/>
            <p:cNvCxnSpPr/>
            <p:nvPr/>
          </p:nvCxnSpPr>
          <p:spPr>
            <a:xfrm>
              <a:off x="5482977" y="4927624"/>
              <a:ext cx="37811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6682491" y="4167725"/>
              <a:ext cx="37811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7573370" y="4195435"/>
              <a:ext cx="748126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4554180" y="4206914"/>
              <a:ext cx="785059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2763936" y="4206131"/>
              <a:ext cx="703666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線コネクタ 22"/>
          <p:cNvCxnSpPr/>
          <p:nvPr/>
        </p:nvCxnSpPr>
        <p:spPr>
          <a:xfrm>
            <a:off x="8977055" y="5816433"/>
            <a:ext cx="323816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10016147" y="5816432"/>
            <a:ext cx="323816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-420284" y="4686324"/>
                <a:ext cx="4259853" cy="13610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kumimoji="1" lang="en-US" altLang="ja-JP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ja-JP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44</m:t>
                            </m:r>
                          </m:e>
                        </m:rad>
                      </m:num>
                      <m:den>
                        <m: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1" lang="ja-JP" altLang="en-US" sz="1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0284" y="4686324"/>
                <a:ext cx="4259853" cy="13610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コネクタ 25"/>
          <p:cNvCxnSpPr/>
          <p:nvPr/>
        </p:nvCxnSpPr>
        <p:spPr>
          <a:xfrm>
            <a:off x="1349709" y="1788054"/>
            <a:ext cx="3781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6957463" y="5087682"/>
            <a:ext cx="3389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8109363" y="5102191"/>
            <a:ext cx="333628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9114183" y="5096243"/>
            <a:ext cx="246486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2688416" y="1809822"/>
            <a:ext cx="948435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4488972" y="1811131"/>
            <a:ext cx="1163957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3342414" y="4686324"/>
                <a:ext cx="2807979" cy="13233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±2</m:t>
                        </m:r>
                        <m:rad>
                          <m:radPr>
                            <m:degHide m:val="on"/>
                            <m:ctrlPr>
                              <a:rPr kumimoji="1" lang="en-US" altLang="ja-JP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ja-JP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e>
                        </m:rad>
                      </m:num>
                      <m:den>
                        <m: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1" lang="ja-JP" altLang="en-US" sz="1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14" y="4686324"/>
                <a:ext cx="2807979" cy="13233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6045025" y="4693697"/>
                <a:ext cx="2807979" cy="13610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kumimoji="1" lang="en-US" altLang="ja-JP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ja-JP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e>
                        </m:rad>
                      </m:num>
                      <m:den>
                        <m: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1" lang="ja-JP" altLang="en-US" sz="1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025" y="4693697"/>
                <a:ext cx="2807979" cy="136101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コネクタ 33"/>
          <p:cNvCxnSpPr/>
          <p:nvPr/>
        </p:nvCxnSpPr>
        <p:spPr>
          <a:xfrm flipH="1">
            <a:off x="4686300" y="4876800"/>
            <a:ext cx="359370" cy="4318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H="1">
            <a:off x="4000500" y="4902200"/>
            <a:ext cx="359370" cy="4318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H="1">
            <a:off x="4813300" y="5613400"/>
            <a:ext cx="359370" cy="4318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59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5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8349959" y="1163743"/>
                <a:ext cx="3346741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形</m:t>
                      </m:r>
                      <m:r>
                        <a:rPr lang="ja-JP" altLang="en-US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へ</m:t>
                      </m:r>
                    </m:oMath>
                  </m:oMathPara>
                </a14:m>
                <a:endParaRPr kumimoji="1" lang="ja-JP" altLang="en-US" sz="1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959" y="1163743"/>
                <a:ext cx="3346741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50809" y="2222041"/>
                <a:ext cx="6400526" cy="8497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kumimoji="1"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kumimoji="1" lang="ja-JP" altLang="en-US" sz="1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09" y="2222041"/>
                <a:ext cx="6400526" cy="8497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58060" y="3280278"/>
                <a:ext cx="5306133" cy="942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altLang="ja-JP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altLang="ja-JP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0" y="3280278"/>
                <a:ext cx="5306133" cy="942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250809" y="4321350"/>
                <a:ext cx="2428742" cy="942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09" y="4321350"/>
                <a:ext cx="2428742" cy="942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50217" y="5350487"/>
                <a:ext cx="6400526" cy="8497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kumimoji="1"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kumimoji="1" lang="ja-JP" altLang="en-US" sz="1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17" y="5350487"/>
                <a:ext cx="6400526" cy="8497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/>
          <p:cNvSpPr txBox="1">
            <a:spLocks/>
          </p:cNvSpPr>
          <p:nvPr/>
        </p:nvSpPr>
        <p:spPr>
          <a:xfrm>
            <a:off x="-12345" y="149487"/>
            <a:ext cx="9456204" cy="719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今日のまとめ・・・方程式が解ける</a:t>
            </a:r>
            <a:endParaRPr lang="en-US" altLang="ja-JP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450217" y="1163743"/>
                <a:ext cx="408955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kumimoji="1" lang="ja-JP" altLang="en-US" sz="1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17" y="1163743"/>
                <a:ext cx="4089556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6850743" y="2298985"/>
                <a:ext cx="3346741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因数分解</m:t>
                      </m:r>
                      <m:r>
                        <a:rPr lang="en-US" altLang="ja-JP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ja-JP" alt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解の公式</m:t>
                      </m:r>
                    </m:oMath>
                  </m:oMathPara>
                </a14:m>
                <a:endParaRPr kumimoji="1" lang="ja-JP" altLang="en-US" sz="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743" y="2298985"/>
                <a:ext cx="3346741" cy="677108"/>
              </a:xfrm>
              <a:prstGeom prst="rect">
                <a:avLst/>
              </a:prstGeom>
              <a:blipFill>
                <a:blip r:embed="rId9"/>
                <a:stretch>
                  <a:fillRect r="-51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6850742" y="3280278"/>
                <a:ext cx="3346741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因数分解</m:t>
                      </m:r>
                      <m:r>
                        <a:rPr lang="en-US" altLang="ja-JP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ja-JP" alt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解の公式</m:t>
                      </m:r>
                    </m:oMath>
                  </m:oMathPara>
                </a14:m>
                <a:endParaRPr kumimoji="1" lang="ja-JP" altLang="en-US" sz="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742" y="3280278"/>
                <a:ext cx="3346741" cy="677108"/>
              </a:xfrm>
              <a:prstGeom prst="rect">
                <a:avLst/>
              </a:prstGeom>
              <a:blipFill>
                <a:blip r:embed="rId10"/>
                <a:stretch>
                  <a:fillRect r="-51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6880209" y="4203608"/>
                <a:ext cx="5127301" cy="932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rad>
                      <m:r>
                        <a:rPr lang="ja-JP" altLang="en-US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の</m:t>
                      </m:r>
                      <m:r>
                        <a:rPr lang="ja-JP" alt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形</m:t>
                      </m:r>
                      <m:r>
                        <a:rPr lang="ja-JP" altLang="en-US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へ</m:t>
                      </m:r>
                    </m:oMath>
                  </m:oMathPara>
                </a14:m>
                <a:endParaRPr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209" y="4203608"/>
                <a:ext cx="5127301" cy="9324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8088991" y="5427431"/>
                <a:ext cx="2407559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解の公式</m:t>
                      </m:r>
                    </m:oMath>
                  </m:oMathPara>
                </a14:m>
                <a:endParaRPr kumimoji="1" lang="ja-JP" altLang="en-US" sz="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991" y="5427431"/>
                <a:ext cx="2407559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右矢印 17"/>
          <p:cNvSpPr/>
          <p:nvPr/>
        </p:nvSpPr>
        <p:spPr>
          <a:xfrm>
            <a:off x="5505450" y="1293491"/>
            <a:ext cx="1250042" cy="478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5562600" y="2360291"/>
            <a:ext cx="1250042" cy="478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5562600" y="3408041"/>
            <a:ext cx="1250042" cy="478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>
            <a:off x="5562600" y="4493891"/>
            <a:ext cx="1250042" cy="478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/>
          <p:cNvSpPr/>
          <p:nvPr/>
        </p:nvSpPr>
        <p:spPr>
          <a:xfrm>
            <a:off x="5562600" y="5465441"/>
            <a:ext cx="1250042" cy="478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58060" y="1122108"/>
            <a:ext cx="12007509" cy="5430999"/>
            <a:chOff x="1085367" y="1528042"/>
            <a:chExt cx="7029707" cy="2965849"/>
          </a:xfrm>
        </p:grpSpPr>
        <p:sp>
          <p:nvSpPr>
            <p:cNvPr id="24" name="角丸四角形吹き出し 23"/>
            <p:cNvSpPr/>
            <p:nvPr/>
          </p:nvSpPr>
          <p:spPr>
            <a:xfrm>
              <a:off x="1162064" y="1528042"/>
              <a:ext cx="6953010" cy="2965849"/>
            </a:xfrm>
            <a:prstGeom prst="wedgeRoundRectCallout">
              <a:avLst>
                <a:gd name="adj1" fmla="val 19155"/>
                <a:gd name="adj2" fmla="val 36066"/>
                <a:gd name="adj3" fmla="val 16667"/>
              </a:avLst>
            </a:prstGeom>
            <a:solidFill>
              <a:schemeClr val="tx1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正方形/長方形 22"/>
                <p:cNvSpPr/>
                <p:nvPr/>
              </p:nvSpPr>
              <p:spPr>
                <a:xfrm>
                  <a:off x="1085367" y="2273487"/>
                  <a:ext cx="6569660" cy="13887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7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sz="7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ja-JP" sz="7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7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7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altLang="ja-JP" sz="7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ja-JP" sz="7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altLang="ja-JP" sz="7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7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altLang="ja-JP" sz="7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ja-JP" sz="7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7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altLang="ja-JP" sz="7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𝒂𝒄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ja-JP" sz="7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ja-JP" sz="7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ja-JP" altLang="en-US" sz="36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正方形/長方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367" y="2273487"/>
                  <a:ext cx="6569660" cy="138874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0378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959524" y="4672449"/>
                <a:ext cx="7124700" cy="201741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メール</m:t>
                      </m:r>
                      <m:r>
                        <a:rPr kumimoji="1" lang="ja-JP" alt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　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: </m:t>
                      </m:r>
                      <m:r>
                        <m:rPr>
                          <m:sty m:val="p"/>
                        </m:rPr>
                        <a:rPr kumimoji="1" lang="en-US" altLang="ja-JP" sz="3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tese</m:t>
                      </m:r>
                      <m:r>
                        <m:rPr>
                          <m:nor/>
                        </m:rPr>
                        <a:rPr kumimoji="1" lang="en-US" altLang="ja-JP" sz="3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游ゴシック" panose="020B0400000000000000" pitchFamily="50" charset="-128"/>
                          <a:cs typeface="+mn-cs"/>
                        </a:rPr>
                        <m:t>_</m:t>
                      </m:r>
                      <m:r>
                        <m:rPr>
                          <m:nor/>
                        </m:rPr>
                        <a:rPr kumimoji="1" lang="en-US" altLang="ja-JP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游ゴシック" panose="020B0400000000000000" pitchFamily="50" charset="-128"/>
                          <a:cs typeface="+mn-cs"/>
                        </a:rPr>
                        <m:t>15@</m:t>
                      </m:r>
                      <m:r>
                        <m:rPr>
                          <m:nor/>
                        </m:rPr>
                        <a:rPr kumimoji="1" lang="en-US" altLang="ja-JP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游ゴシック" panose="020B0400000000000000" pitchFamily="50" charset="-128"/>
                          <a:cs typeface="+mn-cs"/>
                        </a:rPr>
                        <m:t>yahoo</m:t>
                      </m:r>
                      <m:r>
                        <m:rPr>
                          <m:nor/>
                        </m:rPr>
                        <a:rPr kumimoji="1" lang="en-US" altLang="ja-JP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游ゴシック" panose="020B0400000000000000" pitchFamily="50" charset="-128"/>
                          <a:cs typeface="+mn-cs"/>
                        </a:rPr>
                        <m:t>.</m:t>
                      </m:r>
                      <m:r>
                        <m:rPr>
                          <m:nor/>
                        </m:rPr>
                        <a:rPr kumimoji="1" lang="en-US" altLang="ja-JP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游ゴシック" panose="020B0400000000000000" pitchFamily="50" charset="-128"/>
                          <a:cs typeface="+mn-cs"/>
                        </a:rPr>
                        <m:t>co</m:t>
                      </m:r>
                      <m:r>
                        <m:rPr>
                          <m:nor/>
                        </m:rPr>
                        <a:rPr kumimoji="1" lang="en-US" altLang="ja-JP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游ゴシック" panose="020B0400000000000000" pitchFamily="50" charset="-128"/>
                          <a:cs typeface="+mn-cs"/>
                        </a:rPr>
                        <m:t>.</m:t>
                      </m:r>
                      <m:r>
                        <m:rPr>
                          <m:nor/>
                        </m:rPr>
                        <a:rPr kumimoji="1" lang="en-US" altLang="ja-JP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游ゴシック" panose="020B0400000000000000" pitchFamily="50" charset="-128"/>
                          <a:cs typeface="+mn-cs"/>
                        </a:rPr>
                        <m:t>jp</m:t>
                      </m:r>
                    </m:oMath>
                  </m:oMathPara>
                </a14:m>
                <a:endParaRPr kumimoji="1" lang="en-US" altLang="ja-JP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パスワード</m:t>
                    </m:r>
                    <m:r>
                      <m:rPr>
                        <m:nor/>
                      </m:rPr>
                      <a:rPr kumimoji="1" lang="en-US" altLang="ja-JP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ゴシック" panose="020B0400000000000000" pitchFamily="50" charset="-128"/>
                        <a:cs typeface="+mn-cs"/>
                      </a:rPr>
                      <m:t>   :</m:t>
                    </m:r>
                  </m:oMath>
                </a14:m>
                <a:r>
                  <a:rPr kumimoji="1" lang="en-US" altLang="ja-JP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游ゴシック" panose="020B0400000000000000" pitchFamily="50" charset="-128"/>
                    <a:cs typeface="+mn-cs"/>
                  </a:rPr>
                  <a:t>   omiya2024</a:t>
                </a:r>
                <a:endParaRPr kumimoji="1" lang="en-US" altLang="ja-JP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524" y="4672449"/>
                <a:ext cx="7124700" cy="2017412"/>
              </a:xfrm>
              <a:prstGeom prst="rect">
                <a:avLst/>
              </a:prstGeom>
              <a:blipFill>
                <a:blip r:embed="rId2"/>
                <a:stretch>
                  <a:fillRect b="-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2" b="80001"/>
          <a:stretch/>
        </p:blipFill>
        <p:spPr>
          <a:xfrm>
            <a:off x="5591809" y="1276038"/>
            <a:ext cx="6081885" cy="2018705"/>
          </a:xfrm>
          <a:prstGeom prst="rect">
            <a:avLst/>
          </a:prstGeom>
        </p:spPr>
      </p:pic>
      <p:sp>
        <p:nvSpPr>
          <p:cNvPr id="2" name="楕円 1"/>
          <p:cNvSpPr/>
          <p:nvPr/>
        </p:nvSpPr>
        <p:spPr>
          <a:xfrm>
            <a:off x="9851923" y="1887793"/>
            <a:ext cx="442451" cy="4719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87705CD-3DA5-1FE0-A43D-BCE132A73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434" y="495072"/>
            <a:ext cx="3848179" cy="375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96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133896" y="194465"/>
            <a:ext cx="3497580" cy="719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方程式とは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399609" y="278263"/>
            <a:ext cx="8792391" cy="719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・・・まだわかっていない数を表す文字を含む等式のこと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854101" y="3158880"/>
            <a:ext cx="8159270" cy="864203"/>
          </a:xfrm>
          <a:prstGeom prst="wedgeRoundRectCallout">
            <a:avLst>
              <a:gd name="adj1" fmla="val -28776"/>
              <a:gd name="adj2" fmla="val -1102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次数：１　→１次方程式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010855" y="4159492"/>
                <a:ext cx="6291281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kumimoji="1"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1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855" y="4159492"/>
                <a:ext cx="6291281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角丸四角形吹き出し 8"/>
          <p:cNvSpPr/>
          <p:nvPr/>
        </p:nvSpPr>
        <p:spPr>
          <a:xfrm>
            <a:off x="1010855" y="5529515"/>
            <a:ext cx="8159270" cy="864203"/>
          </a:xfrm>
          <a:prstGeom prst="wedgeRoundRectCallout">
            <a:avLst>
              <a:gd name="adj1" fmla="val -28776"/>
              <a:gd name="adj2" fmla="val -1102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次数：</a:t>
            </a:r>
            <a:r>
              <a:rPr kumimoji="1" lang="en-US" altLang="ja-JP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</a:t>
            </a:r>
            <a:r>
              <a:rPr kumimoji="1" lang="ja-JP" alt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　→</a:t>
            </a:r>
            <a:r>
              <a:rPr kumimoji="1" lang="en-US" altLang="ja-JP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</a:t>
            </a:r>
            <a:r>
              <a:rPr kumimoji="1" lang="ja-JP" alt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次方程式</a:t>
            </a: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010855" y="907744"/>
            <a:ext cx="11918767" cy="719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方程式を解くとは・・・等式を成り立たせるまだわかっていない数を求めること</a:t>
            </a:r>
            <a:endParaRPr lang="en-US" altLang="ja-JP" sz="24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6170683" y="1415296"/>
            <a:ext cx="5180939" cy="954766"/>
            <a:chOff x="6275185" y="1890537"/>
            <a:chExt cx="5180939" cy="9547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テキスト ボックス 3"/>
                <p:cNvSpPr txBox="1"/>
                <p:nvPr/>
              </p:nvSpPr>
              <p:spPr>
                <a:xfrm>
                  <a:off x="7612215" y="2014306"/>
                  <a:ext cx="393303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kumimoji="1" lang="ja-JP" alt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テキスト ボックス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2215" y="2014306"/>
                  <a:ext cx="393303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グループ化 12"/>
            <p:cNvGrpSpPr/>
            <p:nvPr/>
          </p:nvGrpSpPr>
          <p:grpSpPr>
            <a:xfrm>
              <a:off x="6275185" y="1890537"/>
              <a:ext cx="5180939" cy="932435"/>
              <a:chOff x="6262122" y="1430976"/>
              <a:chExt cx="5180939" cy="9324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テキスト ボックス 10"/>
                  <p:cNvSpPr txBox="1"/>
                  <p:nvPr/>
                </p:nvSpPr>
                <p:spPr>
                  <a:xfrm>
                    <a:off x="6262122" y="1430976"/>
                    <a:ext cx="5180939" cy="93243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1"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ja-JP" altLang="en-US" sz="5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　</m:t>
                          </m:r>
                          <m:r>
                            <a:rPr kumimoji="1"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−6=0</m:t>
                          </m:r>
                        </m:oMath>
                      </m:oMathPara>
                    </a14:m>
                    <a:endParaRPr kumimoji="1" lang="ja-JP" altLang="en-US" sz="1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テキスト ボックス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2122" y="1430976"/>
                    <a:ext cx="5180939" cy="93243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正方形/長方形 11"/>
              <p:cNvSpPr/>
              <p:nvPr/>
            </p:nvSpPr>
            <p:spPr>
              <a:xfrm>
                <a:off x="7430044" y="1619987"/>
                <a:ext cx="731520" cy="688511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1163255" y="1941257"/>
                <a:ext cx="3404390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kumimoji="1" lang="ja-JP" altLang="en-US" sz="1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255" y="1941257"/>
                <a:ext cx="3404390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7302136" y="2250639"/>
                <a:ext cx="3404390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ja-JP" sz="5400" b="0" dirty="0">
                    <a:solidFill>
                      <a:schemeClr val="bg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kumimoji="1" lang="ja-JP" altLang="en-US" sz="1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136" y="2250639"/>
                <a:ext cx="340439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49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/>
          <p:cNvGrpSpPr/>
          <p:nvPr/>
        </p:nvGrpSpPr>
        <p:grpSpPr>
          <a:xfrm>
            <a:off x="147335" y="2298114"/>
            <a:ext cx="3423621" cy="758936"/>
            <a:chOff x="462074" y="1569268"/>
            <a:chExt cx="3423621" cy="8563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462074" y="1569268"/>
                  <a:ext cx="963173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074" y="1569268"/>
                  <a:ext cx="963173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角丸四角形吹き出し 23"/>
            <p:cNvSpPr/>
            <p:nvPr/>
          </p:nvSpPr>
          <p:spPr>
            <a:xfrm>
              <a:off x="702062" y="1763876"/>
              <a:ext cx="3183633" cy="661790"/>
            </a:xfrm>
            <a:prstGeom prst="wedgeRoundRectCallout">
              <a:avLst>
                <a:gd name="adj1" fmla="val -23049"/>
                <a:gd name="adj2" fmla="val -36397"/>
                <a:gd name="adj3" fmla="val 16667"/>
              </a:avLst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ja-JP" altLang="en-US" sz="2800" dirty="0"/>
                <a:t>　のみの式にする</a:t>
              </a:r>
              <a:endParaRPr kumimoji="1" lang="ja-JP" alt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147335" y="3166437"/>
                <a:ext cx="10142063" cy="1519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【</m:t>
                      </m:r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例</m:t>
                      </m:r>
                      <m:r>
                        <a:rPr lang="ja-JP" alt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１</m:t>
                      </m:r>
                      <m:r>
                        <a:rPr lang="en-US" altLang="ja-JP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】</m:t>
                      </m:r>
                    </m:oMath>
                  </m:oMathPara>
                </a14:m>
                <a:endParaRPr lang="en-US" altLang="ja-JP" sz="5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kumimoji="1" lang="en-US" altLang="ja-JP" sz="5400" b="0" dirty="0">
                    <a:solidFill>
                      <a:schemeClr val="bg1"/>
                    </a:solidFill>
                  </a:rPr>
                  <a:t>   (2)   </a:t>
                </a:r>
                <a14:m>
                  <m:oMath xmlns:m="http://schemas.openxmlformats.org/officeDocument/2006/math"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+18=0</m:t>
                    </m:r>
                  </m:oMath>
                </a14:m>
                <a:endParaRPr kumimoji="1" lang="ja-JP" altLang="en-US" sz="1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35" y="3166437"/>
                <a:ext cx="10142063" cy="1519775"/>
              </a:xfrm>
              <a:prstGeom prst="rect">
                <a:avLst/>
              </a:prstGeom>
              <a:blipFill>
                <a:blip r:embed="rId4"/>
                <a:stretch>
                  <a:fillRect b="-268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-963385" y="1685488"/>
                <a:ext cx="9853174" cy="8288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の</m:t>
                      </m:r>
                      <m:r>
                        <a:rPr lang="ja-JP" alt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形</m:t>
                      </m:r>
                      <m:r>
                        <a:rPr lang="ja-JP" alt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に持</m:t>
                      </m:r>
                      <m:r>
                        <a:rPr kumimoji="1" lang="ja-JP" altLang="en-US" sz="4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っていく</m:t>
                      </m:r>
                    </m:oMath>
                  </m:oMathPara>
                </a14:m>
                <a:endParaRPr kumimoji="1" lang="ja-JP" altLang="en-US" sz="9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3385" y="1685488"/>
                <a:ext cx="9853174" cy="8288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2330204" y="4819452"/>
                <a:ext cx="6050644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=−18</m:t>
                      </m:r>
                    </m:oMath>
                  </m:oMathPara>
                </a14:m>
                <a:endParaRPr kumimoji="1" lang="ja-JP" altLang="en-US" sz="1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204" y="4819452"/>
                <a:ext cx="605064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2398784" y="5650449"/>
                <a:ext cx="6050644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5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=−6</m:t>
                      </m:r>
                    </m:oMath>
                  </m:oMathPara>
                </a14:m>
                <a:endParaRPr kumimoji="1" lang="ja-JP" altLang="en-US" sz="1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784" y="5650449"/>
                <a:ext cx="6050644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角丸四角形吹き出し 28"/>
          <p:cNvSpPr/>
          <p:nvPr/>
        </p:nvSpPr>
        <p:spPr>
          <a:xfrm>
            <a:off x="8099881" y="1685489"/>
            <a:ext cx="4092119" cy="1913050"/>
          </a:xfrm>
          <a:prstGeom prst="wedgeRoundRectCallout">
            <a:avLst>
              <a:gd name="adj1" fmla="val -60301"/>
              <a:gd name="adj2" fmla="val 908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移項</a:t>
            </a:r>
            <a:endParaRPr kumimoji="1" lang="en-US" altLang="ja-JP" sz="5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kumimoji="1" lang="ja-JP" alt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符号が変わることに注意</a:t>
            </a:r>
          </a:p>
        </p:txBody>
      </p:sp>
      <p:sp>
        <p:nvSpPr>
          <p:cNvPr id="30" name="角丸四角形吹き出し 29"/>
          <p:cNvSpPr/>
          <p:nvPr/>
        </p:nvSpPr>
        <p:spPr>
          <a:xfrm>
            <a:off x="8099881" y="5567706"/>
            <a:ext cx="4092119" cy="864203"/>
          </a:xfrm>
          <a:prstGeom prst="wedgeRoundRectCallout">
            <a:avLst>
              <a:gd name="adj1" fmla="val -68742"/>
              <a:gd name="adj2" fmla="val -240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両辺</a:t>
            </a:r>
            <a:r>
              <a:rPr kumimoji="1" lang="en-US" altLang="ja-JP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÷</a:t>
            </a:r>
            <a:r>
              <a:rPr kumimoji="1" lang="ja-JP" alt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３</a:t>
            </a:r>
          </a:p>
        </p:txBody>
      </p:sp>
      <p:sp>
        <p:nvSpPr>
          <p:cNvPr id="31" name="タイトル 1"/>
          <p:cNvSpPr txBox="1">
            <a:spLocks/>
          </p:cNvSpPr>
          <p:nvPr/>
        </p:nvSpPr>
        <p:spPr>
          <a:xfrm>
            <a:off x="-308680" y="340903"/>
            <a:ext cx="6680575" cy="939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まずは１次方程式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659689" y="3203015"/>
                <a:ext cx="693447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次の方程式を解きなさい</m:t>
                      </m:r>
                    </m:oMath>
                  </m:oMathPara>
                </a14:m>
                <a:endParaRPr kumimoji="1" lang="ja-JP" altLang="en-US" sz="7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689" y="3203015"/>
                <a:ext cx="6934473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楕円 12"/>
          <p:cNvSpPr/>
          <p:nvPr/>
        </p:nvSpPr>
        <p:spPr>
          <a:xfrm>
            <a:off x="2261624" y="4818109"/>
            <a:ext cx="475421" cy="772107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4" name="楕円 13"/>
          <p:cNvSpPr/>
          <p:nvPr/>
        </p:nvSpPr>
        <p:spPr>
          <a:xfrm>
            <a:off x="5424106" y="4758360"/>
            <a:ext cx="1397252" cy="92333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3148515" y="3800115"/>
            <a:ext cx="1397252" cy="92333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/>
        </p:nvSpPr>
        <p:spPr>
          <a:xfrm>
            <a:off x="10930749" y="5590216"/>
            <a:ext cx="475421" cy="772107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6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 animBg="1"/>
      <p:bldP spid="30" grpId="0" animBg="1"/>
      <p:bldP spid="12" grpId="0"/>
      <p:bldP spid="13" grpId="0" animBg="1"/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角丸四角形吹き出し 23"/>
          <p:cNvSpPr/>
          <p:nvPr/>
        </p:nvSpPr>
        <p:spPr>
          <a:xfrm>
            <a:off x="227449" y="1061214"/>
            <a:ext cx="4548947" cy="747406"/>
          </a:xfrm>
          <a:prstGeom prst="wedgeRoundRectCallout">
            <a:avLst>
              <a:gd name="adj1" fmla="val -23049"/>
              <a:gd name="adj2" fmla="val -36397"/>
              <a:gd name="adj3" fmla="val 16667"/>
            </a:avLst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4000" b="1" dirty="0"/>
              <a:t>因数分解パターン</a:t>
            </a:r>
            <a:endParaRPr kumimoji="1" lang="ja-JP" altLang="en-US" sz="4000" b="1" dirty="0"/>
          </a:p>
        </p:txBody>
      </p:sp>
      <p:sp>
        <p:nvSpPr>
          <p:cNvPr id="31" name="タイトル 1"/>
          <p:cNvSpPr txBox="1">
            <a:spLocks/>
          </p:cNvSpPr>
          <p:nvPr/>
        </p:nvSpPr>
        <p:spPr>
          <a:xfrm>
            <a:off x="-683958" y="3695"/>
            <a:ext cx="6680575" cy="939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次は２次方程式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08512" y="3800085"/>
                <a:ext cx="5731031" cy="8848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ts val="69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kumimoji="1"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en-US" altLang="ja-JP" sz="54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12" y="3800085"/>
                <a:ext cx="5731031" cy="8848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/>
          <p:cNvCxnSpPr/>
          <p:nvPr/>
        </p:nvCxnSpPr>
        <p:spPr>
          <a:xfrm>
            <a:off x="656122" y="4626128"/>
            <a:ext cx="1715317" cy="21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867408" y="5634594"/>
            <a:ext cx="1715317" cy="21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2776663" y="4617417"/>
            <a:ext cx="1715317" cy="2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8533181" y="5624435"/>
            <a:ext cx="1715317" cy="2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88812" y="2001084"/>
                <a:ext cx="11803187" cy="17634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kumimoji="1" lang="en-US" altLang="ja-JP" sz="54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lang="ja-JP" altLang="en-US" sz="5400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ja-JP" alt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      </m:t>
                    </m:r>
                    <m:r>
                      <a:rPr lang="ja-JP" alt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または</m:t>
                    </m:r>
                    <m:r>
                      <a:rPr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ja-JP" alt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ja-JP" altLang="en-US" sz="1000" dirty="0">
                    <a:solidFill>
                      <a:schemeClr val="bg1"/>
                    </a:solidFill>
                  </a:rPr>
                  <a:t>　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12" y="2001084"/>
                <a:ext cx="11803187" cy="17634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/>
          <p:cNvCxnSpPr/>
          <p:nvPr/>
        </p:nvCxnSpPr>
        <p:spPr>
          <a:xfrm>
            <a:off x="408512" y="2762646"/>
            <a:ext cx="316015" cy="21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417736" y="3639046"/>
            <a:ext cx="316015" cy="21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809108" y="2758290"/>
            <a:ext cx="316015" cy="2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0172289" y="3624794"/>
            <a:ext cx="316015" cy="2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/>
          <p:cNvGrpSpPr/>
          <p:nvPr/>
        </p:nvGrpSpPr>
        <p:grpSpPr>
          <a:xfrm>
            <a:off x="6746192" y="30042"/>
            <a:ext cx="4791385" cy="2492990"/>
            <a:chOff x="7055474" y="496266"/>
            <a:chExt cx="4791385" cy="2492990"/>
          </a:xfrm>
        </p:grpSpPr>
        <p:sp>
          <p:nvSpPr>
            <p:cNvPr id="18" name="角丸四角形吹き出し 17"/>
            <p:cNvSpPr/>
            <p:nvPr/>
          </p:nvSpPr>
          <p:spPr>
            <a:xfrm>
              <a:off x="7055474" y="537245"/>
              <a:ext cx="4791385" cy="2392202"/>
            </a:xfrm>
            <a:prstGeom prst="wedgeRoundRectCallout">
              <a:avLst>
                <a:gd name="adj1" fmla="val -78246"/>
                <a:gd name="adj2" fmla="val 46246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7354980" y="496266"/>
                  <a:ext cx="4491879" cy="24929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ja-JP" alt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に</m:t>
                        </m:r>
                      </m:oMath>
                    </m:oMathPara>
                  </a14:m>
                  <a:endParaRPr lang="en-US" altLang="ja-JP" sz="540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ja-JP" altLang="en-US" sz="5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なるため</m:t>
                        </m:r>
                        <m:r>
                          <a:rPr lang="ja-JP" alt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には</m:t>
                        </m:r>
                      </m:oMath>
                    </m:oMathPara>
                  </a14:m>
                  <a:endParaRPr lang="en-US" altLang="ja-JP" sz="540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ja-JP" alt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か</m:t>
                        </m:r>
                        <m:r>
                          <a:rPr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ja-JP" alt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が</m:t>
                        </m:r>
                        <m:r>
                          <a:rPr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4980" y="496266"/>
                  <a:ext cx="4491879" cy="249299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1856861" y="6027003"/>
                <a:ext cx="10796821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      </m:t>
                      </m:r>
                      <m:r>
                        <a:rPr lang="ja-JP" altLang="en-US" sz="5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または</m:t>
                      </m:r>
                      <m:r>
                        <a:rPr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kumimoji="1" lang="ja-JP" altLang="en-US" sz="1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861" y="6027003"/>
                <a:ext cx="10796821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495352" y="4702367"/>
                <a:ext cx="1150302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5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altLang="ja-JP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altLang="ja-JP" sz="5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      </m:t>
                      </m:r>
                      <m:r>
                        <a:rPr lang="ja-JP" altLang="en-US" sz="5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または</m:t>
                      </m:r>
                      <m:r>
                        <a:rPr lang="en-US" altLang="ja-JP" sz="5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en-US" altLang="ja-JP" sz="5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5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−4)=0</m:t>
                      </m:r>
                    </m:oMath>
                  </m:oMathPara>
                </a14:m>
                <a:endParaRPr lang="ja-JP" altLang="en-US" sz="54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52" y="4702367"/>
                <a:ext cx="11503021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36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2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0" y="357923"/>
                <a:ext cx="10142063" cy="1519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【</m:t>
                      </m:r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例</m:t>
                      </m:r>
                      <m:r>
                        <a:rPr lang="en-US" altLang="ja-JP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】</m:t>
                      </m:r>
                    </m:oMath>
                  </m:oMathPara>
                </a14:m>
                <a:endParaRPr lang="en-US" altLang="ja-JP" sz="5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kumimoji="1" lang="en-US" altLang="ja-JP" sz="5400" b="0" dirty="0">
                    <a:solidFill>
                      <a:schemeClr val="bg1"/>
                    </a:solidFill>
                  </a:rPr>
                  <a:t>   (2)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+9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+18=0</m:t>
                    </m:r>
                  </m:oMath>
                </a14:m>
                <a:endParaRPr kumimoji="1" lang="ja-JP" altLang="en-US" sz="1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923"/>
                <a:ext cx="10142063" cy="1519775"/>
              </a:xfrm>
              <a:prstGeom prst="rect">
                <a:avLst/>
              </a:prstGeom>
              <a:blipFill>
                <a:blip r:embed="rId2"/>
                <a:stretch>
                  <a:fillRect b="-273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541410" y="1877698"/>
                <a:ext cx="6400803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    </m:t>
                          </m:r>
                        </m:e>
                      </m:d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+    )=0</m:t>
                      </m:r>
                    </m:oMath>
                  </m:oMathPara>
                </a14:m>
                <a:endParaRPr kumimoji="1" lang="ja-JP" altLang="en-US" sz="1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410" y="1877698"/>
                <a:ext cx="6400803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角丸四角形吹き出し 5"/>
          <p:cNvSpPr/>
          <p:nvPr/>
        </p:nvSpPr>
        <p:spPr>
          <a:xfrm>
            <a:off x="2003998" y="201169"/>
            <a:ext cx="4449054" cy="687105"/>
          </a:xfrm>
          <a:prstGeom prst="wedgeRoundRectCallout">
            <a:avLst>
              <a:gd name="adj1" fmla="val -23049"/>
              <a:gd name="adj2" fmla="val -36397"/>
              <a:gd name="adj3" fmla="val 16667"/>
            </a:avLst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4000" b="1" dirty="0"/>
              <a:t>因数分解パターン</a:t>
            </a:r>
            <a:endParaRPr kumimoji="1" lang="ja-JP" altLang="en-US" sz="4000" b="1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8190835" y="551329"/>
            <a:ext cx="4001165" cy="3124257"/>
          </a:xfrm>
          <a:prstGeom prst="wedgeRoundRectCallout">
            <a:avLst>
              <a:gd name="adj1" fmla="val -66268"/>
              <a:gd name="adj2" fmla="val -149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8552126" y="678236"/>
                <a:ext cx="3271752" cy="3093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掛けて</m:t>
                      </m:r>
                      <m:r>
                        <a:rPr lang="en-US" altLang="ja-JP" sz="4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altLang="ja-JP" sz="48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足し</m:t>
                      </m:r>
                      <m:r>
                        <a:rPr lang="ja-JP" altLang="en-US" sz="4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て</m:t>
                      </m:r>
                      <m:r>
                        <a:rPr lang="en-US" altLang="ja-JP" sz="4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altLang="ja-JP" sz="48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lang="ja-JP" altLang="en-US" sz="4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なる</m:t>
                      </m:r>
                      <m:r>
                        <a:rPr lang="ja-JP" altLang="en-US" sz="4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２</m:t>
                      </m:r>
                      <m:r>
                        <a:rPr lang="ja-JP" altLang="en-US" sz="4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数</m:t>
                      </m:r>
                    </m:oMath>
                  </m:oMathPara>
                </a14:m>
                <a:endParaRPr lang="en-US" altLang="ja-JP" sz="4800" dirty="0">
                  <a:solidFill>
                    <a:schemeClr val="bg1"/>
                  </a:solidFill>
                </a:endParaRPr>
              </a:p>
              <a:p>
                <a:r>
                  <a:rPr lang="ja-JP" altLang="en-US" sz="4800" dirty="0">
                    <a:solidFill>
                      <a:schemeClr val="bg1"/>
                    </a:solidFill>
                  </a:rPr>
                  <a:t>  </a:t>
                </a:r>
                <a:endParaRPr lang="en-US" altLang="ja-JP" sz="4800" b="0" dirty="0">
                  <a:solidFill>
                    <a:schemeClr val="bg1"/>
                  </a:solidFill>
                </a:endParaRPr>
              </a:p>
              <a:p>
                <a:endParaRPr kumimoji="1" lang="ja-JP" altLang="en-US" sz="9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126" y="678236"/>
                <a:ext cx="3271752" cy="30931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2987347" y="1905303"/>
                <a:ext cx="388392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kumimoji="1" lang="ja-JP" altLang="en-US" sz="1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347" y="1905303"/>
                <a:ext cx="38839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5223515" y="1918750"/>
                <a:ext cx="388392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kumimoji="1" lang="ja-JP" altLang="en-US" sz="1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515" y="1918750"/>
                <a:ext cx="38839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16107" y="3893026"/>
                <a:ext cx="10991599" cy="932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ja-JP" alt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ja-JP" alt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または</m:t>
                    </m:r>
                    <m:r>
                      <a:rPr lang="ja-JP" altLang="en-US" sz="5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+6)=0</m:t>
                    </m:r>
                  </m:oMath>
                </a14:m>
                <a:r>
                  <a:rPr kumimoji="1" lang="ja-JP" altLang="en-US" sz="1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07" y="3893026"/>
                <a:ext cx="10991599" cy="9324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1097306" y="4967747"/>
                <a:ext cx="10991599" cy="8118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=−3    </m:t>
                    </m:r>
                    <m:r>
                      <a:rPr lang="ja-JP" alt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または</m:t>
                    </m:r>
                    <m:r>
                      <a:rPr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=−6</m:t>
                    </m:r>
                  </m:oMath>
                </a14:m>
                <a:r>
                  <a:rPr kumimoji="1" lang="ja-JP" altLang="en-US" sz="1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306" y="4967747"/>
                <a:ext cx="10991599" cy="8118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729579" y="2878586"/>
                <a:ext cx="6336945" cy="932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5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=−3 ,−6</m:t>
                    </m:r>
                  </m:oMath>
                </a14:m>
                <a:r>
                  <a:rPr kumimoji="1" lang="ja-JP" altLang="en-US" sz="1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579" y="2878586"/>
                <a:ext cx="6336945" cy="9324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/>
          <p:cNvSpPr/>
          <p:nvPr/>
        </p:nvSpPr>
        <p:spPr>
          <a:xfrm>
            <a:off x="8829296" y="2810293"/>
            <a:ext cx="27174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>
                <a:solidFill>
                  <a:srgbClr val="FFFF00"/>
                </a:solidFill>
              </a:rPr>
              <a:t>3</a:t>
            </a:r>
            <a:r>
              <a:rPr lang="ja-JP" altLang="en-US" sz="4800" b="1" dirty="0">
                <a:solidFill>
                  <a:srgbClr val="FFFF00"/>
                </a:solidFill>
              </a:rPr>
              <a:t>　と　</a:t>
            </a:r>
            <a:r>
              <a:rPr lang="en-US" altLang="ja-JP" sz="4800" b="1" dirty="0">
                <a:solidFill>
                  <a:srgbClr val="FFFF00"/>
                </a:solidFill>
              </a:rPr>
              <a:t>6</a:t>
            </a:r>
            <a:endParaRPr lang="ja-JP" alt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大かっこ 2"/>
          <p:cNvSpPr/>
          <p:nvPr/>
        </p:nvSpPr>
        <p:spPr>
          <a:xfrm>
            <a:off x="72565" y="3918859"/>
            <a:ext cx="11807281" cy="1989335"/>
          </a:xfrm>
          <a:prstGeom prst="bracketPair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097462" y="1138748"/>
                <a:ext cx="5458417" cy="942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altLang="ja-JP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462" y="1138748"/>
                <a:ext cx="5458417" cy="9420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0" y="357923"/>
                <a:ext cx="10142063" cy="8426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【</m:t>
                      </m:r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例</m:t>
                      </m:r>
                      <m:r>
                        <a:rPr lang="en-US" altLang="ja-JP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】</m:t>
                      </m:r>
                    </m:oMath>
                  </m:oMathPara>
                </a14:m>
                <a:endParaRPr lang="en-US" altLang="ja-JP" sz="5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kumimoji="1" lang="ja-JP" altLang="en-US" sz="1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923"/>
                <a:ext cx="10142063" cy="8426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137175" y="462330"/>
                <a:ext cx="693447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次の２次方程式を解きなさい</m:t>
                      </m:r>
                    </m:oMath>
                  </m:oMathPara>
                </a14:m>
                <a:endParaRPr kumimoji="1" lang="ja-JP" altLang="en-US" sz="7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75" y="462330"/>
                <a:ext cx="693447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角丸四角形吹き出し 8"/>
          <p:cNvSpPr/>
          <p:nvPr/>
        </p:nvSpPr>
        <p:spPr>
          <a:xfrm>
            <a:off x="6728398" y="1304997"/>
            <a:ext cx="4449054" cy="687105"/>
          </a:xfrm>
          <a:prstGeom prst="wedgeRoundRectCallout">
            <a:avLst>
              <a:gd name="adj1" fmla="val -23049"/>
              <a:gd name="adj2" fmla="val -36397"/>
              <a:gd name="adj3" fmla="val 16667"/>
            </a:avLst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4000" b="1" dirty="0"/>
              <a:t>因数分解パターン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4559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0164" y="101889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たすきがけのやりかた</a:t>
            </a:r>
            <a:endParaRPr kumimoji="1" lang="ja-JP" altLang="en-US" sz="54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531416" y="1182290"/>
                <a:ext cx="4142352" cy="942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altLang="ja-JP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16" y="1182290"/>
                <a:ext cx="4142352" cy="9420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下矢印 9"/>
          <p:cNvSpPr/>
          <p:nvPr/>
        </p:nvSpPr>
        <p:spPr>
          <a:xfrm>
            <a:off x="616994" y="2011887"/>
            <a:ext cx="762000" cy="7353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/>
          <p:cNvGrpSpPr/>
          <p:nvPr/>
        </p:nvGrpSpPr>
        <p:grpSpPr>
          <a:xfrm>
            <a:off x="399884" y="2701582"/>
            <a:ext cx="1194558" cy="2524828"/>
            <a:chOff x="635712" y="3028950"/>
            <a:chExt cx="1194558" cy="25248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正方形/長方形 10"/>
                <p:cNvSpPr/>
                <p:nvPr/>
              </p:nvSpPr>
              <p:spPr>
                <a:xfrm>
                  <a:off x="635712" y="3028950"/>
                  <a:ext cx="1194558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ja-JP" alt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正方形/長方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712" y="3028950"/>
                  <a:ext cx="1194558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正方形/長方形 13"/>
                <p:cNvSpPr/>
                <p:nvPr/>
              </p:nvSpPr>
              <p:spPr>
                <a:xfrm>
                  <a:off x="800100" y="4630448"/>
                  <a:ext cx="780983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ja-JP" alt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正方形/長方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00" y="4630448"/>
                  <a:ext cx="780983" cy="9233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正方形/長方形 17"/>
                <p:cNvSpPr/>
                <p:nvPr/>
              </p:nvSpPr>
              <p:spPr>
                <a:xfrm>
                  <a:off x="643934" y="3952280"/>
                  <a:ext cx="1074332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・</m:t>
                        </m:r>
                      </m:oMath>
                    </m:oMathPara>
                  </a14:m>
                  <a:endParaRPr lang="ja-JP" alt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正方形/長方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934" y="3952280"/>
                  <a:ext cx="1074332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下矢印 11"/>
          <p:cNvSpPr/>
          <p:nvPr/>
        </p:nvSpPr>
        <p:spPr>
          <a:xfrm>
            <a:off x="3672249" y="2004045"/>
            <a:ext cx="762000" cy="7353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/>
          <p:cNvGrpSpPr/>
          <p:nvPr/>
        </p:nvGrpSpPr>
        <p:grpSpPr>
          <a:xfrm>
            <a:off x="3167259" y="2852371"/>
            <a:ext cx="1375572" cy="2524828"/>
            <a:chOff x="3921012" y="3028950"/>
            <a:chExt cx="1375572" cy="25248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正方形/長方形 15"/>
                <p:cNvSpPr/>
                <p:nvPr/>
              </p:nvSpPr>
              <p:spPr>
                <a:xfrm>
                  <a:off x="3921012" y="3028950"/>
                  <a:ext cx="1313180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ja-JP" alt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正方形/長方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1012" y="3028950"/>
                  <a:ext cx="1313180" cy="9233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正方形/長方形 16"/>
                <p:cNvSpPr/>
                <p:nvPr/>
              </p:nvSpPr>
              <p:spPr>
                <a:xfrm>
                  <a:off x="4396791" y="4630448"/>
                  <a:ext cx="795411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ja-JP" alt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正方形/長方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6791" y="4630448"/>
                  <a:ext cx="795411" cy="92333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正方形/長方形 18"/>
                <p:cNvSpPr/>
                <p:nvPr/>
              </p:nvSpPr>
              <p:spPr>
                <a:xfrm>
                  <a:off x="4222252" y="3857030"/>
                  <a:ext cx="1074332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・</m:t>
                        </m:r>
                      </m:oMath>
                    </m:oMathPara>
                  </a14:m>
                  <a:endParaRPr lang="ja-JP" alt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正方形/長方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2252" y="3857030"/>
                  <a:ext cx="1074332" cy="92333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テキスト ボックス 22"/>
          <p:cNvSpPr txBox="1"/>
          <p:nvPr/>
        </p:nvSpPr>
        <p:spPr>
          <a:xfrm>
            <a:off x="5104564" y="1427282"/>
            <a:ext cx="3856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を因数分解しなさい</a:t>
            </a:r>
            <a:endParaRPr kumimoji="1" lang="ja-JP" altLang="en-US" sz="32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V="1">
            <a:off x="1451509" y="3493912"/>
            <a:ext cx="1852682" cy="114712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1540310" y="3379750"/>
            <a:ext cx="1562785" cy="1335368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5062686" y="3089564"/>
            <a:ext cx="589969" cy="5425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5024065" y="4719691"/>
            <a:ext cx="601777" cy="18631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テキスト ボックス 1030"/>
          <p:cNvSpPr txBox="1"/>
          <p:nvPr/>
        </p:nvSpPr>
        <p:spPr>
          <a:xfrm>
            <a:off x="1795550" y="2329752"/>
            <a:ext cx="1780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chemeClr val="bg1"/>
                </a:solidFill>
              </a:rPr>
              <a:t>か</a:t>
            </a:r>
            <a:r>
              <a:rPr kumimoji="1" lang="ja-JP" altLang="en-US" sz="4000" b="1" dirty="0">
                <a:solidFill>
                  <a:schemeClr val="bg1"/>
                </a:solidFill>
              </a:rPr>
              <a:t>け算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625203" y="3690797"/>
            <a:ext cx="1780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chemeClr val="bg1"/>
                </a:solidFill>
              </a:rPr>
              <a:t>たし</a:t>
            </a:r>
            <a:r>
              <a:rPr kumimoji="1" lang="ja-JP" altLang="en-US" sz="4000" b="1" dirty="0">
                <a:solidFill>
                  <a:schemeClr val="bg1"/>
                </a:solidFill>
              </a:rPr>
              <a:t>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/>
              <p:cNvSpPr/>
              <p:nvPr/>
            </p:nvSpPr>
            <p:spPr>
              <a:xfrm>
                <a:off x="6563143" y="2575973"/>
                <a:ext cx="171232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ja-JP" altLang="en-US" sz="5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正方形/長方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143" y="2575973"/>
                <a:ext cx="1712328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7022508" y="4244137"/>
                <a:ext cx="116410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ja-JP" altLang="en-US" sz="5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508" y="4244137"/>
                <a:ext cx="1164101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3" name="直線コネクタ 1032"/>
          <p:cNvCxnSpPr/>
          <p:nvPr/>
        </p:nvCxnSpPr>
        <p:spPr>
          <a:xfrm>
            <a:off x="5833818" y="5143517"/>
            <a:ext cx="2549948" cy="2395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6512322" y="5315050"/>
                <a:ext cx="129875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ja-JP" altLang="en-US" sz="5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322" y="5315050"/>
                <a:ext cx="1298753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6" name="テキスト ボックス 1035"/>
          <p:cNvSpPr txBox="1"/>
          <p:nvPr/>
        </p:nvSpPr>
        <p:spPr>
          <a:xfrm>
            <a:off x="5658011" y="4355537"/>
            <a:ext cx="139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/>
                </a:solidFill>
              </a:rPr>
              <a:t>+)</a:t>
            </a:r>
            <a:endParaRPr kumimoji="1" lang="ja-JP" altLang="en-US" sz="4800" b="1" dirty="0">
              <a:solidFill>
                <a:schemeClr val="bg1"/>
              </a:solidFill>
            </a:endParaRPr>
          </a:p>
        </p:txBody>
      </p:sp>
      <p:sp>
        <p:nvSpPr>
          <p:cNvPr id="1037" name="楕円 1036"/>
          <p:cNvSpPr/>
          <p:nvPr/>
        </p:nvSpPr>
        <p:spPr>
          <a:xfrm>
            <a:off x="6563143" y="5315050"/>
            <a:ext cx="1309171" cy="9233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楕円 51"/>
          <p:cNvSpPr/>
          <p:nvPr/>
        </p:nvSpPr>
        <p:spPr>
          <a:xfrm>
            <a:off x="1911663" y="1182290"/>
            <a:ext cx="1397252" cy="9233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円形吹き出し 1040"/>
          <p:cNvSpPr/>
          <p:nvPr/>
        </p:nvSpPr>
        <p:spPr>
          <a:xfrm>
            <a:off x="8354291" y="5186534"/>
            <a:ext cx="3757223" cy="1338957"/>
          </a:xfrm>
          <a:prstGeom prst="wedgeEllipseCallout">
            <a:avLst>
              <a:gd name="adj1" fmla="val -58918"/>
              <a:gd name="adj2" fmla="val -2965"/>
            </a:avLst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</a:rPr>
              <a:t>真ん中の項と一致！！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57" name="円形吹き出し 56"/>
          <p:cNvSpPr/>
          <p:nvPr/>
        </p:nvSpPr>
        <p:spPr>
          <a:xfrm>
            <a:off x="459630" y="5212241"/>
            <a:ext cx="4394262" cy="1338957"/>
          </a:xfrm>
          <a:prstGeom prst="wedgeEllipseCallout">
            <a:avLst>
              <a:gd name="adj1" fmla="val -288"/>
              <a:gd name="adj2" fmla="val -76431"/>
            </a:avLst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bg1"/>
                </a:solidFill>
              </a:rPr>
              <a:t>一致した時の</a:t>
            </a:r>
            <a:endParaRPr kumimoji="1" lang="en-US" altLang="ja-JP" sz="32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3200" b="1" dirty="0">
                <a:solidFill>
                  <a:schemeClr val="bg1"/>
                </a:solidFill>
              </a:rPr>
              <a:t>因数を横に見る</a:t>
            </a:r>
          </a:p>
        </p:txBody>
      </p:sp>
      <p:sp>
        <p:nvSpPr>
          <p:cNvPr id="1042" name="テキスト ボックス 1041"/>
          <p:cNvSpPr txBox="1"/>
          <p:nvPr/>
        </p:nvSpPr>
        <p:spPr>
          <a:xfrm>
            <a:off x="130626" y="2603491"/>
            <a:ext cx="62224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bg1"/>
                </a:solidFill>
              </a:rPr>
              <a:t>(                 )</a:t>
            </a:r>
            <a:endParaRPr kumimoji="1" lang="ja-JP" altLang="en-US" sz="6600" b="1" dirty="0">
              <a:solidFill>
                <a:schemeClr val="bg1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54556" y="4227918"/>
            <a:ext cx="62224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bg1"/>
                </a:solidFill>
              </a:rPr>
              <a:t>(                 )</a:t>
            </a:r>
            <a:endParaRPr kumimoji="1" lang="ja-JP" altLang="en-US" sz="6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3" name="テキスト ボックス 1042"/>
              <p:cNvSpPr txBox="1"/>
              <p:nvPr/>
            </p:nvSpPr>
            <p:spPr>
              <a:xfrm>
                <a:off x="5085284" y="1183176"/>
                <a:ext cx="574516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5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43" name="テキスト ボックス 10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284" y="1183176"/>
                <a:ext cx="5745163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下矢印 33"/>
          <p:cNvSpPr/>
          <p:nvPr/>
        </p:nvSpPr>
        <p:spPr>
          <a:xfrm rot="14084753">
            <a:off x="5247247" y="2020920"/>
            <a:ext cx="762000" cy="735318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81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  <p:bldP spid="23" grpId="0"/>
      <p:bldP spid="23" grpId="1"/>
      <p:bldP spid="1031" grpId="0"/>
      <p:bldP spid="42" grpId="0"/>
      <p:bldP spid="43" grpId="0"/>
      <p:bldP spid="44" grpId="0"/>
      <p:bldP spid="47" grpId="0"/>
      <p:bldP spid="1036" grpId="0"/>
      <p:bldP spid="1037" grpId="0" animBg="1"/>
      <p:bldP spid="52" grpId="0" animBg="1"/>
      <p:bldP spid="1041" grpId="0" animBg="1"/>
      <p:bldP spid="57" grpId="0" animBg="1"/>
      <p:bldP spid="1042" grpId="0"/>
      <p:bldP spid="59" grpId="0"/>
      <p:bldP spid="1043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058750" y="1150683"/>
                <a:ext cx="5458417" cy="942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altLang="ja-JP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50" y="1150683"/>
                <a:ext cx="5458417" cy="9420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0" y="357923"/>
                <a:ext cx="10142063" cy="8426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【</m:t>
                      </m:r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例</m:t>
                      </m:r>
                      <m:r>
                        <a:rPr lang="en-US" altLang="ja-JP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】</m:t>
                      </m:r>
                    </m:oMath>
                  </m:oMathPara>
                </a14:m>
                <a:endParaRPr lang="en-US" altLang="ja-JP" sz="5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kumimoji="1" lang="ja-JP" altLang="en-US" sz="1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923"/>
                <a:ext cx="10142063" cy="8426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137175" y="462330"/>
                <a:ext cx="693447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次の２方程式を解きなさい</m:t>
                      </m:r>
                    </m:oMath>
                  </m:oMathPara>
                </a14:m>
                <a:endParaRPr kumimoji="1" lang="ja-JP" altLang="en-US" sz="7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75" y="462330"/>
                <a:ext cx="693447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/>
          <a:srcRect l="-1" r="8310" b="3704"/>
          <a:stretch/>
        </p:blipFill>
        <p:spPr>
          <a:xfrm>
            <a:off x="6392475" y="2387578"/>
            <a:ext cx="5577001" cy="32930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45472" y="1981483"/>
                <a:ext cx="6247003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kumimoji="1"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kumimoji="1"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d>
                        <m:dPr>
                          <m:ctrlPr>
                            <a:rPr kumimoji="1"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kumimoji="1"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kumimoji="1" lang="ja-JP" altLang="en-US" sz="1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72" y="1981483"/>
                <a:ext cx="6247003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058750" y="3371693"/>
                <a:ext cx="4352566" cy="11751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5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,−1</m:t>
                    </m:r>
                  </m:oMath>
                </a14:m>
                <a:r>
                  <a:rPr kumimoji="1" lang="ja-JP" altLang="en-US" sz="1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50" y="3371693"/>
                <a:ext cx="4352566" cy="11751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145473" y="2885496"/>
                <a:ext cx="240376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よって</m:t>
                      </m:r>
                    </m:oMath>
                  </m:oMathPara>
                </a14:m>
                <a:endParaRPr kumimoji="1" lang="ja-JP" altLang="en-US" sz="7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73" y="2885496"/>
                <a:ext cx="2403764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角丸四角形吹き出し 11"/>
          <p:cNvSpPr/>
          <p:nvPr/>
        </p:nvSpPr>
        <p:spPr>
          <a:xfrm>
            <a:off x="6728398" y="1304997"/>
            <a:ext cx="4449054" cy="687105"/>
          </a:xfrm>
          <a:prstGeom prst="wedgeRoundRectCallout">
            <a:avLst>
              <a:gd name="adj1" fmla="val -23049"/>
              <a:gd name="adj2" fmla="val -36397"/>
              <a:gd name="adj3" fmla="val 16667"/>
            </a:avLst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4000" b="1" dirty="0"/>
              <a:t>因数分解パターン</a:t>
            </a:r>
            <a:endParaRPr kumimoji="1" lang="ja-JP" altLang="en-US" sz="4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517167" y="2929038"/>
            <a:ext cx="5311975" cy="48619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45472" y="2049194"/>
            <a:ext cx="4861957" cy="71974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3" grpId="0" animBg="1"/>
      <p:bldP spid="13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708</Words>
  <Application>Microsoft Office PowerPoint</Application>
  <PresentationFormat>ワイド画面</PresentationFormat>
  <Paragraphs>148</Paragraphs>
  <Slides>14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たすきがけのやりかた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千葉県教育庁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第３回報告課題 ～不等式～</dc:title>
  <dc:creator>Windows ユーザー</dc:creator>
  <cp:lastModifiedBy>利治 浅見</cp:lastModifiedBy>
  <cp:revision>112</cp:revision>
  <dcterms:created xsi:type="dcterms:W3CDTF">2022-06-05T07:23:35Z</dcterms:created>
  <dcterms:modified xsi:type="dcterms:W3CDTF">2025-04-11T18:53:11Z</dcterms:modified>
</cp:coreProperties>
</file>