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8" r:id="rId3"/>
    <p:sldId id="274" r:id="rId4"/>
    <p:sldId id="275" r:id="rId5"/>
    <p:sldId id="281" r:id="rId6"/>
    <p:sldId id="286" r:id="rId7"/>
    <p:sldId id="276" r:id="rId8"/>
    <p:sldId id="278" r:id="rId9"/>
    <p:sldId id="285" r:id="rId10"/>
    <p:sldId id="287" r:id="rId11"/>
    <p:sldId id="290" r:id="rId12"/>
    <p:sldId id="280" r:id="rId13"/>
    <p:sldId id="289" r:id="rId14"/>
    <p:sldId id="282" r:id="rId15"/>
    <p:sldId id="283" r:id="rId16"/>
    <p:sldId id="284" r:id="rId17"/>
  </p:sldIdLst>
  <p:sldSz cx="12192000" cy="6858000"/>
  <p:notesSz cx="14295438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.uzw20\Desktop\&#25968;&#8544;\&#25480;&#26989;\2&#27425;&#38306;&#25968;&#12464;&#12521;&#12501;&#26041;&#30524;&#3202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D8-49F7-9329-0F0DD489F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B1-4885-AF05-53F89E0CB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7E-4E44-8458-8812592E7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D8-49F7-9329-0F0DD489F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7E-4E44-8458-8812592E7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7F-4139-8B38-D57311CF7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84017429486911E-2"/>
          <c:y val="2.4479075423393771E-2"/>
          <c:w val="0.94722344110341916"/>
          <c:h val="0.94016226007614856"/>
        </c:manualLayout>
      </c:layout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34-4E2B-A5B8-A2CE8593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87213943589528E-2"/>
          <c:y val="1.6319383615595848E-2"/>
          <c:w val="0.94722344110341916"/>
          <c:h val="0.94016226007614856"/>
        </c:manualLayout>
      </c:layout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B8-4DCC-A261-6DBFCFBD9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7F-4139-8B38-D57311CF7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yVal>
            <c:numRef>
              <c:f>Sheet1!$N$8:$N$14</c:f>
              <c:numCache>
                <c:formatCode>General</c:formatCode>
                <c:ptCount val="7"/>
                <c:pt idx="0">
                  <c:v>27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12</c:v>
                </c:pt>
                <c:pt idx="6">
                  <c:v>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27-489A-B048-0B87AFD5E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520824"/>
        <c:axId val="435524104"/>
      </c:scatterChart>
      <c:valAx>
        <c:axId val="435520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5524104"/>
        <c:crosses val="autoZero"/>
        <c:crossBetween val="midCat"/>
      </c:valAx>
      <c:valAx>
        <c:axId val="43552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520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8097441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CB827E7F-2F35-42CC-A2F4-E770DBB606C0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8097441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8FE3606B-FEF4-4A45-A61D-3E10687B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25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097441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CDDC63B0-D9F6-465B-AB2D-47064B765F77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87825" y="1231900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29545" y="4748164"/>
            <a:ext cx="11436350" cy="3884861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097441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55182112-86FB-4BA1-AE49-C49672F78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8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2112-86FB-4BA1-AE49-C49672F787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3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2112-86FB-4BA1-AE49-C49672F787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6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2112-86FB-4BA1-AE49-C49672F787F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00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7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18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2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17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5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8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6619-F631-4582-808F-D5856FCD1EEB}" type="datetimeFigureOut">
              <a:rPr kumimoji="1" lang="ja-JP" altLang="en-US" smtClean="0"/>
              <a:t>2024/10/7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10" Type="http://schemas.openxmlformats.org/officeDocument/2006/relationships/image" Target="../media/image72.png"/><Relationship Id="rId4" Type="http://schemas.openxmlformats.org/officeDocument/2006/relationships/image" Target="../media/image410.png"/><Relationship Id="rId9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0.png"/><Relationship Id="rId21" Type="http://schemas.openxmlformats.org/officeDocument/2006/relationships/image" Target="../media/image611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0.png"/><Relationship Id="rId20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1.png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image" Target="../media/image630.png"/><Relationship Id="rId10" Type="http://schemas.openxmlformats.org/officeDocument/2006/relationships/image" Target="../media/image500.png"/><Relationship Id="rId19" Type="http://schemas.openxmlformats.org/officeDocument/2006/relationships/image" Target="../media/image59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Relationship Id="rId14" Type="http://schemas.openxmlformats.org/officeDocument/2006/relationships/image" Target="../media/image540.png"/><Relationship Id="rId22" Type="http://schemas.openxmlformats.org/officeDocument/2006/relationships/image" Target="../media/image6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1.png"/><Relationship Id="rId18" Type="http://schemas.openxmlformats.org/officeDocument/2006/relationships/image" Target="../media/image750.png"/><Relationship Id="rId26" Type="http://schemas.openxmlformats.org/officeDocument/2006/relationships/image" Target="../media/image920.png"/><Relationship Id="rId3" Type="http://schemas.openxmlformats.org/officeDocument/2006/relationships/image" Target="../media/image820.png"/><Relationship Id="rId21" Type="http://schemas.openxmlformats.org/officeDocument/2006/relationships/image" Target="../media/image780.png"/><Relationship Id="rId7" Type="http://schemas.openxmlformats.org/officeDocument/2006/relationships/image" Target="../media/image860.png"/><Relationship Id="rId17" Type="http://schemas.openxmlformats.org/officeDocument/2006/relationships/image" Target="../media/image740.png"/><Relationship Id="rId25" Type="http://schemas.openxmlformats.org/officeDocument/2006/relationships/image" Target="../media/image95.png"/><Relationship Id="rId2" Type="http://schemas.openxmlformats.org/officeDocument/2006/relationships/image" Target="../media/image640.png"/><Relationship Id="rId16" Type="http://schemas.openxmlformats.org/officeDocument/2006/relationships/image" Target="../media/image730.png"/><Relationship Id="rId20" Type="http://schemas.openxmlformats.org/officeDocument/2006/relationships/image" Target="../media/image91.png"/><Relationship Id="rId29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0.png"/><Relationship Id="rId24" Type="http://schemas.openxmlformats.org/officeDocument/2006/relationships/image" Target="../media/image94.png"/><Relationship Id="rId32" Type="http://schemas.openxmlformats.org/officeDocument/2006/relationships/image" Target="../media/image880.png"/><Relationship Id="rId5" Type="http://schemas.openxmlformats.org/officeDocument/2006/relationships/image" Target="../media/image840.png"/><Relationship Id="rId23" Type="http://schemas.openxmlformats.org/officeDocument/2006/relationships/image" Target="../media/image93.png"/><Relationship Id="rId28" Type="http://schemas.openxmlformats.org/officeDocument/2006/relationships/image" Target="../media/image940.png"/><Relationship Id="rId10" Type="http://schemas.openxmlformats.org/officeDocument/2006/relationships/image" Target="../media/image891.png"/><Relationship Id="rId19" Type="http://schemas.openxmlformats.org/officeDocument/2006/relationships/image" Target="../media/image760.png"/><Relationship Id="rId31" Type="http://schemas.openxmlformats.org/officeDocument/2006/relationships/image" Target="../media/image870.png"/><Relationship Id="rId4" Type="http://schemas.openxmlformats.org/officeDocument/2006/relationships/image" Target="../media/image830.png"/><Relationship Id="rId9" Type="http://schemas.openxmlformats.org/officeDocument/2006/relationships/image" Target="../media/image881.png"/><Relationship Id="rId22" Type="http://schemas.openxmlformats.org/officeDocument/2006/relationships/image" Target="../media/image92.png"/><Relationship Id="rId27" Type="http://schemas.openxmlformats.org/officeDocument/2006/relationships/image" Target="../media/image930.png"/><Relationship Id="rId30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.png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5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chart" Target="../charts/chart2.xm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chart" Target="../charts/chart1.xm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chart" Target="../charts/chart4.xm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chart" Target="../charts/chart3.xm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26" Type="http://schemas.openxmlformats.org/officeDocument/2006/relationships/image" Target="../media/image17.png"/><Relationship Id="rId39" Type="http://schemas.openxmlformats.org/officeDocument/2006/relationships/image" Target="../media/image30.png"/><Relationship Id="rId51" Type="http://schemas.openxmlformats.org/officeDocument/2006/relationships/image" Target="../media/image40.png"/><Relationship Id="rId34" Type="http://schemas.openxmlformats.org/officeDocument/2006/relationships/image" Target="../media/image24.png"/><Relationship Id="rId42" Type="http://schemas.openxmlformats.org/officeDocument/2006/relationships/image" Target="../media/image32.png"/><Relationship Id="rId47" Type="http://schemas.openxmlformats.org/officeDocument/2006/relationships/image" Target="../media/image35.png"/><Relationship Id="rId50" Type="http://schemas.openxmlformats.org/officeDocument/2006/relationships/image" Target="../media/image39.png"/><Relationship Id="rId25" Type="http://schemas.openxmlformats.org/officeDocument/2006/relationships/image" Target="../media/image38.png"/><Relationship Id="rId33" Type="http://schemas.openxmlformats.org/officeDocument/2006/relationships/image" Target="../media/image23.png"/><Relationship Id="rId38" Type="http://schemas.openxmlformats.org/officeDocument/2006/relationships/image" Target="../media/image29.png"/><Relationship Id="rId46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0.png"/><Relationship Id="rId41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openxmlformats.org/officeDocument/2006/relationships/image" Target="../media/image31.png"/><Relationship Id="rId45" Type="http://schemas.openxmlformats.org/officeDocument/2006/relationships/chart" Target="../charts/chart7.xml"/><Relationship Id="rId28" Type="http://schemas.openxmlformats.org/officeDocument/2006/relationships/image" Target="../media/image19.png"/><Relationship Id="rId36" Type="http://schemas.openxmlformats.org/officeDocument/2006/relationships/image" Target="../media/image26.png"/><Relationship Id="rId49" Type="http://schemas.openxmlformats.org/officeDocument/2006/relationships/image" Target="../media/image37.png"/><Relationship Id="rId31" Type="http://schemas.openxmlformats.org/officeDocument/2006/relationships/image" Target="../media/image21.png"/><Relationship Id="rId44" Type="http://schemas.openxmlformats.org/officeDocument/2006/relationships/chart" Target="../charts/chart6.xml"/><Relationship Id="rId52" Type="http://schemas.openxmlformats.org/officeDocument/2006/relationships/image" Target="../media/image41.png"/><Relationship Id="rId27" Type="http://schemas.openxmlformats.org/officeDocument/2006/relationships/image" Target="../media/image18.png"/><Relationship Id="rId30" Type="http://schemas.openxmlformats.org/officeDocument/2006/relationships/image" Target="../media/image43.png"/><Relationship Id="rId35" Type="http://schemas.openxmlformats.org/officeDocument/2006/relationships/image" Target="../media/image25.png"/><Relationship Id="rId43" Type="http://schemas.openxmlformats.org/officeDocument/2006/relationships/image" Target="../media/image33.png"/><Relationship Id="rId48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11.png"/><Relationship Id="rId21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11" Type="http://schemas.openxmlformats.org/officeDocument/2006/relationships/image" Target="../media/image10.png"/><Relationship Id="rId5" Type="http://schemas.openxmlformats.org/officeDocument/2006/relationships/image" Target="../media/image411.png"/><Relationship Id="rId15" Type="http://schemas.openxmlformats.org/officeDocument/2006/relationships/image" Target="../media/image13.png"/><Relationship Id="rId23" Type="http://schemas.openxmlformats.org/officeDocument/2006/relationships/image" Target="../media/image312.png"/><Relationship Id="rId10" Type="http://schemas.openxmlformats.org/officeDocument/2006/relationships/image" Target="../media/image9.png"/><Relationship Id="rId19" Type="http://schemas.openxmlformats.org/officeDocument/2006/relationships/image" Target="../media/image42.png"/><Relationship Id="rId4" Type="http://schemas.openxmlformats.org/officeDocument/2006/relationships/image" Target="../media/image311.png"/><Relationship Id="rId9" Type="http://schemas.openxmlformats.org/officeDocument/2006/relationships/image" Target="../media/image8.png"/><Relationship Id="rId14" Type="http://schemas.openxmlformats.org/officeDocument/2006/relationships/chart" Target="../charts/chart8.xml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10" Type="http://schemas.openxmlformats.org/officeDocument/2006/relationships/image" Target="../media/image100.png"/><Relationship Id="rId4" Type="http://schemas.openxmlformats.org/officeDocument/2006/relationships/image" Target="../media/image410.png"/><Relationship Id="rId9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591095" y="416533"/>
            <a:ext cx="6335152" cy="144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第１回報告課題</a:t>
            </a:r>
            <a:br>
              <a:rPr lang="en-US" altLang="ja-JP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～２次関数のグラフ～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91095" y="1765300"/>
            <a:ext cx="7693923" cy="2979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目標</a:t>
            </a:r>
            <a:endParaRPr lang="en-US" altLang="ja-JP" sz="36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・２次関数の平行移動がわかる</a:t>
            </a:r>
            <a:endParaRPr lang="en-US" altLang="ja-JP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・２次関数のグラフが書ける</a:t>
            </a:r>
            <a:endParaRPr lang="en-US" altLang="ja-JP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14721" y="3917972"/>
                <a:ext cx="4198769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頂点がわかる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わか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る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21" y="3917972"/>
                <a:ext cx="4198769" cy="18466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58688" y="752279"/>
                <a:ext cx="8246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のグラフ</a:t>
                </a: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8" y="752279"/>
                <a:ext cx="82464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356703" y="3451930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03" y="3451930"/>
                <a:ext cx="6531657" cy="852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109159" y="3311418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59" y="3311418"/>
                <a:ext cx="890347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45771" y="2482586"/>
                <a:ext cx="52485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のグラフを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" y="2482586"/>
                <a:ext cx="524855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1356703" y="5134953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03" y="5134953"/>
                <a:ext cx="6531657" cy="852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4123014" y="4980586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ja-JP" altLang="en-US" sz="6600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14" y="4980586"/>
                <a:ext cx="890347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239538" y="2592314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符号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変えたもの</m:t>
                      </m:r>
                    </m:oMath>
                  </m:oMathPara>
                </a14:m>
                <a:endParaRPr lang="en-US" altLang="ja-JP" sz="4000" i="1" dirty="0">
                  <a:solidFill>
                    <a:srgbClr val="92D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538" y="2592314"/>
                <a:ext cx="2753229" cy="708207"/>
              </a:xfrm>
              <a:prstGeom prst="rect">
                <a:avLst/>
              </a:prstGeom>
              <a:blipFill>
                <a:blip r:embed="rId8"/>
                <a:stretch>
                  <a:fillRect r="-76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7257826" y="4475240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はそのまま</m:t>
                      </m:r>
                    </m:oMath>
                  </m:oMathPara>
                </a14:m>
                <a:endParaRPr lang="en-US" altLang="ja-JP" sz="4000" i="1" dirty="0">
                  <a:solidFill>
                    <a:srgbClr val="00B0F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826" y="4475240"/>
                <a:ext cx="2753229" cy="708207"/>
              </a:xfrm>
              <a:prstGeom prst="rect">
                <a:avLst/>
              </a:prstGeom>
              <a:blipFill>
                <a:blip r:embed="rId9"/>
                <a:stretch>
                  <a:fillRect r="-2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楕円 45"/>
          <p:cNvSpPr/>
          <p:nvPr/>
        </p:nvSpPr>
        <p:spPr>
          <a:xfrm>
            <a:off x="2121408" y="829128"/>
            <a:ext cx="1097280" cy="62829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4089576" y="3440056"/>
            <a:ext cx="923785" cy="82920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4109836" y="5100195"/>
            <a:ext cx="923785" cy="82920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3602736" y="708472"/>
            <a:ext cx="781216" cy="85220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7187184" y="6048535"/>
                <a:ext cx="27532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したも</m:t>
                      </m:r>
                      <m:r>
                        <a:rPr lang="ja-JP" alt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のは</m:t>
                      </m:r>
                    </m:oMath>
                  </m:oMathPara>
                </a14:m>
                <a:endParaRPr lang="en-US" altLang="ja-JP" sz="4400" b="1" i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184" y="6048535"/>
                <a:ext cx="2753229" cy="769441"/>
              </a:xfrm>
              <a:prstGeom prst="rect">
                <a:avLst/>
              </a:prstGeom>
              <a:blipFill>
                <a:blip r:embed="rId10"/>
                <a:stretch>
                  <a:fillRect r="-3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下矢印 50"/>
          <p:cNvSpPr/>
          <p:nvPr/>
        </p:nvSpPr>
        <p:spPr>
          <a:xfrm flipV="1">
            <a:off x="2651760" y="1592957"/>
            <a:ext cx="914400" cy="72693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531820" y="106178"/>
            <a:ext cx="7697779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レポート［２］（１）（２）プリント練習２</a:t>
            </a:r>
          </a:p>
        </p:txBody>
      </p:sp>
    </p:spTree>
    <p:extLst>
      <p:ext uri="{BB962C8B-B14F-4D97-AF65-F5344CB8AC3E}">
        <p14:creationId xmlns:p14="http://schemas.microsoft.com/office/powerpoint/2010/main" val="12507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5" grpId="0"/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BD0D28-7536-BC02-79F6-271E8FBB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80" y="1805448"/>
            <a:ext cx="4079040" cy="4108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0961291-F2E6-E0D6-0C5F-0EB293B0B2D5}"/>
                  </a:ext>
                </a:extLst>
              </p:cNvPr>
              <p:cNvSpPr/>
              <p:nvPr/>
            </p:nvSpPr>
            <p:spPr>
              <a:xfrm>
                <a:off x="826036" y="380424"/>
                <a:ext cx="56479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次関数を動かしてみよう！！</m:t>
                      </m:r>
                    </m:oMath>
                  </m:oMathPara>
                </a14:m>
                <a:endParaRPr lang="ja-JP" altLang="en-US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0961291-F2E6-E0D6-0C5F-0EB293B0B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36" y="380424"/>
                <a:ext cx="564791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09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304528" y="607076"/>
                <a:ext cx="11176272" cy="1591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次関数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グラフ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lang="en-US" altLang="ja-JP" sz="32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3200" b="1" dirty="0">
                    <a:solidFill>
                      <a:schemeClr val="bg1"/>
                    </a:solidFill>
                  </a:rPr>
                  <a:t>            </a:t>
                </a:r>
                <a:r>
                  <a:rPr lang="en-US" altLang="ja-JP" sz="100" b="1" dirty="0">
                    <a:solidFill>
                      <a:schemeClr val="bg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ja-JP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ja-JP" alt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の</m:t>
                    </m:r>
                    <m:r>
                      <a:rPr lang="ja-JP" alt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グラフ</m:t>
                    </m:r>
                    <m:r>
                      <a:rPr lang="ja-JP" alt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endParaRPr lang="en-US" altLang="ja-JP" sz="32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ja-JP" alt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どのように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平行移動</m:t>
                      </m:r>
                      <m:r>
                        <a:rPr lang="ja-JP" alt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したものですか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ja-JP" altLang="en-US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" y="607076"/>
                <a:ext cx="11176272" cy="1591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/>
          <p:cNvSpPr txBox="1">
            <a:spLocks/>
          </p:cNvSpPr>
          <p:nvPr/>
        </p:nvSpPr>
        <p:spPr>
          <a:xfrm>
            <a:off x="400978" y="-67608"/>
            <a:ext cx="7377196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レポート［</a:t>
            </a:r>
            <a:r>
              <a:rPr lang="en-US" altLang="ja-JP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3</a:t>
            </a:r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803354" y="2159616"/>
                <a:ext cx="7453469" cy="132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4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後の</m:t>
                      </m:r>
                      <m:r>
                        <a:rPr lang="ja-JP" altLang="en-US" sz="4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係数</m:t>
                      </m:r>
                      <m:r>
                        <a:rPr lang="ja-JP" alt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4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同じ</m:t>
                      </m:r>
                    </m:oMath>
                  </m:oMathPara>
                </a14:m>
                <a:endParaRPr lang="en-US" altLang="ja-JP" sz="40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sz="4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あること</m:t>
                      </m:r>
                      <m:r>
                        <a:rPr lang="ja-JP" alt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4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確認し</m:t>
                      </m:r>
                      <m:r>
                        <a:rPr lang="ja-JP" alt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  <m:r>
                        <a:rPr lang="ja-JP" altLang="en-US" sz="4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変化に</m:t>
                      </m:r>
                      <m:r>
                        <a:rPr lang="ja-JP" altLang="en-US" sz="4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注目</m:t>
                      </m:r>
                    </m:oMath>
                  </m:oMathPara>
                </a14:m>
                <a:endParaRPr lang="ja-JP" altLang="en-US" sz="4000" b="1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4" y="2159616"/>
                <a:ext cx="7453469" cy="1324080"/>
              </a:xfrm>
              <a:prstGeom prst="rect">
                <a:avLst/>
              </a:prstGeom>
              <a:blipFill>
                <a:blip r:embed="rId3"/>
                <a:stretch>
                  <a:fillRect r="-157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412339" y="3423463"/>
                <a:ext cx="4956335" cy="6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39" y="3423463"/>
                <a:ext cx="4956335" cy="644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69442" y="3476217"/>
                <a:ext cx="4956335" cy="6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2" y="3476217"/>
                <a:ext cx="4956335" cy="64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6931607" y="4146388"/>
                <a:ext cx="15525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( 2 , −1 )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607" y="4146388"/>
                <a:ext cx="1552512" cy="584775"/>
              </a:xfrm>
              <a:prstGeom prst="rect">
                <a:avLst/>
              </a:prstGeom>
              <a:blipFill>
                <a:blip r:embed="rId6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607726" y="4146387"/>
                <a:ext cx="15525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 −1 , 5 )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6" y="4146387"/>
                <a:ext cx="1552512" cy="584775"/>
              </a:xfrm>
              <a:prstGeom prst="rect">
                <a:avLst/>
              </a:prstGeom>
              <a:blipFill>
                <a:blip r:embed="rId7"/>
                <a:stretch>
                  <a:fillRect r="-7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楕円 23"/>
          <p:cNvSpPr/>
          <p:nvPr/>
        </p:nvSpPr>
        <p:spPr>
          <a:xfrm>
            <a:off x="2526988" y="598894"/>
            <a:ext cx="494298" cy="10713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1291318" y="4651051"/>
            <a:ext cx="6361124" cy="766287"/>
            <a:chOff x="2434324" y="4844481"/>
            <a:chExt cx="6361124" cy="766287"/>
          </a:xfrm>
        </p:grpSpPr>
        <p:sp>
          <p:nvSpPr>
            <p:cNvPr id="4" name="右矢印 3"/>
            <p:cNvSpPr/>
            <p:nvPr/>
          </p:nvSpPr>
          <p:spPr>
            <a:xfrm rot="16200000">
              <a:off x="8332410" y="5049182"/>
              <a:ext cx="616441" cy="30963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2434324" y="5563871"/>
              <a:ext cx="6290731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16200000">
              <a:off x="2092058" y="5227625"/>
              <a:ext cx="766287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>
            <a:off x="1864058" y="4642502"/>
            <a:ext cx="6425013" cy="1095477"/>
            <a:chOff x="2462082" y="4844481"/>
            <a:chExt cx="6298414" cy="766287"/>
          </a:xfrm>
        </p:grpSpPr>
        <p:sp>
          <p:nvSpPr>
            <p:cNvPr id="52" name="右矢印 51"/>
            <p:cNvSpPr/>
            <p:nvPr/>
          </p:nvSpPr>
          <p:spPr>
            <a:xfrm rot="16200000">
              <a:off x="8307399" y="5085752"/>
              <a:ext cx="653098" cy="25309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2462082" y="5584307"/>
              <a:ext cx="6228447" cy="0"/>
            </a:xfrm>
            <a:prstGeom prst="line">
              <a:avLst/>
            </a:prstGeom>
            <a:ln w="1016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6200000">
              <a:off x="2092058" y="5227625"/>
              <a:ext cx="766287" cy="0"/>
            </a:xfrm>
            <a:prstGeom prst="line">
              <a:avLst/>
            </a:prstGeom>
            <a:ln w="1016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/>
              <p:cNvSpPr/>
              <p:nvPr/>
            </p:nvSpPr>
            <p:spPr>
              <a:xfrm>
                <a:off x="2742356" y="4556517"/>
                <a:ext cx="4275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方向に</m:t>
                      </m:r>
                      <m:r>
                        <a:rPr lang="en-US" altLang="ja-JP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ja-JP" alt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356" y="4556517"/>
                <a:ext cx="427524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/>
              <p:cNvSpPr/>
              <p:nvPr/>
            </p:nvSpPr>
            <p:spPr>
              <a:xfrm>
                <a:off x="3755043" y="5798835"/>
                <a:ext cx="4275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方向に</m:t>
                      </m:r>
                      <m:r>
                        <a:rPr lang="en-US" altLang="ja-JP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ja-JP" alt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6" name="正方形/長方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43" y="5798835"/>
                <a:ext cx="427524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8507414" y="5168332"/>
                <a:ext cx="5125174" cy="1437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軸方向に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＋３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方向に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altLang="ja-JP" sz="2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sz="2800" dirty="0">
                    <a:solidFill>
                      <a:schemeClr val="bg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平行移動</m:t>
                    </m:r>
                    <m:r>
                      <a:rPr lang="ja-JP" alt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したもの</m:t>
                    </m:r>
                  </m:oMath>
                </a14:m>
                <a:endParaRPr lang="ja-JP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414" y="5168332"/>
                <a:ext cx="5125174" cy="14375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0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/>
      <p:bldP spid="19" grpId="0"/>
      <p:bldP spid="20" grpId="0"/>
      <p:bldP spid="21" grpId="0"/>
      <p:bldP spid="24" grpId="0" animBg="1"/>
      <p:bldP spid="55" grpId="0"/>
      <p:bldP spid="56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19080"/>
              </p:ext>
            </p:extLst>
          </p:nvPr>
        </p:nvGraphicFramePr>
        <p:xfrm>
          <a:off x="3053904" y="1337812"/>
          <a:ext cx="5282910" cy="433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91">
                  <a:extLst>
                    <a:ext uri="{9D8B030D-6E8A-4147-A177-3AD203B41FA5}">
                      <a16:colId xmlns:a16="http://schemas.microsoft.com/office/drawing/2014/main" val="3770867370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494480353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733076866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48818291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90044776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98020384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614972492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27500820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129825013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765147898"/>
                    </a:ext>
                  </a:extLst>
                </a:gridCol>
              </a:tblGrid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6576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7941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4768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1791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00432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483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097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030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7096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1091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0774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986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04129"/>
                  </a:ext>
                </a:extLst>
              </a:tr>
            </a:tbl>
          </a:graphicData>
        </a:graphic>
      </p:graphicFrame>
      <p:cxnSp>
        <p:nvCxnSpPr>
          <p:cNvPr id="17" name="直線矢印コネクタ 16"/>
          <p:cNvCxnSpPr/>
          <p:nvPr/>
        </p:nvCxnSpPr>
        <p:spPr>
          <a:xfrm rot="16200000">
            <a:off x="2969230" y="3487197"/>
            <a:ext cx="436333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3082655" y="4302056"/>
            <a:ext cx="5273432" cy="13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8475798" y="4039363"/>
                <a:ext cx="4200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98" y="4039363"/>
                <a:ext cx="42003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4976286" y="739379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286" y="739379"/>
                <a:ext cx="6223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4231940" y="4236711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40" y="4236711"/>
                <a:ext cx="263563" cy="461665"/>
              </a:xfrm>
              <a:prstGeom prst="rect">
                <a:avLst/>
              </a:prstGeom>
              <a:blipFill>
                <a:blip r:embed="rId4"/>
                <a:stretch>
                  <a:fillRect r="-1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844504" y="4279575"/>
                <a:ext cx="2635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altLang="ja-JP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504" y="4279575"/>
                <a:ext cx="263563" cy="369332"/>
              </a:xfrm>
              <a:prstGeom prst="rect">
                <a:avLst/>
              </a:prstGeom>
              <a:blipFill>
                <a:blip r:embed="rId5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4754550" y="243250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50" y="2432500"/>
                <a:ext cx="263563" cy="461665"/>
              </a:xfrm>
              <a:prstGeom prst="rect">
                <a:avLst/>
              </a:prstGeom>
              <a:blipFill>
                <a:blip r:embed="rId6"/>
                <a:stretch>
                  <a:fillRect l="-9302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6057395" y="4270033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95" y="4270033"/>
                <a:ext cx="263563" cy="461665"/>
              </a:xfrm>
              <a:prstGeom prst="rect">
                <a:avLst/>
              </a:prstGeom>
              <a:blipFill>
                <a:blip r:embed="rId7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4611089" y="451040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89" y="4510407"/>
                <a:ext cx="263563" cy="461665"/>
              </a:xfrm>
              <a:prstGeom prst="rect">
                <a:avLst/>
              </a:prstGeom>
              <a:blipFill>
                <a:blip r:embed="rId8"/>
                <a:stretch>
                  <a:fillRect r="-1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/>
          <p:cNvSpPr/>
          <p:nvPr/>
        </p:nvSpPr>
        <p:spPr>
          <a:xfrm>
            <a:off x="4580662" y="2606695"/>
            <a:ext cx="141396" cy="138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/>
          <p:cNvSpPr/>
          <p:nvPr/>
        </p:nvSpPr>
        <p:spPr>
          <a:xfrm>
            <a:off x="6142762" y="4568845"/>
            <a:ext cx="141396" cy="138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1" name="グラフ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377936"/>
              </p:ext>
            </p:extLst>
          </p:nvPr>
        </p:nvGraphicFramePr>
        <p:xfrm>
          <a:off x="2321076" y="-1532676"/>
          <a:ext cx="4660567" cy="43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右矢印 7"/>
          <p:cNvSpPr/>
          <p:nvPr/>
        </p:nvSpPr>
        <p:spPr>
          <a:xfrm>
            <a:off x="4611089" y="2505559"/>
            <a:ext cx="1635276" cy="28575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右矢印 67"/>
          <p:cNvSpPr/>
          <p:nvPr/>
        </p:nvSpPr>
        <p:spPr>
          <a:xfrm rot="5400000">
            <a:off x="5212548" y="3544239"/>
            <a:ext cx="2046354" cy="256347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3149815" y="1318608"/>
                <a:ext cx="4275241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4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0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0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方向に</m:t>
                      </m:r>
                      <m:r>
                        <a:rPr lang="en-US" altLang="ja-JP" sz="4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ja-JP" altLang="en-US" sz="4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15" y="1318608"/>
                <a:ext cx="427524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3086314" y="3170970"/>
                <a:ext cx="4275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4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0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0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方向に</m:t>
                      </m:r>
                      <m:r>
                        <a:rPr lang="en-US" altLang="ja-JP" sz="4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ja-JP" altLang="en-US" sz="4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314" y="3170970"/>
                <a:ext cx="4275241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1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2956 -0.00208 L 0.13203 0.29213 L 0.13203 0.28982 " pathEditMode="relative" ptsTypes="AAAA">
                                      <p:cBhvr>
                                        <p:cTn id="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  <p:bldP spid="8" grpId="0" animBg="1"/>
      <p:bldP spid="68" grpId="0" animBg="1"/>
      <p:bldP spid="77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-33547" y="750366"/>
            <a:ext cx="4487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グラフを書くときは</a:t>
            </a:r>
            <a:endParaRPr lang="en-US" altLang="ja-JP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ja-JP" alt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　表を作る！！</a:t>
            </a:r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4714891" y="32818"/>
            <a:ext cx="294111" cy="2059205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736170"/>
                  </p:ext>
                </p:extLst>
              </p:nvPr>
            </p:nvGraphicFramePr>
            <p:xfrm>
              <a:off x="4019368" y="11092"/>
              <a:ext cx="8158494" cy="1554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430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84076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24971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7698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5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  <a:endParaRPr kumimoji="1" lang="en-US" altLang="ja-JP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7845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736170"/>
                  </p:ext>
                </p:extLst>
              </p:nvPr>
            </p:nvGraphicFramePr>
            <p:xfrm>
              <a:off x="4019368" y="11092"/>
              <a:ext cx="8158494" cy="1554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430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84076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24971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7698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22" t="-787" r="-466667" b="-1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ja-JP" altLang="en-US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en-US" altLang="ja-JP" sz="700" dirty="0" smtClean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78457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22" t="-99225" r="-466667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642701" y="1995232"/>
                <a:ext cx="40721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altLang="ja-JP" sz="4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1</a:t>
                </a:r>
                <a:r>
                  <a:rPr lang="ja-JP" altLang="en-US" sz="4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のとき</a:t>
                </a:r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01" y="1995232"/>
                <a:ext cx="407219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642701" y="2722952"/>
                <a:ext cx="5427935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−3)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4000" b="0" dirty="0">
                    <a:solidFill>
                      <a:schemeClr val="bg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に</m:t>
                    </m:r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ja-JP" alt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を</m:t>
                    </m:r>
                    <m:r>
                      <a:rPr lang="ja-JP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代入</m:t>
                    </m:r>
                  </m:oMath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01" y="2722952"/>
                <a:ext cx="5427935" cy="1398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正方形/長方形 88"/>
              <p:cNvSpPr/>
              <p:nvPr/>
            </p:nvSpPr>
            <p:spPr>
              <a:xfrm>
                <a:off x="604850" y="4134991"/>
                <a:ext cx="44041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(−1−3)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正方形/長方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0" y="4134991"/>
                <a:ext cx="440415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648392" y="4935857"/>
                <a:ext cx="36768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altLang="ja-JP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(−4)</m:t>
                        </m:r>
                      </m:e>
                      <m:sup>
                        <m:r>
                          <a:rPr lang="en-US" altLang="ja-JP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ja-JP" sz="4000" b="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2" y="4935857"/>
                <a:ext cx="367686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正方形/長方形 115"/>
              <p:cNvSpPr/>
              <p:nvPr/>
            </p:nvSpPr>
            <p:spPr>
              <a:xfrm>
                <a:off x="633878" y="5811391"/>
                <a:ext cx="287857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=16−2</m:t>
                      </m:r>
                    </m:oMath>
                  </m:oMathPara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6" name="正方形/長方形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78" y="5811391"/>
                <a:ext cx="287857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正方形/長方形 118"/>
              <p:cNvSpPr/>
              <p:nvPr/>
            </p:nvSpPr>
            <p:spPr>
              <a:xfrm>
                <a:off x="6041609" y="826014"/>
                <a:ext cx="7894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正方形/長方形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609" y="826014"/>
                <a:ext cx="78947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楕円 123"/>
          <p:cNvSpPr/>
          <p:nvPr/>
        </p:nvSpPr>
        <p:spPr>
          <a:xfrm>
            <a:off x="6068278" y="74732"/>
            <a:ext cx="594722" cy="60362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楕円 124"/>
          <p:cNvSpPr/>
          <p:nvPr/>
        </p:nvSpPr>
        <p:spPr>
          <a:xfrm>
            <a:off x="1566284" y="2024349"/>
            <a:ext cx="854398" cy="64734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1805508" y="3468654"/>
            <a:ext cx="41823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1868076" y="4726444"/>
            <a:ext cx="5526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正方形/長方形 127"/>
              <p:cNvSpPr/>
              <p:nvPr/>
            </p:nvSpPr>
            <p:spPr>
              <a:xfrm>
                <a:off x="3319144" y="5811390"/>
                <a:ext cx="14392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8" name="正方形/長方形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44" y="5811390"/>
                <a:ext cx="143929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正方形/長方形 128"/>
              <p:cNvSpPr/>
              <p:nvPr/>
            </p:nvSpPr>
            <p:spPr>
              <a:xfrm>
                <a:off x="6225337" y="1902252"/>
                <a:ext cx="40721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 0</m:t>
                    </m:r>
                  </m:oMath>
                </a14:m>
                <a:r>
                  <a:rPr lang="ja-JP" altLang="en-US" sz="4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のとき</a:t>
                </a:r>
              </a:p>
            </p:txBody>
          </p:sp>
        </mc:Choice>
        <mc:Fallback xmlns="">
          <p:sp>
            <p:nvSpPr>
              <p:cNvPr id="129" name="正方形/長方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337" y="1902252"/>
                <a:ext cx="407219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正方形/長方形 129"/>
              <p:cNvSpPr/>
              <p:nvPr/>
            </p:nvSpPr>
            <p:spPr>
              <a:xfrm>
                <a:off x="6196310" y="2671693"/>
                <a:ext cx="5427935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−3)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4000" b="0" dirty="0">
                    <a:solidFill>
                      <a:schemeClr val="bg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に</m:t>
                    </m:r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0 </m:t>
                    </m:r>
                    <m:r>
                      <a:rPr lang="ja-JP" alt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を</m:t>
                    </m:r>
                    <m:r>
                      <a:rPr lang="ja-JP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代入</m:t>
                    </m:r>
                  </m:oMath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正方形/長方形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10" y="2671693"/>
                <a:ext cx="5427935" cy="1398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正方形/長方形 130"/>
              <p:cNvSpPr/>
              <p:nvPr/>
            </p:nvSpPr>
            <p:spPr>
              <a:xfrm>
                <a:off x="6187486" y="4042011"/>
                <a:ext cx="44041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(0−3)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1" name="正方形/長方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86" y="4042011"/>
                <a:ext cx="4404152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/>
              <p:cNvSpPr/>
              <p:nvPr/>
            </p:nvSpPr>
            <p:spPr>
              <a:xfrm>
                <a:off x="6231028" y="4842877"/>
                <a:ext cx="36768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altLang="ja-JP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(−3)</m:t>
                        </m:r>
                      </m:e>
                      <m:sup>
                        <m:r>
                          <a:rPr lang="en-US" altLang="ja-JP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ja-JP" sz="4000" b="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2" name="正方形/長方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028" y="4842877"/>
                <a:ext cx="3676864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正方形/長方形 132"/>
              <p:cNvSpPr/>
              <p:nvPr/>
            </p:nvSpPr>
            <p:spPr>
              <a:xfrm>
                <a:off x="6216514" y="5718411"/>
                <a:ext cx="287857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=9−2</m:t>
                      </m:r>
                    </m:oMath>
                  </m:oMathPara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3" name="正方形/長方形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514" y="5718411"/>
                <a:ext cx="2878579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正方形/長方形 133"/>
              <p:cNvSpPr/>
              <p:nvPr/>
            </p:nvSpPr>
            <p:spPr>
              <a:xfrm>
                <a:off x="8901780" y="5718410"/>
                <a:ext cx="14392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4" name="正方形/長方形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780" y="5718410"/>
                <a:ext cx="1439290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正方形/長方形 143"/>
              <p:cNvSpPr/>
              <p:nvPr/>
            </p:nvSpPr>
            <p:spPr>
              <a:xfrm>
                <a:off x="6939938" y="819904"/>
                <a:ext cx="5084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ja-JP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" name="正方形/長方形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938" y="819904"/>
                <a:ext cx="508404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正方形/長方形 144"/>
              <p:cNvSpPr/>
              <p:nvPr/>
            </p:nvSpPr>
            <p:spPr>
              <a:xfrm>
                <a:off x="7797341" y="833132"/>
                <a:ext cx="4738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5" name="正方形/長方形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341" y="833132"/>
                <a:ext cx="47382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/>
          <p:cNvCxnSpPr/>
          <p:nvPr/>
        </p:nvCxnSpPr>
        <p:spPr>
          <a:xfrm>
            <a:off x="7379129" y="3427084"/>
            <a:ext cx="35463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373281" y="4684874"/>
            <a:ext cx="37644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8402981" y="833135"/>
                <a:ext cx="4783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ja-JP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981" y="833135"/>
                <a:ext cx="478310" cy="646331"/>
              </a:xfrm>
              <a:prstGeom prst="rect">
                <a:avLst/>
              </a:prstGeom>
              <a:blipFill>
                <a:blip r:embed="rId20"/>
                <a:stretch>
                  <a:fillRect r="-36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9213464" y="833138"/>
                <a:ext cx="4783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ja-JP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464" y="833138"/>
                <a:ext cx="478310" cy="646331"/>
              </a:xfrm>
              <a:prstGeom prst="rect">
                <a:avLst/>
              </a:prstGeom>
              <a:blipFill>
                <a:blip r:embed="rId21"/>
                <a:stretch>
                  <a:fillRect r="-354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0049683" y="833141"/>
                <a:ext cx="4783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ja-JP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683" y="833141"/>
                <a:ext cx="478310" cy="646331"/>
              </a:xfrm>
              <a:prstGeom prst="rect">
                <a:avLst/>
              </a:prstGeom>
              <a:blipFill>
                <a:blip r:embed="rId22"/>
                <a:stretch>
                  <a:fillRect r="-371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11035327" y="833142"/>
                <a:ext cx="4862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327" y="833142"/>
                <a:ext cx="486285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楕円 32"/>
          <p:cNvSpPr/>
          <p:nvPr/>
        </p:nvSpPr>
        <p:spPr>
          <a:xfrm>
            <a:off x="6879756" y="76712"/>
            <a:ext cx="594722" cy="60362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7316853" y="1937978"/>
            <a:ext cx="603135" cy="65381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87972" y="125555"/>
            <a:ext cx="7377196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レポート［</a:t>
            </a:r>
            <a:r>
              <a:rPr lang="en-US" altLang="ja-JP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4</a:t>
            </a:r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］（１）（２）</a:t>
            </a:r>
            <a:endParaRPr lang="en-US" altLang="ja-JP" sz="2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プリント　練習３</a:t>
            </a:r>
          </a:p>
        </p:txBody>
      </p:sp>
    </p:spTree>
    <p:extLst>
      <p:ext uri="{BB962C8B-B14F-4D97-AF65-F5344CB8AC3E}">
        <p14:creationId xmlns:p14="http://schemas.microsoft.com/office/powerpoint/2010/main" val="19813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116" grpId="0"/>
      <p:bldP spid="119" grpId="0"/>
      <p:bldP spid="124" grpId="0" animBg="1"/>
      <p:bldP spid="125" grpId="0" animBg="1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4" grpId="0"/>
      <p:bldP spid="145" grpId="0"/>
      <p:bldP spid="26" grpId="0"/>
      <p:bldP spid="28" grpId="0"/>
      <p:bldP spid="29" grpId="0"/>
      <p:bldP spid="30" grpId="0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表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90602"/>
                  </p:ext>
                </p:extLst>
              </p:nvPr>
            </p:nvGraphicFramePr>
            <p:xfrm>
              <a:off x="3912231" y="413240"/>
              <a:ext cx="8158494" cy="1554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430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84076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24971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7698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5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  <a:endParaRPr kumimoji="1" lang="en-US" altLang="ja-JP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78457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1" lang="ja-JP" alt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14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-1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-2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-1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表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90602"/>
                  </p:ext>
                </p:extLst>
              </p:nvPr>
            </p:nvGraphicFramePr>
            <p:xfrm>
              <a:off x="3912231" y="413240"/>
              <a:ext cx="8158494" cy="1554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1430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84076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815431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24971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7698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2" t="-787" r="-467089" b="-1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ja-JP" altLang="en-US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en-US" altLang="ja-JP" sz="700" dirty="0" smtClean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78457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2" t="-99225" r="-467089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14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-1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-2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-1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13161"/>
              </p:ext>
            </p:extLst>
          </p:nvPr>
        </p:nvGraphicFramePr>
        <p:xfrm>
          <a:off x="298874" y="2252900"/>
          <a:ext cx="5282910" cy="433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91">
                  <a:extLst>
                    <a:ext uri="{9D8B030D-6E8A-4147-A177-3AD203B41FA5}">
                      <a16:colId xmlns:a16="http://schemas.microsoft.com/office/drawing/2014/main" val="3770867370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494480353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733076866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48818291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90044776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98020384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614972492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27500820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129825013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765147898"/>
                    </a:ext>
                  </a:extLst>
                </a:gridCol>
              </a:tblGrid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6576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7941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4768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1791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00432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483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097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030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7096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1091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0774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986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04129"/>
                  </a:ext>
                </a:extLst>
              </a:tr>
            </a:tbl>
          </a:graphicData>
        </a:graphic>
      </p:graphicFrame>
      <p:cxnSp>
        <p:nvCxnSpPr>
          <p:cNvPr id="17" name="直線矢印コネクタ 16"/>
          <p:cNvCxnSpPr/>
          <p:nvPr/>
        </p:nvCxnSpPr>
        <p:spPr>
          <a:xfrm rot="16200000">
            <a:off x="-816473" y="4434570"/>
            <a:ext cx="436333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303613" y="5231411"/>
            <a:ext cx="5273432" cy="13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5627281" y="4937965"/>
                <a:ext cx="4200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81" y="4937965"/>
                <a:ext cx="4200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192338" y="1700621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8" y="1700621"/>
                <a:ext cx="62230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1014925" y="5082196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25" y="5082196"/>
                <a:ext cx="62230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710082" y="5180359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82" y="5180359"/>
                <a:ext cx="263563" cy="461665"/>
              </a:xfrm>
              <a:prstGeom prst="rect">
                <a:avLst/>
              </a:prstGeom>
              <a:blipFill>
                <a:blip r:embed="rId6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2244832" y="5182838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32" y="5182838"/>
                <a:ext cx="263563" cy="461665"/>
              </a:xfrm>
              <a:prstGeom prst="rect">
                <a:avLst/>
              </a:prstGeom>
              <a:blipFill>
                <a:blip r:embed="rId7"/>
                <a:stretch>
                  <a:fillRect l="-4651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2779583" y="51851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83" y="5185110"/>
                <a:ext cx="263563" cy="461665"/>
              </a:xfrm>
              <a:prstGeom prst="rect">
                <a:avLst/>
              </a:prstGeom>
              <a:blipFill>
                <a:blip r:embed="rId8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489435" y="5173734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5" y="5173734"/>
                <a:ext cx="263563" cy="461665"/>
              </a:xfrm>
              <a:prstGeom prst="rect">
                <a:avLst/>
              </a:prstGeom>
              <a:blipFill>
                <a:blip r:embed="rId9"/>
                <a:stretch>
                  <a:fillRect r="-1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990278" y="336910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78" y="3369107"/>
                <a:ext cx="263563" cy="461665"/>
              </a:xfrm>
              <a:prstGeom prst="rect">
                <a:avLst/>
              </a:prstGeom>
              <a:blipFill>
                <a:blip r:embed="rId10"/>
                <a:stretch>
                  <a:fillRect l="-6818" r="-4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楕円 34"/>
          <p:cNvSpPr/>
          <p:nvPr/>
        </p:nvSpPr>
        <p:spPr>
          <a:xfrm>
            <a:off x="7499803" y="542593"/>
            <a:ext cx="746498" cy="12199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10791420" y="530332"/>
            <a:ext cx="746498" cy="1244506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5670897" y="2084894"/>
                <a:ext cx="5301159" cy="525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表が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完成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たらとれる座標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取っていく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897" y="2084894"/>
                <a:ext cx="5301159" cy="525913"/>
              </a:xfrm>
              <a:prstGeom prst="rect">
                <a:avLst/>
              </a:prstGeom>
              <a:blipFill>
                <a:blip r:embed="rId11"/>
                <a:stretch>
                  <a:fillRect r="-204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6622136" y="3154356"/>
            <a:ext cx="5074278" cy="2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6558636" y="3169334"/>
                <a:ext cx="5301159" cy="71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  5 </m:t>
                    </m:r>
                  </m:oMath>
                </a14:m>
                <a:r>
                  <a:rPr lang="ja-JP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  のと</a:t>
                </a:r>
                <a14:m>
                  <m:oMath xmlns:m="http://schemas.openxmlformats.org/officeDocument/2006/math">
                    <m:r>
                      <a:rPr lang="ja-JP" altLang="en-US" sz="3600" b="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き</m:t>
                    </m:r>
                    <m:r>
                      <a:rPr lang="ja-JP" altLang="en-US" sz="360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altLang="ja-JP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636" y="3169334"/>
                <a:ext cx="5301159" cy="7139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コネクタ 38"/>
          <p:cNvCxnSpPr/>
          <p:nvPr/>
        </p:nvCxnSpPr>
        <p:spPr>
          <a:xfrm>
            <a:off x="6634028" y="3865556"/>
            <a:ext cx="4974295" cy="215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/>
          <p:cNvSpPr/>
          <p:nvPr/>
        </p:nvSpPr>
        <p:spPr>
          <a:xfrm>
            <a:off x="8307720" y="527642"/>
            <a:ext cx="753963" cy="1282216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9938211" y="511410"/>
            <a:ext cx="746498" cy="1256951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558635" y="3938516"/>
                <a:ext cx="5512090" cy="71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2</m:t>
                    </m:r>
                  </m:oMath>
                </a14:m>
                <a:r>
                  <a:rPr lang="ja-JP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　のと</a:t>
                </a:r>
                <a14:m>
                  <m:oMath xmlns:m="http://schemas.openxmlformats.org/officeDocument/2006/math">
                    <m:r>
                      <a:rPr lang="ja-JP" altLang="en-US" sz="3600" b="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き</m:t>
                    </m:r>
                    <m:r>
                      <a:rPr lang="ja-JP" altLang="en-US" sz="360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ja-JP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635" y="3938516"/>
                <a:ext cx="5512090" cy="7139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コネクタ 44"/>
          <p:cNvCxnSpPr/>
          <p:nvPr/>
        </p:nvCxnSpPr>
        <p:spPr>
          <a:xfrm>
            <a:off x="6574271" y="4627363"/>
            <a:ext cx="5176271" cy="21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6561767" y="4705841"/>
                <a:ext cx="5508958" cy="71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ja-JP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　のと</a:t>
                </a:r>
                <a14:m>
                  <m:oMath xmlns:m="http://schemas.openxmlformats.org/officeDocument/2006/math">
                    <m:r>
                      <a:rPr lang="ja-JP" altLang="en-US" sz="3600" b="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き</m:t>
                    </m:r>
                    <m:r>
                      <a:rPr lang="ja-JP" altLang="en-US" sz="360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ja-JP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767" y="4705841"/>
                <a:ext cx="5508958" cy="7139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/>
          <p:cNvCxnSpPr/>
          <p:nvPr/>
        </p:nvCxnSpPr>
        <p:spPr>
          <a:xfrm>
            <a:off x="6612371" y="5414763"/>
            <a:ext cx="5176271" cy="215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楕円 47"/>
          <p:cNvSpPr/>
          <p:nvPr/>
        </p:nvSpPr>
        <p:spPr>
          <a:xfrm>
            <a:off x="9140420" y="531107"/>
            <a:ext cx="746498" cy="128221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6541384" y="5453666"/>
                <a:ext cx="5529341" cy="71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r>
                  <a:rPr lang="ja-JP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　のと</a:t>
                </a:r>
                <a14:m>
                  <m:oMath xmlns:m="http://schemas.openxmlformats.org/officeDocument/2006/math">
                    <m:r>
                      <a:rPr lang="ja-JP" altLang="en-US" sz="3600" b="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き</m:t>
                    </m:r>
                    <m:r>
                      <a:rPr lang="ja-JP" altLang="en-US" sz="360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altLang="ja-JP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84" y="5453666"/>
                <a:ext cx="5529341" cy="7139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/>
          <p:cNvCxnSpPr/>
          <p:nvPr/>
        </p:nvCxnSpPr>
        <p:spPr>
          <a:xfrm>
            <a:off x="6634865" y="6122729"/>
            <a:ext cx="5125021" cy="2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6570954" y="2464317"/>
                <a:ext cx="5134162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1</m:t>
                    </m:r>
                  </m:oMath>
                </a14:m>
                <a:r>
                  <a:rPr lang="ja-JP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　のと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き　</m:t>
                    </m:r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endParaRPr lang="en-US" altLang="ja-JP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54" y="2464317"/>
                <a:ext cx="5134162" cy="7139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/>
              <p:cNvSpPr/>
              <p:nvPr/>
            </p:nvSpPr>
            <p:spPr>
              <a:xfrm>
                <a:off x="36387" y="51968"/>
                <a:ext cx="40817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ja-JP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のグラフ</a:t>
                </a:r>
              </a:p>
            </p:txBody>
          </p:sp>
        </mc:Choice>
        <mc:Fallback xmlns=""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" y="51968"/>
                <a:ext cx="408179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446855" y="980945"/>
                <a:ext cx="8703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5" y="980945"/>
                <a:ext cx="870337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1103364" y="1026268"/>
                <a:ext cx="15790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64" y="1026268"/>
                <a:ext cx="157909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145349" y="556061"/>
                <a:ext cx="1317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9" y="556061"/>
                <a:ext cx="131737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1151744" y="571025"/>
                <a:ext cx="15790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(3,−2)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44" y="571025"/>
                <a:ext cx="1579092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コネクタ 68"/>
          <p:cNvCxnSpPr/>
          <p:nvPr/>
        </p:nvCxnSpPr>
        <p:spPr>
          <a:xfrm>
            <a:off x="1165185" y="1481719"/>
            <a:ext cx="10321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1205150" y="503750"/>
            <a:ext cx="59369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1278706" y="1079281"/>
            <a:ext cx="108478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1203748" y="578977"/>
            <a:ext cx="127199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3278353" y="5185105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353" y="5185105"/>
                <a:ext cx="263563" cy="461665"/>
              </a:xfrm>
              <a:prstGeom prst="rect">
                <a:avLst/>
              </a:prstGeom>
              <a:blipFill>
                <a:blip r:embed="rId26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3846383" y="51851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83" y="5185110"/>
                <a:ext cx="263563" cy="461665"/>
              </a:xfrm>
              <a:prstGeom prst="rect">
                <a:avLst/>
              </a:prstGeom>
              <a:blipFill>
                <a:blip r:embed="rId27"/>
                <a:stretch>
                  <a:fillRect l="-9302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4341683" y="51851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83" y="5185110"/>
                <a:ext cx="263563" cy="461665"/>
              </a:xfrm>
              <a:prstGeom prst="rect">
                <a:avLst/>
              </a:prstGeom>
              <a:blipFill>
                <a:blip r:embed="rId28"/>
                <a:stretch>
                  <a:fillRect l="-4651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4875083" y="51851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83" y="5185110"/>
                <a:ext cx="263563" cy="461665"/>
              </a:xfrm>
              <a:prstGeom prst="rect">
                <a:avLst/>
              </a:prstGeom>
              <a:blipFill>
                <a:blip r:embed="rId29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/>
          <p:cNvSpPr/>
          <p:nvPr/>
        </p:nvSpPr>
        <p:spPr>
          <a:xfrm>
            <a:off x="1804439" y="4502871"/>
            <a:ext cx="137623" cy="143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3912639" y="4515571"/>
            <a:ext cx="137623" cy="143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/>
          <p:cNvSpPr/>
          <p:nvPr/>
        </p:nvSpPr>
        <p:spPr>
          <a:xfrm>
            <a:off x="2350539" y="5493471"/>
            <a:ext cx="137623" cy="143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/>
          <p:cNvSpPr/>
          <p:nvPr/>
        </p:nvSpPr>
        <p:spPr>
          <a:xfrm>
            <a:off x="3391939" y="5506171"/>
            <a:ext cx="137623" cy="143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/>
          <p:cNvSpPr/>
          <p:nvPr/>
        </p:nvSpPr>
        <p:spPr>
          <a:xfrm>
            <a:off x="2845839" y="5836371"/>
            <a:ext cx="137623" cy="143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/>
          <p:cNvSpPr/>
          <p:nvPr/>
        </p:nvSpPr>
        <p:spPr>
          <a:xfrm>
            <a:off x="1283739" y="2839171"/>
            <a:ext cx="137623" cy="143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>
            <a:off x="4433339" y="2851871"/>
            <a:ext cx="137623" cy="1430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2" name="グラフ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099213"/>
              </p:ext>
            </p:extLst>
          </p:nvPr>
        </p:nvGraphicFramePr>
        <p:xfrm>
          <a:off x="439783" y="1716450"/>
          <a:ext cx="5001092" cy="43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84" name="直線コネクタ 83"/>
          <p:cNvCxnSpPr/>
          <p:nvPr/>
        </p:nvCxnSpPr>
        <p:spPr>
          <a:xfrm>
            <a:off x="9510611" y="415532"/>
            <a:ext cx="2830" cy="1506453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9162348" y="-86207"/>
                <a:ext cx="870337" cy="649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48" y="-86207"/>
                <a:ext cx="870337" cy="64985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209761" y="1469620"/>
                <a:ext cx="1317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下に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凸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61" y="1469620"/>
                <a:ext cx="1317375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/>
          <p:cNvCxnSpPr/>
          <p:nvPr/>
        </p:nvCxnSpPr>
        <p:spPr>
          <a:xfrm>
            <a:off x="2949159" y="2157958"/>
            <a:ext cx="2974" cy="4727896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4" grpId="0"/>
      <p:bldP spid="37" grpId="0"/>
      <p:bldP spid="40" grpId="0" animBg="1"/>
      <p:bldP spid="41" grpId="0" animBg="1"/>
      <p:bldP spid="44" grpId="0"/>
      <p:bldP spid="46" grpId="0"/>
      <p:bldP spid="48" grpId="0" animBg="1"/>
      <p:bldP spid="49" grpId="0"/>
      <p:bldP spid="51" grpId="0"/>
      <p:bldP spid="64" grpId="0"/>
      <p:bldP spid="65" grpId="0"/>
      <p:bldP spid="66" grpId="0"/>
      <p:bldP spid="67" grpId="0"/>
      <p:bldP spid="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Graphic spid="42" grpId="0">
        <p:bldAsOne/>
      </p:bldGraphic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32476" y="635000"/>
            <a:ext cx="7693923" cy="2357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目標</a:t>
            </a:r>
            <a:endParaRPr lang="en-US" altLang="ja-JP" sz="36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・２次関数の平行移動がわかる</a:t>
            </a:r>
            <a:endParaRPr lang="en-US" altLang="ja-JP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・２次関数のグラフが書ける</a:t>
            </a:r>
            <a:endParaRPr lang="en-US" altLang="ja-JP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964031" y="2570017"/>
                <a:ext cx="4528969" cy="2031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頂点がわかる</m:t>
                      </m:r>
                    </m:oMath>
                  </m:oMathPara>
                </a14:m>
                <a:endParaRPr lang="en-US" altLang="ja-JP" sz="4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わか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る</m:t>
                      </m:r>
                    </m:oMath>
                  </m:oMathPara>
                </a14:m>
                <a:endParaRPr kumimoji="1" lang="ja-JP" altLang="en-US" sz="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31" y="2570017"/>
                <a:ext cx="4528969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52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メール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tese</m:t>
                      </m:r>
                      <m:r>
                        <m:rPr>
                          <m:nor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15@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yahoo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jp</m:t>
                      </m:r>
                    </m:oMath>
                  </m:oMathPara>
                </a14:m>
                <a:endParaRPr lang="en-US" altLang="ja-JP" sz="54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ja-JP" alt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パスワード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altLang="ja-JP" sz="2800" b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40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omiya2024</a:t>
                </a:r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blipFill>
                <a:blip r:embed="rId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80001"/>
          <a:stretch/>
        </p:blipFill>
        <p:spPr>
          <a:xfrm>
            <a:off x="5591809" y="1276038"/>
            <a:ext cx="6081885" cy="20187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9851923" y="1887793"/>
            <a:ext cx="442451" cy="471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29236" t="30262" r="37705" b="11901"/>
          <a:stretch/>
        </p:blipFill>
        <p:spPr>
          <a:xfrm>
            <a:off x="991949" y="693637"/>
            <a:ext cx="3355615" cy="3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889424" y="2252900"/>
          <a:ext cx="5282910" cy="433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91">
                  <a:extLst>
                    <a:ext uri="{9D8B030D-6E8A-4147-A177-3AD203B41FA5}">
                      <a16:colId xmlns:a16="http://schemas.microsoft.com/office/drawing/2014/main" val="3770867370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494480353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733076866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48818291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90044776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98020384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614972492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27500820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129825013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765147898"/>
                    </a:ext>
                  </a:extLst>
                </a:gridCol>
              </a:tblGrid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6576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7941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4768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1791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00432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483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097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030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7096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1091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0774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986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04129"/>
                  </a:ext>
                </a:extLst>
              </a:tr>
            </a:tbl>
          </a:graphicData>
        </a:graphic>
      </p:graphicFrame>
      <p:cxnSp>
        <p:nvCxnSpPr>
          <p:cNvPr id="17" name="直線矢印コネクタ 16"/>
          <p:cNvCxnSpPr/>
          <p:nvPr/>
        </p:nvCxnSpPr>
        <p:spPr>
          <a:xfrm rot="16200000">
            <a:off x="1339652" y="4434570"/>
            <a:ext cx="436333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894163" y="6237029"/>
            <a:ext cx="5273432" cy="13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6154240" y="5917345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40" y="5917345"/>
                <a:ext cx="62230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3349192" y="1699593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92" y="1699593"/>
                <a:ext cx="6223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3127149" y="6086056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49" y="6086056"/>
                <a:ext cx="62230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880058" y="6197514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58" y="6197514"/>
                <a:ext cx="263563" cy="461665"/>
              </a:xfrm>
              <a:prstGeom prst="rect">
                <a:avLst/>
              </a:prstGeom>
              <a:blipFill>
                <a:blip r:embed="rId5"/>
                <a:stretch>
                  <a:fillRect l="-4545" r="-38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400953" y="6186138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53" y="6186138"/>
                <a:ext cx="263563" cy="461665"/>
              </a:xfrm>
              <a:prstGeom prst="rect">
                <a:avLst/>
              </a:prstGeom>
              <a:blipFill>
                <a:blip r:embed="rId6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4921849" y="61884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49" y="6188410"/>
                <a:ext cx="263563" cy="461665"/>
              </a:xfrm>
              <a:prstGeom prst="rect">
                <a:avLst/>
              </a:prstGeom>
              <a:blipFill>
                <a:blip r:embed="rId7"/>
                <a:stretch>
                  <a:fillRect l="-4545" r="-38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562200" y="6186138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00" y="6186138"/>
                <a:ext cx="263563" cy="461665"/>
              </a:xfrm>
              <a:prstGeom prst="rect">
                <a:avLst/>
              </a:prstGeom>
              <a:blipFill>
                <a:blip r:embed="rId8"/>
                <a:stretch>
                  <a:fillRect r="-1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2083095" y="6174762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95" y="6174762"/>
                <a:ext cx="263563" cy="461665"/>
              </a:xfrm>
              <a:prstGeom prst="rect">
                <a:avLst/>
              </a:prstGeom>
              <a:blipFill>
                <a:blip r:embed="rId9"/>
                <a:stretch>
                  <a:fillRect r="-1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2603991" y="6177034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91" y="6177034"/>
                <a:ext cx="263563" cy="461665"/>
              </a:xfrm>
              <a:prstGeom prst="rect">
                <a:avLst/>
              </a:prstGeom>
              <a:blipFill>
                <a:blip r:embed="rId10"/>
                <a:stretch>
                  <a:fillRect r="-1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3161409" y="432277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09" y="4322777"/>
                <a:ext cx="263563" cy="461665"/>
              </a:xfrm>
              <a:prstGeom prst="rect">
                <a:avLst/>
              </a:prstGeom>
              <a:blipFill>
                <a:blip r:embed="rId11"/>
                <a:stretch>
                  <a:fillRect l="-9302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3081794" y="268730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94" y="2687307"/>
                <a:ext cx="263563" cy="461665"/>
              </a:xfrm>
              <a:prstGeom prst="rect">
                <a:avLst/>
              </a:prstGeom>
              <a:blipFill>
                <a:blip r:embed="rId12"/>
                <a:stretch>
                  <a:fillRect l="-6977" r="-10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351673" y="930151"/>
                <a:ext cx="33444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3" y="930151"/>
                <a:ext cx="3344443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グラフ 38"/>
          <p:cNvGraphicFramePr>
            <a:graphicFrameLocks/>
          </p:cNvGraphicFramePr>
          <p:nvPr/>
        </p:nvGraphicFramePr>
        <p:xfrm>
          <a:off x="1986791" y="1667308"/>
          <a:ext cx="3069060" cy="468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1" name="グラフ 40"/>
          <p:cNvGraphicFramePr>
            <a:graphicFrameLocks/>
          </p:cNvGraphicFramePr>
          <p:nvPr/>
        </p:nvGraphicFramePr>
        <p:xfrm>
          <a:off x="1986791" y="1667308"/>
          <a:ext cx="3069060" cy="468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3" name="直線コネクタ 2"/>
          <p:cNvCxnSpPr/>
          <p:nvPr/>
        </p:nvCxnSpPr>
        <p:spPr>
          <a:xfrm>
            <a:off x="2384838" y="99196"/>
            <a:ext cx="344075" cy="21214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4314827" y="161410"/>
            <a:ext cx="294111" cy="2059205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 52"/>
              <p:cNvGraphicFramePr>
                <a:graphicFrameLocks noGrp="1"/>
              </p:cNvGraphicFramePr>
              <p:nvPr/>
            </p:nvGraphicFramePr>
            <p:xfrm>
              <a:off x="4051639" y="264996"/>
              <a:ext cx="7558470" cy="1789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252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65278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04585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6351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/>
                            <a:t>-3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-2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  <a:endParaRPr kumimoji="1" lang="en-US" altLang="ja-JP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6472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kumimoji="1"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kumimoji="1" lang="ja-JP" altLang="en-US" sz="4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90062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587217"/>
                  </p:ext>
                </p:extLst>
              </p:nvPr>
            </p:nvGraphicFramePr>
            <p:xfrm>
              <a:off x="4051639" y="264996"/>
              <a:ext cx="7558470" cy="1789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252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65278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04585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63516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552" t="-952" r="-587845" b="-18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ja-JP" altLang="en-US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-3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</a:t>
                          </a:r>
                          <a:r>
                            <a:rPr kumimoji="1" lang="ja-JP" altLang="en-US" sz="700" dirty="0" smtClean="0"/>
                            <a:t>・</a:t>
                          </a:r>
                          <a:endParaRPr kumimoji="1" lang="en-US" altLang="ja-JP" sz="700" dirty="0" smtClean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64728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552" t="-100000" r="-587845" b="-81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552" t="-252381" r="-587845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90062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5657935" y="1548330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935" y="1548330"/>
                <a:ext cx="70318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/>
              <p:cNvSpPr/>
              <p:nvPr/>
            </p:nvSpPr>
            <p:spPr>
              <a:xfrm>
                <a:off x="6433797" y="1562181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797" y="1562181"/>
                <a:ext cx="70318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/>
              <p:cNvSpPr/>
              <p:nvPr/>
            </p:nvSpPr>
            <p:spPr>
              <a:xfrm>
                <a:off x="7223509" y="1562176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正方形/長方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509" y="1562176"/>
                <a:ext cx="70318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7999366" y="1562174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366" y="1562174"/>
                <a:ext cx="70318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8802934" y="1562173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934" y="1562173"/>
                <a:ext cx="703182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/>
              <p:cNvSpPr/>
              <p:nvPr/>
            </p:nvSpPr>
            <p:spPr>
              <a:xfrm>
                <a:off x="9578782" y="1562178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782" y="1562178"/>
                <a:ext cx="70318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10368475" y="1562183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475" y="1562183"/>
                <a:ext cx="70318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>
            <a:off x="4660752" y="1953115"/>
            <a:ext cx="316015" cy="2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/>
              <p:cNvSpPr/>
              <p:nvPr/>
            </p:nvSpPr>
            <p:spPr>
              <a:xfrm>
                <a:off x="3507613" y="5225391"/>
                <a:ext cx="334444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44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4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4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4400" b="1" dirty="0">
                  <a:ln>
                    <a:solidFill>
                      <a:schemeClr val="bg1"/>
                    </a:solidFill>
                  </a:ln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13" y="5225391"/>
                <a:ext cx="3344443" cy="78476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4091835" y="2426508"/>
                <a:ext cx="33444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35" y="2426508"/>
                <a:ext cx="3344443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左カーブ矢印 64"/>
          <p:cNvSpPr/>
          <p:nvPr/>
        </p:nvSpPr>
        <p:spPr>
          <a:xfrm>
            <a:off x="5088032" y="1084087"/>
            <a:ext cx="263563" cy="66464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7" name="左カーブ矢印 66"/>
          <p:cNvSpPr/>
          <p:nvPr/>
        </p:nvSpPr>
        <p:spPr>
          <a:xfrm>
            <a:off x="6293379" y="1084082"/>
            <a:ext cx="263563" cy="66464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楕円 67"/>
          <p:cNvSpPr/>
          <p:nvPr/>
        </p:nvSpPr>
        <p:spPr>
          <a:xfrm>
            <a:off x="3423737" y="4487745"/>
            <a:ext cx="207659" cy="1916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/>
          <p:nvPr/>
        </p:nvSpPr>
        <p:spPr>
          <a:xfrm>
            <a:off x="3944403" y="3478239"/>
            <a:ext cx="195627" cy="1879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/>
          <p:nvPr/>
        </p:nvSpPr>
        <p:spPr>
          <a:xfrm>
            <a:off x="2891458" y="3478234"/>
            <a:ext cx="195627" cy="1879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>
            <a:off x="8044334" y="248259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/>
          <p:nvPr/>
        </p:nvSpPr>
        <p:spPr>
          <a:xfrm>
            <a:off x="8044334" y="1495790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7282319" y="242631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/>
          <p:cNvSpPr/>
          <p:nvPr/>
        </p:nvSpPr>
        <p:spPr>
          <a:xfrm>
            <a:off x="7282319" y="1490162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>
            <a:off x="8847874" y="242631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8847874" y="1490162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7530415" y="2737693"/>
                <a:ext cx="3861409" cy="666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軸方向に</m:t>
                      </m:r>
                      <m:r>
                        <a:rPr lang="ja-JP" altLang="en-US" sz="3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0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415" y="2737693"/>
                <a:ext cx="3861409" cy="66627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7613545" y="3388827"/>
                <a:ext cx="3861409" cy="552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軸方向に</m:t>
                      </m:r>
                      <m:r>
                        <a:rPr lang="ja-JP" altLang="en-US" sz="3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5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545" y="3388827"/>
                <a:ext cx="3861409" cy="55258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7530415" y="4296443"/>
                <a:ext cx="4351524" cy="552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座標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( 0 , 5 )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415" y="4296443"/>
                <a:ext cx="4351524" cy="5525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7559923" y="4882201"/>
                <a:ext cx="435152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方程式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23" y="4882201"/>
                <a:ext cx="4351524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7025345" y="5604219"/>
                <a:ext cx="5999599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下に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凸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グラフ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　　（下にとんがっている）</a:t>
                </a:r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345" y="5604219"/>
                <a:ext cx="5999599" cy="984885"/>
              </a:xfrm>
              <a:prstGeom prst="rect">
                <a:avLst/>
              </a:prstGeom>
              <a:blipFill>
                <a:blip r:embed="rId30"/>
                <a:stretch>
                  <a:fillRect b="-246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上矢印 86"/>
          <p:cNvSpPr/>
          <p:nvPr/>
        </p:nvSpPr>
        <p:spPr>
          <a:xfrm>
            <a:off x="3442343" y="4779278"/>
            <a:ext cx="142124" cy="130677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5111561" y="3827272"/>
                <a:ext cx="33444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61" y="3827272"/>
                <a:ext cx="3344443" cy="7694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上矢印 88"/>
          <p:cNvSpPr/>
          <p:nvPr/>
        </p:nvSpPr>
        <p:spPr>
          <a:xfrm>
            <a:off x="2915863" y="3670905"/>
            <a:ext cx="142124" cy="130677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上矢印 89"/>
          <p:cNvSpPr/>
          <p:nvPr/>
        </p:nvSpPr>
        <p:spPr>
          <a:xfrm>
            <a:off x="3982674" y="3670909"/>
            <a:ext cx="142124" cy="130677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E3E30593-4B4C-32BC-BF1E-EA919100B924}"/>
                  </a:ext>
                </a:extLst>
              </p:cNvPr>
              <p:cNvSpPr/>
              <p:nvPr/>
            </p:nvSpPr>
            <p:spPr>
              <a:xfrm>
                <a:off x="255603" y="180642"/>
                <a:ext cx="1385843" cy="770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復習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E3E30593-4B4C-32BC-BF1E-EA919100B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3" y="180642"/>
                <a:ext cx="1385843" cy="77033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7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417 L -0.00026 -0.233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1" grpId="1">
        <p:bldAsOne/>
      </p:bldGraphic>
      <p:bldP spid="54" grpId="0"/>
      <p:bldP spid="55" grpId="0"/>
      <p:bldP spid="56" grpId="0"/>
      <p:bldP spid="58" grpId="0"/>
      <p:bldP spid="59" grpId="0"/>
      <p:bldP spid="60" grpId="0"/>
      <p:bldP spid="61" grpId="0"/>
      <p:bldP spid="64" grpId="0"/>
      <p:bldP spid="65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2" grpId="0"/>
      <p:bldP spid="83" grpId="0"/>
      <p:bldP spid="84" grpId="0"/>
      <p:bldP spid="85" grpId="0"/>
      <p:bldP spid="86" grpId="0"/>
      <p:bldP spid="87" grpId="0" animBg="1"/>
      <p:bldP spid="88" grpId="0"/>
      <p:bldP spid="88" grpId="1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889424" y="2252900"/>
          <a:ext cx="5282910" cy="433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91">
                  <a:extLst>
                    <a:ext uri="{9D8B030D-6E8A-4147-A177-3AD203B41FA5}">
                      <a16:colId xmlns:a16="http://schemas.microsoft.com/office/drawing/2014/main" val="3770867370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494480353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733076866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48818291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90044776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98020384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614972492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27500820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129825013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765147898"/>
                    </a:ext>
                  </a:extLst>
                </a:gridCol>
              </a:tblGrid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6576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7941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4768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1791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00432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483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097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030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7096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1091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0774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986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04129"/>
                  </a:ext>
                </a:extLst>
              </a:tr>
            </a:tbl>
          </a:graphicData>
        </a:graphic>
      </p:graphicFrame>
      <p:cxnSp>
        <p:nvCxnSpPr>
          <p:cNvPr id="17" name="直線矢印コネクタ 16"/>
          <p:cNvCxnSpPr/>
          <p:nvPr/>
        </p:nvCxnSpPr>
        <p:spPr>
          <a:xfrm rot="16200000">
            <a:off x="1339652" y="4434570"/>
            <a:ext cx="436333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894163" y="6237029"/>
            <a:ext cx="5273432" cy="13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6154240" y="5917345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40" y="5917345"/>
                <a:ext cx="62230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3349192" y="1699593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92" y="1699593"/>
                <a:ext cx="6223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3127149" y="6086056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49" y="6086056"/>
                <a:ext cx="62230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880058" y="6197514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58" y="6197514"/>
                <a:ext cx="263563" cy="461665"/>
              </a:xfrm>
              <a:prstGeom prst="rect">
                <a:avLst/>
              </a:prstGeom>
              <a:blipFill>
                <a:blip r:embed="rId5"/>
                <a:stretch>
                  <a:fillRect l="-4545" r="-38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400953" y="6186138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53" y="6186138"/>
                <a:ext cx="263563" cy="461665"/>
              </a:xfrm>
              <a:prstGeom prst="rect">
                <a:avLst/>
              </a:prstGeom>
              <a:blipFill>
                <a:blip r:embed="rId6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4921849" y="61884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49" y="6188410"/>
                <a:ext cx="263563" cy="461665"/>
              </a:xfrm>
              <a:prstGeom prst="rect">
                <a:avLst/>
              </a:prstGeom>
              <a:blipFill>
                <a:blip r:embed="rId7"/>
                <a:stretch>
                  <a:fillRect l="-4545" r="-38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562200" y="6186138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00" y="6186138"/>
                <a:ext cx="263563" cy="461665"/>
              </a:xfrm>
              <a:prstGeom prst="rect">
                <a:avLst/>
              </a:prstGeom>
              <a:blipFill>
                <a:blip r:embed="rId8"/>
                <a:stretch>
                  <a:fillRect r="-1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2083095" y="6174762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95" y="6174762"/>
                <a:ext cx="263563" cy="461665"/>
              </a:xfrm>
              <a:prstGeom prst="rect">
                <a:avLst/>
              </a:prstGeom>
              <a:blipFill>
                <a:blip r:embed="rId9"/>
                <a:stretch>
                  <a:fillRect r="-1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2603991" y="6177034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91" y="6177034"/>
                <a:ext cx="263563" cy="461665"/>
              </a:xfrm>
              <a:prstGeom prst="rect">
                <a:avLst/>
              </a:prstGeom>
              <a:blipFill>
                <a:blip r:embed="rId10"/>
                <a:stretch>
                  <a:fillRect r="-1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3161409" y="432277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09" y="4322777"/>
                <a:ext cx="263563" cy="461665"/>
              </a:xfrm>
              <a:prstGeom prst="rect">
                <a:avLst/>
              </a:prstGeom>
              <a:blipFill>
                <a:blip r:embed="rId11"/>
                <a:stretch>
                  <a:fillRect l="-9302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3081794" y="268730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94" y="2687307"/>
                <a:ext cx="263563" cy="461665"/>
              </a:xfrm>
              <a:prstGeom prst="rect">
                <a:avLst/>
              </a:prstGeom>
              <a:blipFill>
                <a:blip r:embed="rId12"/>
                <a:stretch>
                  <a:fillRect l="-6977" r="-10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80435" y="105766"/>
                <a:ext cx="385148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5" y="105766"/>
                <a:ext cx="385148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グラフ 38"/>
          <p:cNvGraphicFramePr>
            <a:graphicFrameLocks/>
          </p:cNvGraphicFramePr>
          <p:nvPr/>
        </p:nvGraphicFramePr>
        <p:xfrm>
          <a:off x="1986791" y="1667308"/>
          <a:ext cx="3069060" cy="468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1" name="グラフ 40"/>
          <p:cNvGraphicFramePr>
            <a:graphicFrameLocks/>
          </p:cNvGraphicFramePr>
          <p:nvPr/>
        </p:nvGraphicFramePr>
        <p:xfrm>
          <a:off x="2028166" y="1667308"/>
          <a:ext cx="3069060" cy="468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42" name="直線コネクタ 41"/>
          <p:cNvCxnSpPr/>
          <p:nvPr/>
        </p:nvCxnSpPr>
        <p:spPr>
          <a:xfrm flipH="1">
            <a:off x="4314827" y="161410"/>
            <a:ext cx="294111" cy="2059205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 52"/>
              <p:cNvGraphicFramePr>
                <a:graphicFrameLocks noGrp="1"/>
              </p:cNvGraphicFramePr>
              <p:nvPr/>
            </p:nvGraphicFramePr>
            <p:xfrm>
              <a:off x="3880058" y="266393"/>
              <a:ext cx="7841673" cy="1789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455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65278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04585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6351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/>
                            <a:t>-3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-2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  <a:endParaRPr kumimoji="1" lang="en-US" altLang="ja-JP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6472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kumimoji="1"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4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90062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943165"/>
                  </p:ext>
                </p:extLst>
              </p:nvPr>
            </p:nvGraphicFramePr>
            <p:xfrm>
              <a:off x="3880058" y="266393"/>
              <a:ext cx="7841673" cy="1789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455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65278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04585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63516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441" t="-952" r="-469163" b="-18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ja-JP" altLang="en-US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-3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en-US" altLang="ja-JP" sz="700" dirty="0" smtClean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64728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441" t="-100000" r="-469163" b="-811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27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441" t="-252381" r="-469163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90062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5743663" y="1548330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63" y="1548330"/>
                <a:ext cx="70318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/>
          <p:cNvSpPr/>
          <p:nvPr/>
        </p:nvSpPr>
        <p:spPr>
          <a:xfrm>
            <a:off x="6605253" y="1530471"/>
            <a:ext cx="703182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7380677" y="1530466"/>
            <a:ext cx="70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8097217" y="1534464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217" y="1534464"/>
                <a:ext cx="70318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8874374" y="1534463"/>
                <a:ext cx="703182" cy="524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374" y="1534463"/>
                <a:ext cx="703182" cy="52450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正方形/長方形 59"/>
          <p:cNvSpPr/>
          <p:nvPr/>
        </p:nvSpPr>
        <p:spPr>
          <a:xfrm>
            <a:off x="9828172" y="1506758"/>
            <a:ext cx="703182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10479315" y="1520618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315" y="1520618"/>
                <a:ext cx="70318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>
            <a:off x="4216810" y="1980825"/>
            <a:ext cx="677409" cy="2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/>
              <p:cNvSpPr/>
              <p:nvPr/>
            </p:nvSpPr>
            <p:spPr>
              <a:xfrm>
                <a:off x="302675" y="4751895"/>
                <a:ext cx="334444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4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4400" b="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b="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5" y="4751895"/>
                <a:ext cx="3344443" cy="7847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407567" y="5406714"/>
                <a:ext cx="48334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altLang="ja-JP" sz="4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4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7" y="5406714"/>
                <a:ext cx="4833496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楕円 67"/>
          <p:cNvSpPr/>
          <p:nvPr/>
        </p:nvSpPr>
        <p:spPr>
          <a:xfrm>
            <a:off x="4496726" y="6122591"/>
            <a:ext cx="171619" cy="1916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/>
          <p:nvPr/>
        </p:nvSpPr>
        <p:spPr>
          <a:xfrm>
            <a:off x="5042036" y="5140791"/>
            <a:ext cx="161675" cy="1879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/>
          <p:nvPr/>
        </p:nvSpPr>
        <p:spPr>
          <a:xfrm>
            <a:off x="3975229" y="5126927"/>
            <a:ext cx="161675" cy="1879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>
            <a:off x="10526923" y="248259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/>
          <p:nvPr/>
        </p:nvSpPr>
        <p:spPr>
          <a:xfrm>
            <a:off x="10485358" y="1495790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9751475" y="242631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/>
          <p:cNvSpPr/>
          <p:nvPr/>
        </p:nvSpPr>
        <p:spPr>
          <a:xfrm>
            <a:off x="9723765" y="1490162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>
            <a:off x="8931004" y="242631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8889439" y="1490162"/>
            <a:ext cx="613246" cy="628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699591" y="1424546"/>
                <a:ext cx="28040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それぞれ</m:t>
                      </m:r>
                      <m:r>
                        <a:rPr lang="en-US" altLang="ja-JP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代入</m:t>
                      </m:r>
                      <m:r>
                        <a:rPr lang="ja-JP" altLang="en-US" sz="2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すると</m:t>
                      </m:r>
                    </m:oMath>
                  </m:oMathPara>
                </a14:m>
                <a:endParaRPr lang="en-US" altLang="ja-JP" sz="14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91" y="1424546"/>
                <a:ext cx="2804078" cy="307777"/>
              </a:xfrm>
              <a:prstGeom prst="rect">
                <a:avLst/>
              </a:prstGeom>
              <a:blipFill>
                <a:blip r:embed="rId23"/>
                <a:stretch>
                  <a:fillRect l="-3913" t="-6000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6615945" y="3450392"/>
                <a:ext cx="3589264" cy="552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軸方向に</m:t>
                      </m:r>
                      <m:r>
                        <a:rPr lang="ja-JP" altLang="en-US" sz="3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0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45" y="3450392"/>
                <a:ext cx="3589264" cy="5525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6590381" y="4391119"/>
                <a:ext cx="4409159" cy="4955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座標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( 2 , 0 )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81" y="4391119"/>
                <a:ext cx="4409159" cy="49558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6679571" y="4973509"/>
                <a:ext cx="403867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軸の</m:t>
                    </m:r>
                    <m:r>
                      <a:rPr lang="ja-JP" alt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方程式</m:t>
                    </m:r>
                    <m:r>
                      <a:rPr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71" y="4973509"/>
                <a:ext cx="4038677" cy="492443"/>
              </a:xfrm>
              <a:prstGeom prst="rect">
                <a:avLst/>
              </a:prstGeom>
              <a:blipFill>
                <a:blip r:embed="rId26"/>
                <a:stretch>
                  <a:fillRect t="-25926" b="-48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6723965" y="5705071"/>
                <a:ext cx="5999599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下に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凸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グラフ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　　（下にとんがっている）</a:t>
                </a:r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965" y="5705071"/>
                <a:ext cx="5999599" cy="984885"/>
              </a:xfrm>
              <a:prstGeom prst="rect">
                <a:avLst/>
              </a:prstGeom>
              <a:blipFill>
                <a:blip r:embed="rId27"/>
                <a:stretch>
                  <a:fillRect b="-248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上矢印 86"/>
          <p:cNvSpPr/>
          <p:nvPr/>
        </p:nvSpPr>
        <p:spPr>
          <a:xfrm rot="5400000">
            <a:off x="3997211" y="5741729"/>
            <a:ext cx="113052" cy="98901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4039785" y="4524205"/>
                <a:ext cx="118455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ja-JP" altLang="en-US" sz="40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85" y="4524205"/>
                <a:ext cx="1184554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上矢印 88"/>
          <p:cNvSpPr/>
          <p:nvPr/>
        </p:nvSpPr>
        <p:spPr>
          <a:xfrm rot="5400000">
            <a:off x="3456192" y="4807293"/>
            <a:ext cx="142124" cy="835104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上矢印 89"/>
          <p:cNvSpPr/>
          <p:nvPr/>
        </p:nvSpPr>
        <p:spPr>
          <a:xfrm rot="5400000">
            <a:off x="4564568" y="4807297"/>
            <a:ext cx="142124" cy="835104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上矢印 56"/>
          <p:cNvSpPr/>
          <p:nvPr/>
        </p:nvSpPr>
        <p:spPr>
          <a:xfrm rot="6283643">
            <a:off x="7575654" y="951983"/>
            <a:ext cx="169911" cy="1101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上矢印 65"/>
          <p:cNvSpPr/>
          <p:nvPr/>
        </p:nvSpPr>
        <p:spPr>
          <a:xfrm rot="6283643">
            <a:off x="8459574" y="921503"/>
            <a:ext cx="169911" cy="1101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上矢印 70"/>
          <p:cNvSpPr/>
          <p:nvPr/>
        </p:nvSpPr>
        <p:spPr>
          <a:xfrm rot="6283643">
            <a:off x="9233766" y="909311"/>
            <a:ext cx="169911" cy="1101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上矢印 71"/>
          <p:cNvSpPr/>
          <p:nvPr/>
        </p:nvSpPr>
        <p:spPr>
          <a:xfrm rot="6283643">
            <a:off x="10154262" y="933695"/>
            <a:ext cx="169911" cy="1101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9" name="グループ化 78"/>
          <p:cNvGrpSpPr/>
          <p:nvPr/>
        </p:nvGrpSpPr>
        <p:grpSpPr>
          <a:xfrm>
            <a:off x="155797" y="973005"/>
            <a:ext cx="3534057" cy="827258"/>
            <a:chOff x="7059077" y="1289559"/>
            <a:chExt cx="4094048" cy="707767"/>
          </a:xfrm>
        </p:grpSpPr>
        <p:sp>
          <p:nvSpPr>
            <p:cNvPr id="80" name="角丸四角形吹き出し 79"/>
            <p:cNvSpPr/>
            <p:nvPr/>
          </p:nvSpPr>
          <p:spPr>
            <a:xfrm>
              <a:off x="7059077" y="1289559"/>
              <a:ext cx="3982668" cy="707767"/>
            </a:xfrm>
            <a:prstGeom prst="wedgeRoundRectCallout">
              <a:avLst>
                <a:gd name="adj1" fmla="val 138772"/>
                <a:gd name="adj2" fmla="val 648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/>
                <p:cNvSpPr txBox="1"/>
                <p:nvPr/>
              </p:nvSpPr>
              <p:spPr>
                <a:xfrm>
                  <a:off x="7278742" y="1349507"/>
                  <a:ext cx="3874383" cy="6385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個</m:t>
                        </m:r>
                        <m:r>
                          <a:rPr lang="ja-JP" alt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隣</m:t>
                        </m:r>
                        <m:r>
                          <a:rPr lang="ja-JP" alt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の</m:t>
                        </m:r>
                        <m:r>
                          <a:rPr lang="en-US" altLang="ja-JP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ja-JP" alt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に</m:t>
                        </m:r>
                        <m:r>
                          <a:rPr lang="ja-JP" alt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ずらした</m:t>
                        </m:r>
                      </m:oMath>
                    </m:oMathPara>
                  </a14:m>
                  <a:endParaRPr lang="en-US" altLang="ja-JP" sz="2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ものと</m:t>
                        </m:r>
                        <m:r>
                          <a:rPr lang="ja-JP" alt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同じ</m:t>
                        </m:r>
                      </m:oMath>
                    </m:oMathPara>
                  </a14:m>
                  <a:endParaRPr lang="en-US" altLang="ja-JP" sz="16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テキスト ボックス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742" y="1349507"/>
                  <a:ext cx="3874383" cy="638552"/>
                </a:xfrm>
                <a:prstGeom prst="rect">
                  <a:avLst/>
                </a:prstGeom>
                <a:blipFill>
                  <a:blip r:embed="rId30"/>
                  <a:stretch>
                    <a:fillRect l="-3832" t="-2439" b="-97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2081E20-4A9F-94DD-A05D-2D3C5398FDEF}"/>
                  </a:ext>
                </a:extLst>
              </p:cNvPr>
              <p:cNvSpPr txBox="1"/>
              <p:nvPr/>
            </p:nvSpPr>
            <p:spPr>
              <a:xfrm>
                <a:off x="6610653" y="2753680"/>
                <a:ext cx="5999599" cy="666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軸方向に</m:t>
                      </m:r>
                      <m:r>
                        <a:rPr lang="ja-JP" altLang="en-US" sz="3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2</m:t>
                      </m:r>
                    </m:oMath>
                  </m:oMathPara>
                </a14:m>
                <a:endParaRPr lang="en-US" altLang="ja-JP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2081E20-4A9F-94DD-A05D-2D3C5398F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653" y="2753680"/>
                <a:ext cx="5999599" cy="66627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1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8307 0.0002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1" grpId="1">
        <p:bldAsOne/>
      </p:bldGraphic>
      <p:bldP spid="54" grpId="0"/>
      <p:bldP spid="55" grpId="0"/>
      <p:bldP spid="56" grpId="0"/>
      <p:bldP spid="58" grpId="0"/>
      <p:bldP spid="59" grpId="0"/>
      <p:bldP spid="60" grpId="0"/>
      <p:bldP spid="61" grpId="0"/>
      <p:bldP spid="64" grpId="0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/>
      <p:bldP spid="83" grpId="0"/>
      <p:bldP spid="84" grpId="0"/>
      <p:bldP spid="85" grpId="0"/>
      <p:bldP spid="86" grpId="0"/>
      <p:bldP spid="87" grpId="0" animBg="1"/>
      <p:bldP spid="88" grpId="0"/>
      <p:bldP spid="89" grpId="0" animBg="1"/>
      <p:bldP spid="90" grpId="0" animBg="1"/>
      <p:bldP spid="57" grpId="0" animBg="1"/>
      <p:bldP spid="66" grpId="0" animBg="1"/>
      <p:bldP spid="71" grpId="0" animBg="1"/>
      <p:bldP spid="7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82994" y="119667"/>
                <a:ext cx="407219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altLang="ja-JP" sz="4400" b="0" dirty="0">
                  <a:solidFill>
                    <a:schemeClr val="bg1"/>
                  </a:solidFill>
                </a:endParaRPr>
              </a:p>
              <a:p>
                <a:r>
                  <a:rPr lang="en-US" altLang="ja-JP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     </a:t>
                </a:r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　のグラフ</a:t>
                </a: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4" y="119667"/>
                <a:ext cx="4072190" cy="1446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正方形/長方形 105"/>
              <p:cNvSpPr/>
              <p:nvPr/>
            </p:nvSpPr>
            <p:spPr>
              <a:xfrm>
                <a:off x="5462459" y="3474082"/>
                <a:ext cx="46226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のグラフを</a:t>
                </a:r>
              </a:p>
            </p:txBody>
          </p:sp>
        </mc:Choice>
        <mc:Fallback xmlns="">
          <p:sp>
            <p:nvSpPr>
              <p:cNvPr id="106" name="正方形/長方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459" y="3474082"/>
                <a:ext cx="4622630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正方形/長方形 106"/>
              <p:cNvSpPr/>
              <p:nvPr/>
            </p:nvSpPr>
            <p:spPr>
              <a:xfrm>
                <a:off x="5417715" y="4283317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" name="正方形/長方形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715" y="4283317"/>
                <a:ext cx="6531657" cy="85209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正方形/長方形 107"/>
              <p:cNvSpPr/>
              <p:nvPr/>
            </p:nvSpPr>
            <p:spPr>
              <a:xfrm>
                <a:off x="5429871" y="5109201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8" name="正方形/長方形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871" y="5109201"/>
                <a:ext cx="6531657" cy="85209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正方形/長方形 108"/>
              <p:cNvSpPr/>
              <p:nvPr/>
            </p:nvSpPr>
            <p:spPr>
              <a:xfrm>
                <a:off x="8233528" y="4086924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i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sz="54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9" name="正方形/長方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28" y="4086924"/>
                <a:ext cx="890347" cy="110799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正方形/長方形 109"/>
              <p:cNvSpPr/>
              <p:nvPr/>
            </p:nvSpPr>
            <p:spPr>
              <a:xfrm>
                <a:off x="8259539" y="4898953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0" i="1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ja-JP" altLang="en-US" sz="6600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0" name="正方形/長方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539" y="4898953"/>
                <a:ext cx="890347" cy="11079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正方形/長方形 110"/>
              <p:cNvSpPr/>
              <p:nvPr/>
            </p:nvSpPr>
            <p:spPr>
              <a:xfrm>
                <a:off x="9637691" y="5940815"/>
                <a:ext cx="27532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したもの</m:t>
                      </m:r>
                    </m:oMath>
                  </m:oMathPara>
                </a14:m>
                <a:endParaRPr lang="en-US" altLang="ja-JP" sz="4400" b="1" i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111" name="正方形/長方形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691" y="5940815"/>
                <a:ext cx="2753229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表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46611"/>
              </p:ext>
            </p:extLst>
          </p:nvPr>
        </p:nvGraphicFramePr>
        <p:xfrm>
          <a:off x="115873" y="2452272"/>
          <a:ext cx="5282910" cy="433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91">
                  <a:extLst>
                    <a:ext uri="{9D8B030D-6E8A-4147-A177-3AD203B41FA5}">
                      <a16:colId xmlns:a16="http://schemas.microsoft.com/office/drawing/2014/main" val="3770867370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494480353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733076866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48818291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90044776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98020384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614972492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27500820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129825013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765147898"/>
                    </a:ext>
                  </a:extLst>
                </a:gridCol>
              </a:tblGrid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6576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7941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4768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1791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00432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483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097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030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7096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1091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0774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986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04129"/>
                  </a:ext>
                </a:extLst>
              </a:tr>
            </a:tbl>
          </a:graphicData>
        </a:graphic>
      </p:graphicFrame>
      <p:cxnSp>
        <p:nvCxnSpPr>
          <p:cNvPr id="76" name="直線矢印コネクタ 75"/>
          <p:cNvCxnSpPr/>
          <p:nvPr/>
        </p:nvCxnSpPr>
        <p:spPr>
          <a:xfrm rot="16200000">
            <a:off x="566101" y="4633942"/>
            <a:ext cx="436333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120612" y="6436401"/>
            <a:ext cx="5273432" cy="13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5380689" y="6116717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89" y="6116717"/>
                <a:ext cx="622301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2353598" y="6285428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598" y="6285428"/>
                <a:ext cx="622301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3106507" y="6396886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07" y="6396886"/>
                <a:ext cx="263563" cy="461665"/>
              </a:xfrm>
              <a:prstGeom prst="rect">
                <a:avLst/>
              </a:prstGeom>
              <a:blipFill>
                <a:blip r:embed="rId33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3627402" y="63855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02" y="6385510"/>
                <a:ext cx="263563" cy="461665"/>
              </a:xfrm>
              <a:prstGeom prst="rect">
                <a:avLst/>
              </a:prstGeom>
              <a:blipFill>
                <a:blip r:embed="rId34"/>
                <a:stretch>
                  <a:fillRect l="-4651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4148298" y="6387782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98" y="6387782"/>
                <a:ext cx="263563" cy="461665"/>
              </a:xfrm>
              <a:prstGeom prst="rect">
                <a:avLst/>
              </a:prstGeom>
              <a:blipFill>
                <a:blip r:embed="rId35"/>
                <a:stretch>
                  <a:fillRect l="-4545" r="-38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788649" y="6385510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9" y="6385510"/>
                <a:ext cx="263563" cy="461665"/>
              </a:xfrm>
              <a:prstGeom prst="rect">
                <a:avLst/>
              </a:prstGeom>
              <a:blipFill>
                <a:blip r:embed="rId36"/>
                <a:stretch>
                  <a:fillRect r="-1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1309544" y="6374134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44" y="6374134"/>
                <a:ext cx="263563" cy="461665"/>
              </a:xfrm>
              <a:prstGeom prst="rect">
                <a:avLst/>
              </a:prstGeom>
              <a:blipFill>
                <a:blip r:embed="rId37"/>
                <a:stretch>
                  <a:fillRect r="-1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1830440" y="6376406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440" y="6376406"/>
                <a:ext cx="263563" cy="461665"/>
              </a:xfrm>
              <a:prstGeom prst="rect">
                <a:avLst/>
              </a:prstGeom>
              <a:blipFill>
                <a:blip r:embed="rId38"/>
                <a:stretch>
                  <a:fillRect r="-1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2387858" y="4522149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58" y="4522149"/>
                <a:ext cx="263563" cy="461665"/>
              </a:xfrm>
              <a:prstGeom prst="rect">
                <a:avLst/>
              </a:prstGeom>
              <a:blipFill>
                <a:blip r:embed="rId39"/>
                <a:stretch>
                  <a:fillRect l="-9302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正方形/長方形 101"/>
              <p:cNvSpPr/>
              <p:nvPr/>
            </p:nvSpPr>
            <p:spPr>
              <a:xfrm>
                <a:off x="2308243" y="2886679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正方形/長方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43" y="2886679"/>
                <a:ext cx="263563" cy="461665"/>
              </a:xfrm>
              <a:prstGeom prst="rect">
                <a:avLst/>
              </a:prstGeom>
              <a:blipFill>
                <a:blip r:embed="rId40"/>
                <a:stretch>
                  <a:fillRect l="-6977" r="-10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2" name="グラフ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623607"/>
              </p:ext>
            </p:extLst>
          </p:nvPr>
        </p:nvGraphicFramePr>
        <p:xfrm>
          <a:off x="110174" y="1889323"/>
          <a:ext cx="5294017" cy="466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13" name="楕円 112"/>
          <p:cNvSpPr/>
          <p:nvPr/>
        </p:nvSpPr>
        <p:spPr>
          <a:xfrm>
            <a:off x="3755703" y="6373097"/>
            <a:ext cx="106562" cy="894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/>
          <p:cNvSpPr/>
          <p:nvPr/>
        </p:nvSpPr>
        <p:spPr>
          <a:xfrm>
            <a:off x="4286429" y="6076088"/>
            <a:ext cx="100386" cy="87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正方形/長方形 116"/>
              <p:cNvSpPr/>
              <p:nvPr/>
            </p:nvSpPr>
            <p:spPr>
              <a:xfrm>
                <a:off x="1957411" y="5306992"/>
                <a:ext cx="118455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ja-JP" altLang="en-US" sz="40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7" name="正方形/長方形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11" y="5306992"/>
                <a:ext cx="1184554" cy="70788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楕円 114"/>
          <p:cNvSpPr/>
          <p:nvPr/>
        </p:nvSpPr>
        <p:spPr>
          <a:xfrm>
            <a:off x="3219622" y="6062224"/>
            <a:ext cx="100386" cy="87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上矢印 117"/>
          <p:cNvSpPr/>
          <p:nvPr/>
        </p:nvSpPr>
        <p:spPr>
          <a:xfrm rot="5400000">
            <a:off x="2628401" y="5739077"/>
            <a:ext cx="178973" cy="687272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正方形/長方形 119"/>
              <p:cNvSpPr/>
              <p:nvPr/>
            </p:nvSpPr>
            <p:spPr>
              <a:xfrm>
                <a:off x="2609413" y="1812752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0" name="正方形/長方形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13" y="1812752"/>
                <a:ext cx="622301" cy="58477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上矢印 121"/>
          <p:cNvSpPr/>
          <p:nvPr/>
        </p:nvSpPr>
        <p:spPr>
          <a:xfrm rot="5400000">
            <a:off x="3733404" y="5751489"/>
            <a:ext cx="178973" cy="687272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上矢印 122"/>
          <p:cNvSpPr/>
          <p:nvPr/>
        </p:nvSpPr>
        <p:spPr>
          <a:xfrm rot="5400000">
            <a:off x="3200004" y="6081689"/>
            <a:ext cx="178973" cy="687272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上矢印 134"/>
          <p:cNvSpPr/>
          <p:nvPr/>
        </p:nvSpPr>
        <p:spPr>
          <a:xfrm>
            <a:off x="3723717" y="5550346"/>
            <a:ext cx="188756" cy="775189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上矢印 135"/>
          <p:cNvSpPr/>
          <p:nvPr/>
        </p:nvSpPr>
        <p:spPr>
          <a:xfrm>
            <a:off x="4244417" y="5232846"/>
            <a:ext cx="188756" cy="775189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上矢印 136"/>
          <p:cNvSpPr/>
          <p:nvPr/>
        </p:nvSpPr>
        <p:spPr>
          <a:xfrm>
            <a:off x="3190317" y="5156646"/>
            <a:ext cx="188756" cy="775189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楕円 137"/>
          <p:cNvSpPr/>
          <p:nvPr/>
        </p:nvSpPr>
        <p:spPr>
          <a:xfrm>
            <a:off x="3245022" y="5071624"/>
            <a:ext cx="100386" cy="8766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楕円 139"/>
          <p:cNvSpPr/>
          <p:nvPr/>
        </p:nvSpPr>
        <p:spPr>
          <a:xfrm>
            <a:off x="3753022" y="5427224"/>
            <a:ext cx="100386" cy="8766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楕円 140"/>
          <p:cNvSpPr/>
          <p:nvPr/>
        </p:nvSpPr>
        <p:spPr>
          <a:xfrm>
            <a:off x="4261022" y="5084324"/>
            <a:ext cx="100386" cy="8766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0" name="グラフ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112617"/>
              </p:ext>
            </p:extLst>
          </p:nvPr>
        </p:nvGraphicFramePr>
        <p:xfrm>
          <a:off x="65556" y="1899107"/>
          <a:ext cx="5294017" cy="466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151" name="グラフ 1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152448"/>
              </p:ext>
            </p:extLst>
          </p:nvPr>
        </p:nvGraphicFramePr>
        <p:xfrm>
          <a:off x="1156207" y="1977753"/>
          <a:ext cx="5232968" cy="466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152" name="楕円 151"/>
          <p:cNvSpPr/>
          <p:nvPr/>
        </p:nvSpPr>
        <p:spPr>
          <a:xfrm>
            <a:off x="2151189" y="5995565"/>
            <a:ext cx="148525" cy="151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5451448" y="2440559"/>
            <a:ext cx="200030" cy="957251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楕円 158"/>
          <p:cNvSpPr/>
          <p:nvPr/>
        </p:nvSpPr>
        <p:spPr>
          <a:xfrm>
            <a:off x="3190282" y="6023274"/>
            <a:ext cx="148525" cy="151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8" name="楕円 157"/>
          <p:cNvSpPr/>
          <p:nvPr/>
        </p:nvSpPr>
        <p:spPr>
          <a:xfrm>
            <a:off x="2663807" y="6341933"/>
            <a:ext cx="148525" cy="151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正方形/長方形 104"/>
              <p:cNvSpPr/>
              <p:nvPr/>
            </p:nvSpPr>
            <p:spPr>
              <a:xfrm>
                <a:off x="5433048" y="2629254"/>
                <a:ext cx="6525589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のグラフ</a:t>
                </a:r>
                <a:endParaRPr lang="en-US" altLang="ja-JP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正方形/長方形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48" y="2629254"/>
                <a:ext cx="6525589" cy="7694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直線コネクタ 159"/>
          <p:cNvCxnSpPr/>
          <p:nvPr/>
        </p:nvCxnSpPr>
        <p:spPr>
          <a:xfrm>
            <a:off x="1830870" y="1361815"/>
            <a:ext cx="374367" cy="1060659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4714891" y="32818"/>
            <a:ext cx="294111" cy="2059205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8193526"/>
                  </p:ext>
                </p:extLst>
              </p:nvPr>
            </p:nvGraphicFramePr>
            <p:xfrm>
              <a:off x="4280122" y="137801"/>
              <a:ext cx="7841673" cy="2297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455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65278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04585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6351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1" lang="ja-JP" altLang="en-US" sz="28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/>
                            <a:t>-3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-2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/>
                            <a:t>・・・</a:t>
                          </a:r>
                          <a:endParaRPr kumimoji="1" lang="en-US" altLang="ja-JP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6472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p>
                                  <m:sSupPr>
                                    <m:ctrlP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9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chemeClr val="bg1"/>
                              </a:solidFill>
                            </a:rPr>
                            <a:t>9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1" baseline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kumimoji="1" lang="en-US" altLang="ja-JP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kumimoji="1" lang="en-US" altLang="ja-JP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1" lang="en-US" altLang="ja-JP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4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9006210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1" lang="ja-JP" altLang="en-US" sz="4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413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8193526"/>
                  </p:ext>
                </p:extLst>
              </p:nvPr>
            </p:nvGraphicFramePr>
            <p:xfrm>
              <a:off x="4280122" y="137801"/>
              <a:ext cx="7841673" cy="2297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455">
                      <a:extLst>
                        <a:ext uri="{9D8B030D-6E8A-4147-A177-3AD203B41FA5}">
                          <a16:colId xmlns:a16="http://schemas.microsoft.com/office/drawing/2014/main" val="1737960660"/>
                        </a:ext>
                      </a:extLst>
                    </a:gridCol>
                    <a:gridCol w="465278">
                      <a:extLst>
                        <a:ext uri="{9D8B030D-6E8A-4147-A177-3AD203B41FA5}">
                          <a16:colId xmlns:a16="http://schemas.microsoft.com/office/drawing/2014/main" val="80966397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12329881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444062391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58000283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1452565892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700925440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2515523747"/>
                        </a:ext>
                      </a:extLst>
                    </a:gridCol>
                    <a:gridCol w="783765">
                      <a:extLst>
                        <a:ext uri="{9D8B030D-6E8A-4147-A177-3AD203B41FA5}">
                          <a16:colId xmlns:a16="http://schemas.microsoft.com/office/drawing/2014/main" val="3364342180"/>
                        </a:ext>
                      </a:extLst>
                    </a:gridCol>
                    <a:gridCol w="504585">
                      <a:extLst>
                        <a:ext uri="{9D8B030D-6E8A-4147-A177-3AD203B41FA5}">
                          <a16:colId xmlns:a16="http://schemas.microsoft.com/office/drawing/2014/main" val="2525585797"/>
                        </a:ext>
                      </a:extLst>
                    </a:gridCol>
                  </a:tblGrid>
                  <a:tr h="63516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7"/>
                          <a:stretch>
                            <a:fillRect l="-441" t="-952" r="-468722" b="-2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ja-JP" altLang="en-US" sz="7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-3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</a:t>
                          </a:r>
                          <a:endParaRPr kumimoji="1" lang="ja-JP" altLang="en-US" sz="2400" dirty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dirty="0" smtClean="0"/>
                            <a:t>・・・</a:t>
                          </a:r>
                          <a:endParaRPr kumimoji="1" lang="en-US" altLang="ja-JP" sz="700" dirty="0" smtClean="0"/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787180"/>
                      </a:ext>
                    </a:extLst>
                  </a:tr>
                  <a:tr h="64728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7"/>
                          <a:stretch>
                            <a:fillRect l="-441" t="-100000" r="-468722" b="-15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9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 smtClean="0">
                              <a:solidFill>
                                <a:schemeClr val="bg1"/>
                              </a:solidFill>
                            </a:rPr>
                            <a:t>9</a:t>
                          </a: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520117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7"/>
                          <a:stretch>
                            <a:fillRect l="-441" t="-252381" r="-468722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700" b="1" dirty="0" smtClean="0">
                              <a:solidFill>
                                <a:schemeClr val="bg1"/>
                              </a:solidFill>
                            </a:rPr>
                            <a:t>・・・</a:t>
                          </a:r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9006210"/>
                      </a:ext>
                    </a:extLst>
                  </a:tr>
                  <a:tr h="5073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7"/>
                          <a:stretch>
                            <a:fillRect l="-441" t="-356627" r="-468722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7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4136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6143727" y="1419738"/>
                <a:ext cx="703182" cy="524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ja-JP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27" y="1419738"/>
                <a:ext cx="703182" cy="524503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/>
          <p:cNvSpPr/>
          <p:nvPr/>
        </p:nvSpPr>
        <p:spPr>
          <a:xfrm>
            <a:off x="7005317" y="1401879"/>
            <a:ext cx="70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7753031" y="1401874"/>
            <a:ext cx="70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</a:rPr>
              <a:t>  9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8511136" y="1405872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en-US" sz="2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136" y="1405872"/>
                <a:ext cx="703182" cy="52322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正方形/長方形 58"/>
          <p:cNvSpPr/>
          <p:nvPr/>
        </p:nvSpPr>
        <p:spPr>
          <a:xfrm>
            <a:off x="9357568" y="1392016"/>
            <a:ext cx="703182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0255946" y="1392021"/>
            <a:ext cx="703182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0934799" y="1378171"/>
            <a:ext cx="70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4502570" y="1852233"/>
            <a:ext cx="677409" cy="2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楕円 77"/>
          <p:cNvSpPr/>
          <p:nvPr/>
        </p:nvSpPr>
        <p:spPr>
          <a:xfrm>
            <a:off x="7812041" y="791755"/>
            <a:ext cx="497263" cy="5008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上矢印 65"/>
          <p:cNvSpPr/>
          <p:nvPr/>
        </p:nvSpPr>
        <p:spPr>
          <a:xfrm rot="6283643">
            <a:off x="8859638" y="792911"/>
            <a:ext cx="169911" cy="1101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上矢印 70"/>
          <p:cNvSpPr/>
          <p:nvPr/>
        </p:nvSpPr>
        <p:spPr>
          <a:xfrm rot="6283643">
            <a:off x="9633830" y="780719"/>
            <a:ext cx="169911" cy="1101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上矢印 71"/>
          <p:cNvSpPr/>
          <p:nvPr/>
        </p:nvSpPr>
        <p:spPr>
          <a:xfrm rot="6283643">
            <a:off x="10554326" y="805103"/>
            <a:ext cx="169911" cy="1101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6141409" y="1929052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ja-JP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09" y="1929052"/>
                <a:ext cx="703182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正方形/長方形 66"/>
          <p:cNvSpPr/>
          <p:nvPr/>
        </p:nvSpPr>
        <p:spPr>
          <a:xfrm>
            <a:off x="7002999" y="1911193"/>
            <a:ext cx="70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</a:t>
            </a:r>
            <a:endParaRPr lang="ja-JP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7721546" y="1882483"/>
            <a:ext cx="70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</a:rPr>
              <a:t> 12 </a:t>
            </a:r>
            <a:endParaRPr lang="ja-JP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8508818" y="1915186"/>
                <a:ext cx="703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ja-JP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18" y="1915186"/>
                <a:ext cx="703182" cy="52322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正方形/長方形 93"/>
          <p:cNvSpPr/>
          <p:nvPr/>
        </p:nvSpPr>
        <p:spPr>
          <a:xfrm>
            <a:off x="9355250" y="1901330"/>
            <a:ext cx="703182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</a:t>
            </a:r>
            <a:endParaRPr lang="ja-JP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10239773" y="1901335"/>
            <a:ext cx="703182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10932481" y="1901340"/>
            <a:ext cx="70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</a:t>
            </a:r>
            <a:endParaRPr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97" name="楕円 96"/>
          <p:cNvSpPr/>
          <p:nvPr/>
        </p:nvSpPr>
        <p:spPr>
          <a:xfrm>
            <a:off x="10155346" y="1385242"/>
            <a:ext cx="497263" cy="5008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/>
          <p:cNvSpPr/>
          <p:nvPr/>
        </p:nvSpPr>
        <p:spPr>
          <a:xfrm>
            <a:off x="10912588" y="1385242"/>
            <a:ext cx="497263" cy="5008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9415322" y="1413082"/>
            <a:ext cx="497263" cy="5008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カーブ矢印 4"/>
          <p:cNvSpPr/>
          <p:nvPr/>
        </p:nvSpPr>
        <p:spPr>
          <a:xfrm flipH="1">
            <a:off x="5794710" y="1615086"/>
            <a:ext cx="296382" cy="605529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94267" y="2295049"/>
            <a:ext cx="406791" cy="6864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11301434" y="1719649"/>
            <a:ext cx="793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+3</a:t>
            </a:r>
            <a:endParaRPr lang="ja-JP" altLang="en-US" sz="3600" b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3" name="左カーブ矢印 102"/>
          <p:cNvSpPr/>
          <p:nvPr/>
        </p:nvSpPr>
        <p:spPr>
          <a:xfrm flipH="1">
            <a:off x="6761509" y="1581744"/>
            <a:ext cx="296382" cy="605529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" name="左カーブ矢印 103"/>
          <p:cNvSpPr/>
          <p:nvPr/>
        </p:nvSpPr>
        <p:spPr>
          <a:xfrm flipH="1">
            <a:off x="7590189" y="1596035"/>
            <a:ext cx="296382" cy="605529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2" name="楕円 141"/>
          <p:cNvSpPr/>
          <p:nvPr/>
        </p:nvSpPr>
        <p:spPr>
          <a:xfrm>
            <a:off x="8626612" y="816567"/>
            <a:ext cx="497263" cy="5008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楕円 142"/>
          <p:cNvSpPr/>
          <p:nvPr/>
        </p:nvSpPr>
        <p:spPr>
          <a:xfrm>
            <a:off x="9415322" y="804059"/>
            <a:ext cx="497263" cy="5008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47" name="グループ化 146"/>
          <p:cNvGrpSpPr/>
          <p:nvPr/>
        </p:nvGrpSpPr>
        <p:grpSpPr>
          <a:xfrm>
            <a:off x="-219411" y="1034521"/>
            <a:ext cx="3695506" cy="827259"/>
            <a:chOff x="6624415" y="1342187"/>
            <a:chExt cx="4281079" cy="707767"/>
          </a:xfrm>
          <a:solidFill>
            <a:schemeClr val="tx1"/>
          </a:solidFill>
        </p:grpSpPr>
        <p:sp>
          <p:nvSpPr>
            <p:cNvPr id="148" name="角丸四角形吹き出し 147"/>
            <p:cNvSpPr/>
            <p:nvPr/>
          </p:nvSpPr>
          <p:spPr>
            <a:xfrm>
              <a:off x="6922826" y="1342187"/>
              <a:ext cx="3982668" cy="707767"/>
            </a:xfrm>
            <a:prstGeom prst="wedgeRoundRectCallout">
              <a:avLst>
                <a:gd name="adj1" fmla="val 121443"/>
                <a:gd name="adj2" fmla="val -11935"/>
                <a:gd name="adj3" fmla="val 16667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テキスト ボックス 148"/>
                <p:cNvSpPr txBox="1"/>
                <p:nvPr/>
              </p:nvSpPr>
              <p:spPr>
                <a:xfrm>
                  <a:off x="6624415" y="1431075"/>
                  <a:ext cx="3874384" cy="5318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個</m:t>
                        </m:r>
                        <m:r>
                          <a:rPr lang="ja-JP" alt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隣</m:t>
                        </m:r>
                        <m:r>
                          <a:rPr lang="ja-JP" altLang="en-US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の</m:t>
                        </m:r>
                        <m:r>
                          <a:rPr lang="en-US" altLang="ja-JP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ja-JP" altLang="en-US" sz="3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と</m:t>
                        </m:r>
                        <m:r>
                          <a:rPr lang="ja-JP" alt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同じ</m:t>
                        </m:r>
                      </m:oMath>
                    </m:oMathPara>
                  </a14:m>
                  <a:endParaRPr lang="en-US" altLang="ja-JP" sz="24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9" name="テキスト ボックス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415" y="1431075"/>
                  <a:ext cx="3874384" cy="531853"/>
                </a:xfrm>
                <a:prstGeom prst="rect">
                  <a:avLst/>
                </a:prstGeom>
                <a:blipFill>
                  <a:blip r:embed="rId52"/>
                  <a:stretch>
                    <a:fillRect r="-87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8541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-0.1405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  <p:bldP spid="110" grpId="0"/>
      <p:bldP spid="111" grpId="0"/>
      <p:bldGraphic spid="112" grpId="0">
        <p:bldAsOne/>
      </p:bldGraphic>
      <p:bldP spid="113" grpId="0" animBg="1"/>
      <p:bldP spid="114" grpId="0" animBg="1"/>
      <p:bldP spid="117" grpId="0"/>
      <p:bldP spid="115" grpId="0" animBg="1"/>
      <p:bldP spid="118" grpId="0" animBg="1"/>
      <p:bldP spid="122" grpId="0" animBg="1"/>
      <p:bldP spid="123" grpId="0" animBg="1"/>
      <p:bldP spid="135" grpId="0" animBg="1"/>
      <p:bldP spid="136" grpId="0" animBg="1"/>
      <p:bldP spid="137" grpId="0" animBg="1"/>
      <p:bldP spid="138" grpId="0" animBg="1"/>
      <p:bldP spid="140" grpId="0" animBg="1"/>
      <p:bldP spid="141" grpId="0" animBg="1"/>
      <p:bldGraphic spid="150" grpId="0">
        <p:bldAsOne/>
      </p:bldGraphic>
      <p:bldGraphic spid="150" grpId="1">
        <p:bldAsOne/>
      </p:bldGraphic>
      <p:bldGraphic spid="151" grpId="0">
        <p:bldAsOne/>
      </p:bldGraphic>
      <p:bldGraphic spid="151" grpId="1">
        <p:bldAsOne/>
      </p:bldGraphic>
      <p:bldP spid="152" grpId="0" animBg="1"/>
      <p:bldP spid="159" grpId="0" animBg="1"/>
      <p:bldP spid="159" grpId="1" animBg="1"/>
      <p:bldP spid="158" grpId="0" animBg="1"/>
      <p:bldP spid="105" grpId="0" animBg="1"/>
      <p:bldP spid="54" grpId="0"/>
      <p:bldP spid="55" grpId="0"/>
      <p:bldP spid="56" grpId="0"/>
      <p:bldP spid="58" grpId="0"/>
      <p:bldP spid="59" grpId="0"/>
      <p:bldP spid="60" grpId="0"/>
      <p:bldP spid="61" grpId="0"/>
      <p:bldP spid="78" grpId="0" animBg="1"/>
      <p:bldP spid="66" grpId="0" animBg="1"/>
      <p:bldP spid="71" grpId="0" animBg="1"/>
      <p:bldP spid="72" grpId="0" animBg="1"/>
      <p:bldP spid="65" grpId="0"/>
      <p:bldP spid="67" grpId="0"/>
      <p:bldP spid="92" grpId="0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5" grpId="0" animBg="1"/>
      <p:bldP spid="7" grpId="0" animBg="1"/>
      <p:bldP spid="101" grpId="0"/>
      <p:bldP spid="103" grpId="0" animBg="1"/>
      <p:bldP spid="104" grpId="0" animBg="1"/>
      <p:bldP spid="142" grpId="0" animBg="1"/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82994" y="119667"/>
                <a:ext cx="71767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のグラフ</a:t>
                </a: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4" y="119667"/>
                <a:ext cx="717678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表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85975"/>
              </p:ext>
            </p:extLst>
          </p:nvPr>
        </p:nvGraphicFramePr>
        <p:xfrm>
          <a:off x="406826" y="1593269"/>
          <a:ext cx="5282910" cy="433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91">
                  <a:extLst>
                    <a:ext uri="{9D8B030D-6E8A-4147-A177-3AD203B41FA5}">
                      <a16:colId xmlns:a16="http://schemas.microsoft.com/office/drawing/2014/main" val="3770867370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494480353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733076866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48818291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90044776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98020384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614972492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2275008204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1298250137"/>
                    </a:ext>
                  </a:extLst>
                </a:gridCol>
                <a:gridCol w="528291">
                  <a:extLst>
                    <a:ext uri="{9D8B030D-6E8A-4147-A177-3AD203B41FA5}">
                      <a16:colId xmlns:a16="http://schemas.microsoft.com/office/drawing/2014/main" val="3765147898"/>
                    </a:ext>
                  </a:extLst>
                </a:gridCol>
              </a:tblGrid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6576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7941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4768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1791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00432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483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0977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030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70960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1091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07748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9863"/>
                  </a:ext>
                </a:extLst>
              </a:tr>
              <a:tr h="3331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64" marR="8164" marT="816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04129"/>
                  </a:ext>
                </a:extLst>
              </a:tr>
            </a:tbl>
          </a:graphicData>
        </a:graphic>
      </p:graphicFrame>
      <p:cxnSp>
        <p:nvCxnSpPr>
          <p:cNvPr id="76" name="直線矢印コネクタ 75"/>
          <p:cNvCxnSpPr/>
          <p:nvPr/>
        </p:nvCxnSpPr>
        <p:spPr>
          <a:xfrm rot="16200000">
            <a:off x="857054" y="3774939"/>
            <a:ext cx="436333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411565" y="5577398"/>
            <a:ext cx="5273432" cy="13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5671642" y="5257714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42" y="5257714"/>
                <a:ext cx="62230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2644551" y="5426425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551" y="5426425"/>
                <a:ext cx="62230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3397460" y="5537883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60" y="5537883"/>
                <a:ext cx="263563" cy="461665"/>
              </a:xfrm>
              <a:prstGeom prst="rect">
                <a:avLst/>
              </a:prstGeom>
              <a:blipFill>
                <a:blip r:embed="rId6"/>
                <a:stretch>
                  <a:fillRect l="-4545" r="-38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3918355" y="552650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55" y="5526507"/>
                <a:ext cx="263563" cy="461665"/>
              </a:xfrm>
              <a:prstGeom prst="rect">
                <a:avLst/>
              </a:prstGeom>
              <a:blipFill>
                <a:blip r:embed="rId7"/>
                <a:stretch>
                  <a:fillRect l="-6977" r="-39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4439251" y="5528779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51" y="5528779"/>
                <a:ext cx="263563" cy="461665"/>
              </a:xfrm>
              <a:prstGeom prst="rect">
                <a:avLst/>
              </a:prstGeom>
              <a:blipFill>
                <a:blip r:embed="rId8"/>
                <a:stretch>
                  <a:fillRect l="-4651" r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1079602" y="5526507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02" y="5526507"/>
                <a:ext cx="263563" cy="461665"/>
              </a:xfrm>
              <a:prstGeom prst="rect">
                <a:avLst/>
              </a:prstGeom>
              <a:blipFill>
                <a:blip r:embed="rId9"/>
                <a:stretch>
                  <a:fillRect r="-1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1600497" y="5515131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497" y="5515131"/>
                <a:ext cx="263563" cy="461665"/>
              </a:xfrm>
              <a:prstGeom prst="rect">
                <a:avLst/>
              </a:prstGeom>
              <a:blipFill>
                <a:blip r:embed="rId10"/>
                <a:stretch>
                  <a:fillRect r="-1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2121393" y="5517403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93" y="5517403"/>
                <a:ext cx="263563" cy="461665"/>
              </a:xfrm>
              <a:prstGeom prst="rect">
                <a:avLst/>
              </a:prstGeom>
              <a:blipFill>
                <a:blip r:embed="rId11"/>
                <a:stretch>
                  <a:fillRect r="-1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2678811" y="3663146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811" y="3663146"/>
                <a:ext cx="263563" cy="461665"/>
              </a:xfrm>
              <a:prstGeom prst="rect">
                <a:avLst/>
              </a:prstGeom>
              <a:blipFill>
                <a:blip r:embed="rId12"/>
                <a:stretch>
                  <a:fillRect l="-6818" r="-4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正方形/長方形 101"/>
              <p:cNvSpPr/>
              <p:nvPr/>
            </p:nvSpPr>
            <p:spPr>
              <a:xfrm>
                <a:off x="2599196" y="2027676"/>
                <a:ext cx="2635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正方形/長方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196" y="2027676"/>
                <a:ext cx="263563" cy="461665"/>
              </a:xfrm>
              <a:prstGeom prst="rect">
                <a:avLst/>
              </a:prstGeom>
              <a:blipFill>
                <a:blip r:embed="rId13"/>
                <a:stretch>
                  <a:fillRect l="-4545" r="-102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2" name="グラフ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59032"/>
              </p:ext>
            </p:extLst>
          </p:nvPr>
        </p:nvGraphicFramePr>
        <p:xfrm>
          <a:off x="2079510" y="1133940"/>
          <a:ext cx="4014536" cy="359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正方形/長方形 119"/>
              <p:cNvSpPr/>
              <p:nvPr/>
            </p:nvSpPr>
            <p:spPr>
              <a:xfrm>
                <a:off x="2900366" y="953749"/>
                <a:ext cx="6223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0" name="正方形/長方形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366" y="953749"/>
                <a:ext cx="62230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楕円 139"/>
          <p:cNvSpPr/>
          <p:nvPr/>
        </p:nvSpPr>
        <p:spPr>
          <a:xfrm>
            <a:off x="3973775" y="4488852"/>
            <a:ext cx="226006" cy="19474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2309006" y="387904"/>
            <a:ext cx="154944" cy="86289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6353587" y="1365787"/>
                <a:ext cx="30847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座標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87" y="1365787"/>
                <a:ext cx="3084747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正方形/長方形 88"/>
              <p:cNvSpPr/>
              <p:nvPr/>
            </p:nvSpPr>
            <p:spPr>
              <a:xfrm>
                <a:off x="6353587" y="2847281"/>
                <a:ext cx="30847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軸の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方程式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正方形/長方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87" y="2847281"/>
                <a:ext cx="3084747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8725942" y="4357512"/>
                <a:ext cx="14131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凸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942" y="4357512"/>
                <a:ext cx="1413144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正方形/長方形 115"/>
              <p:cNvSpPr/>
              <p:nvPr/>
            </p:nvSpPr>
            <p:spPr>
              <a:xfrm>
                <a:off x="8207941" y="2052508"/>
                <a:ext cx="2198802" cy="773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( 2 , 3 )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6" name="正方形/長方形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941" y="2052508"/>
                <a:ext cx="2198802" cy="7736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正方形/長方形 118"/>
              <p:cNvSpPr/>
              <p:nvPr/>
            </p:nvSpPr>
            <p:spPr>
              <a:xfrm>
                <a:off x="4289415" y="4541316"/>
                <a:ext cx="2198802" cy="773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( 2 , 3 )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9" name="正方形/長方形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415" y="4541316"/>
                <a:ext cx="2198802" cy="77367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/>
          <p:nvPr/>
        </p:nvCxnSpPr>
        <p:spPr>
          <a:xfrm>
            <a:off x="4089036" y="1604645"/>
            <a:ext cx="1" cy="393323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正方形/長方形 120"/>
              <p:cNvSpPr/>
              <p:nvPr/>
            </p:nvSpPr>
            <p:spPr>
              <a:xfrm>
                <a:off x="8253816" y="3388101"/>
                <a:ext cx="219880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1" name="正方形/長方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816" y="3388101"/>
                <a:ext cx="2198802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正方形/長方形 123"/>
              <p:cNvSpPr/>
              <p:nvPr/>
            </p:nvSpPr>
            <p:spPr>
              <a:xfrm>
                <a:off x="7940073" y="4357512"/>
                <a:ext cx="14131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下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4" name="正方形/長方形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073" y="4357512"/>
                <a:ext cx="1413144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正方形/長方形 124"/>
          <p:cNvSpPr/>
          <p:nvPr/>
        </p:nvSpPr>
        <p:spPr>
          <a:xfrm>
            <a:off x="831471" y="4506764"/>
            <a:ext cx="2459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下側に頂点</a:t>
            </a:r>
            <a:endParaRPr lang="en-US" altLang="ja-JP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正方形/長方形 125"/>
              <p:cNvSpPr/>
              <p:nvPr/>
            </p:nvSpPr>
            <p:spPr>
              <a:xfrm>
                <a:off x="2515460" y="4930268"/>
                <a:ext cx="219880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4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6" name="正方形/長方形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60" y="4930268"/>
                <a:ext cx="2198802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1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16" grpId="0"/>
      <p:bldP spid="119" grpId="0"/>
      <p:bldP spid="121" grpId="0"/>
      <p:bldP spid="124" grpId="0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58688" y="752279"/>
                <a:ext cx="8246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のグラフは</a:t>
                </a: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8" y="752279"/>
                <a:ext cx="82464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/>
          <p:cNvSpPr txBox="1">
            <a:spLocks/>
          </p:cNvSpPr>
          <p:nvPr/>
        </p:nvSpPr>
        <p:spPr>
          <a:xfrm>
            <a:off x="379421" y="-46222"/>
            <a:ext cx="7377196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レポート［１］（１）（２）プリント</a:t>
            </a:r>
            <a:r>
              <a:rPr lang="en-US" altLang="ja-JP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例１</a:t>
            </a:r>
            <a:r>
              <a:rPr lang="en-US" altLang="ja-JP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endParaRPr lang="ja-JP" altLang="en-US" sz="2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356702" y="2884806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02" y="2884806"/>
                <a:ext cx="6531657" cy="852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089576" y="2711771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76" y="2711771"/>
                <a:ext cx="890347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45771" y="2184725"/>
                <a:ext cx="52485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のグラフを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" y="2184725"/>
                <a:ext cx="524855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1356702" y="3802652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02" y="3802652"/>
                <a:ext cx="6531657" cy="852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4097935" y="3725093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ja-JP" altLang="en-US" sz="6600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35" y="3725093"/>
                <a:ext cx="890347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273053" y="2106182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符号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変えたもの</m:t>
                      </m:r>
                    </m:oMath>
                  </m:oMathPara>
                </a14:m>
                <a:endParaRPr lang="en-US" altLang="ja-JP" sz="4000" i="1" dirty="0">
                  <a:solidFill>
                    <a:srgbClr val="92D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53" y="2106182"/>
                <a:ext cx="2753229" cy="708207"/>
              </a:xfrm>
              <a:prstGeom prst="rect">
                <a:avLst/>
              </a:prstGeom>
              <a:blipFill>
                <a:blip r:embed="rId8"/>
                <a:stretch>
                  <a:fillRect r="-765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7328473" y="3310852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はそのまま</m:t>
                      </m:r>
                    </m:oMath>
                  </m:oMathPara>
                </a14:m>
                <a:endParaRPr lang="en-US" altLang="ja-JP" sz="4000" i="1" dirty="0">
                  <a:solidFill>
                    <a:srgbClr val="00B0F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73" y="3310852"/>
                <a:ext cx="2753229" cy="708207"/>
              </a:xfrm>
              <a:prstGeom prst="rect">
                <a:avLst/>
              </a:prstGeom>
              <a:blipFill>
                <a:blip r:embed="rId9"/>
                <a:stretch>
                  <a:fillRect r="-2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楕円 45"/>
          <p:cNvSpPr/>
          <p:nvPr/>
        </p:nvSpPr>
        <p:spPr>
          <a:xfrm>
            <a:off x="2121408" y="829128"/>
            <a:ext cx="1097280" cy="62829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4072856" y="2849901"/>
            <a:ext cx="923785" cy="82920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4081215" y="3854672"/>
            <a:ext cx="923785" cy="82920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3602736" y="708472"/>
            <a:ext cx="781216" cy="85220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>
            <a:off x="2651760" y="1505873"/>
            <a:ext cx="914400" cy="72693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756617" y="75716"/>
            <a:ext cx="4227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～２次関数の平行移動がわかる～</a:t>
            </a:r>
            <a:endParaRPr lang="en-US" altLang="ja-JP" sz="2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555933" y="4722790"/>
                <a:ext cx="5394923" cy="711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の座標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( 2 , 3 )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33" y="4722790"/>
                <a:ext cx="5394923" cy="711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598006" y="5434523"/>
                <a:ext cx="51061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の方程式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6" y="5434523"/>
                <a:ext cx="5106107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98005" y="6150114"/>
                <a:ext cx="51061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下に凸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5" y="6150114"/>
                <a:ext cx="510610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楕円 22"/>
          <p:cNvSpPr/>
          <p:nvPr/>
        </p:nvSpPr>
        <p:spPr>
          <a:xfrm>
            <a:off x="3874343" y="4753384"/>
            <a:ext cx="426900" cy="679571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4491198" y="4775157"/>
            <a:ext cx="426900" cy="67957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5704112" y="5550683"/>
                <a:ext cx="5106107" cy="587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頂点の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座標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2" y="5550683"/>
                <a:ext cx="5106107" cy="5879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5704111" y="6008001"/>
                <a:ext cx="5718631" cy="6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後の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符号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が＋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1" y="6008001"/>
                <a:ext cx="5718631" cy="6449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>
            <a:off x="6973855" y="6652921"/>
            <a:ext cx="418943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253139" y="1530996"/>
            <a:ext cx="49247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60117" y="6778023"/>
            <a:ext cx="141620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39" grpId="0"/>
      <p:bldP spid="40" grpId="0"/>
      <p:bldP spid="41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1" grpId="0" animBg="1"/>
      <p:bldP spid="18" grpId="0"/>
      <p:bldP spid="19" grpId="0"/>
      <p:bldP spid="21" grpId="0"/>
      <p:bldP spid="23" grpId="0" animBg="1"/>
      <p:bldP spid="24" grpId="0" animBg="1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58688" y="592625"/>
                <a:ext cx="8246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−2(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のグラフは</a:t>
                </a: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8" y="592625"/>
                <a:ext cx="82464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/>
          <p:cNvSpPr txBox="1">
            <a:spLocks/>
          </p:cNvSpPr>
          <p:nvPr/>
        </p:nvSpPr>
        <p:spPr>
          <a:xfrm>
            <a:off x="379420" y="-46222"/>
            <a:ext cx="7602529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レポート［１］（１）（２）プリント</a:t>
            </a:r>
            <a:r>
              <a:rPr lang="en-US" altLang="ja-JP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例１</a:t>
            </a:r>
            <a:r>
              <a:rPr lang="en-US" altLang="ja-JP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練習１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042935" y="2842514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4400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35" y="2842514"/>
                <a:ext cx="6531657" cy="852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3809905" y="2745544"/>
            <a:ext cx="1543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-3</a:t>
            </a:r>
            <a:endParaRPr lang="ja-JP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73145" y="1902138"/>
                <a:ext cx="60086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altLang="ja-JP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のグラフを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" y="1902138"/>
                <a:ext cx="600866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1042935" y="3665690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4400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35" y="3665690"/>
                <a:ext cx="6531657" cy="852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328472" y="2485722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符号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変えたもの</m:t>
                      </m:r>
                    </m:oMath>
                  </m:oMathPara>
                </a14:m>
                <a:endParaRPr lang="en-US" altLang="ja-JP" sz="4000" i="1" dirty="0">
                  <a:solidFill>
                    <a:srgbClr val="92D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72" y="2485722"/>
                <a:ext cx="2753229" cy="708207"/>
              </a:xfrm>
              <a:prstGeom prst="rect">
                <a:avLst/>
              </a:prstGeom>
              <a:blipFill>
                <a:blip r:embed="rId6"/>
                <a:stretch>
                  <a:fillRect r="-767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7328473" y="3484320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はそのまま</m:t>
                      </m:r>
                    </m:oMath>
                  </m:oMathPara>
                </a14:m>
                <a:endParaRPr lang="en-US" altLang="ja-JP" sz="4000" i="1" dirty="0">
                  <a:solidFill>
                    <a:srgbClr val="00B0F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73" y="3484320"/>
                <a:ext cx="2753229" cy="708207"/>
              </a:xfrm>
              <a:prstGeom prst="rect">
                <a:avLst/>
              </a:prstGeom>
              <a:blipFill>
                <a:blip r:embed="rId7"/>
                <a:stretch>
                  <a:fillRect r="-2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楕円 45"/>
          <p:cNvSpPr/>
          <p:nvPr/>
        </p:nvSpPr>
        <p:spPr>
          <a:xfrm>
            <a:off x="2827992" y="669474"/>
            <a:ext cx="1097280" cy="62829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3822851" y="2743145"/>
            <a:ext cx="950021" cy="83636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3849464" y="3639710"/>
            <a:ext cx="896795" cy="84839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4308764" y="548818"/>
            <a:ext cx="1122217" cy="9431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834463" y="3639334"/>
            <a:ext cx="1025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-4</a:t>
            </a:r>
            <a:endParaRPr lang="ja-JP" altLang="en-US" sz="4400" dirty="0"/>
          </a:p>
        </p:txBody>
      </p:sp>
      <p:sp>
        <p:nvSpPr>
          <p:cNvPr id="19" name="下矢印 18"/>
          <p:cNvSpPr/>
          <p:nvPr/>
        </p:nvSpPr>
        <p:spPr>
          <a:xfrm>
            <a:off x="2431650" y="1231884"/>
            <a:ext cx="914400" cy="72693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468668" y="4582930"/>
                <a:ext cx="6702875" cy="711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の座標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( −3 , −4 )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68" y="4582930"/>
                <a:ext cx="6702875" cy="711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510741" y="5294663"/>
                <a:ext cx="51061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の方程式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41" y="5294663"/>
                <a:ext cx="510610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510740" y="6010254"/>
                <a:ext cx="51061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上に凸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40" y="6010254"/>
                <a:ext cx="5106107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楕円 23"/>
          <p:cNvSpPr/>
          <p:nvPr/>
        </p:nvSpPr>
        <p:spPr>
          <a:xfrm>
            <a:off x="4823907" y="4613524"/>
            <a:ext cx="730607" cy="679571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5754917" y="4658158"/>
            <a:ext cx="828020" cy="63384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6616847" y="5410823"/>
                <a:ext cx="5106107" cy="587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頂点の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座標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7" y="5410823"/>
                <a:ext cx="5106107" cy="587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6616847" y="6046509"/>
                <a:ext cx="5746603" cy="6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後の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符号が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－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7" y="6046509"/>
                <a:ext cx="5746603" cy="644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>
            <a:off x="7825804" y="6672379"/>
            <a:ext cx="412414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384916" y="1319329"/>
            <a:ext cx="100391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649834" y="6639476"/>
            <a:ext cx="141620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40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17" grpId="0"/>
      <p:bldP spid="20" grpId="0"/>
      <p:bldP spid="21" grpId="0"/>
      <p:bldP spid="23" grpId="0"/>
      <p:bldP spid="24" grpId="0" animBg="1"/>
      <p:bldP spid="25" grpId="0" animBg="1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458688" y="752279"/>
                <a:ext cx="8246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altLang="ja-JP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en-US" sz="4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のグラフは</a:t>
                </a: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8" y="752279"/>
                <a:ext cx="82464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タイトル 1"/>
          <p:cNvSpPr txBox="1">
            <a:spLocks/>
          </p:cNvSpPr>
          <p:nvPr/>
        </p:nvSpPr>
        <p:spPr>
          <a:xfrm>
            <a:off x="379420" y="-46222"/>
            <a:ext cx="7697779" cy="7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レポート［２］（１）（２）プリント練習２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356703" y="3451930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03" y="3451930"/>
                <a:ext cx="6531657" cy="852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109159" y="3311418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59" y="3311418"/>
                <a:ext cx="890347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45771" y="2482586"/>
                <a:ext cx="52485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ja-JP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のグラフを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" y="2482586"/>
                <a:ext cx="524855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1356703" y="5134953"/>
                <a:ext cx="653165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軸</m:t>
                      </m:r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方向</m:t>
                      </m:r>
                      <m:r>
                        <a:rPr lang="ja-JP" altLang="en-US" sz="440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440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平行移動</m:t>
                      </m:r>
                    </m:oMath>
                  </m:oMathPara>
                </a14:m>
                <a:endParaRPr lang="ja-JP" altLang="en-US" sz="4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03" y="5134953"/>
                <a:ext cx="6531657" cy="852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4123014" y="4980586"/>
                <a:ext cx="8903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ja-JP" altLang="en-US" sz="6600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14" y="4980586"/>
                <a:ext cx="890347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239538" y="2592314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符号</m:t>
                      </m:r>
                      <m:r>
                        <a:rPr lang="ja-JP" altLang="en-US" sz="4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40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変えたもの</m:t>
                      </m:r>
                    </m:oMath>
                  </m:oMathPara>
                </a14:m>
                <a:endParaRPr lang="en-US" altLang="ja-JP" sz="4000" i="1" dirty="0">
                  <a:solidFill>
                    <a:srgbClr val="92D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538" y="2592314"/>
                <a:ext cx="2753229" cy="708207"/>
              </a:xfrm>
              <a:prstGeom prst="rect">
                <a:avLst/>
              </a:prstGeom>
              <a:blipFill>
                <a:blip r:embed="rId8"/>
                <a:stretch>
                  <a:fillRect r="-76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7257826" y="4475240"/>
                <a:ext cx="2753229" cy="70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4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はそのまま</m:t>
                      </m:r>
                    </m:oMath>
                  </m:oMathPara>
                </a14:m>
                <a:endParaRPr lang="en-US" altLang="ja-JP" sz="4000" i="1" dirty="0">
                  <a:solidFill>
                    <a:srgbClr val="00B0F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826" y="4475240"/>
                <a:ext cx="2753229" cy="708207"/>
              </a:xfrm>
              <a:prstGeom prst="rect">
                <a:avLst/>
              </a:prstGeom>
              <a:blipFill>
                <a:blip r:embed="rId9"/>
                <a:stretch>
                  <a:fillRect r="-2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楕円 45"/>
          <p:cNvSpPr/>
          <p:nvPr/>
        </p:nvSpPr>
        <p:spPr>
          <a:xfrm>
            <a:off x="2121408" y="829128"/>
            <a:ext cx="1097280" cy="62829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4089576" y="3440056"/>
            <a:ext cx="923785" cy="82920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4109836" y="5100195"/>
            <a:ext cx="923785" cy="82920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3602736" y="708472"/>
            <a:ext cx="781216" cy="85220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7187184" y="6048535"/>
                <a:ext cx="27532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したもの</m:t>
                      </m:r>
                    </m:oMath>
                  </m:oMathPara>
                </a14:m>
                <a:endParaRPr lang="en-US" altLang="ja-JP" sz="4400" b="1" i="1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184" y="6048535"/>
                <a:ext cx="275322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下矢印 50"/>
          <p:cNvSpPr/>
          <p:nvPr/>
        </p:nvSpPr>
        <p:spPr>
          <a:xfrm>
            <a:off x="2651760" y="1592957"/>
            <a:ext cx="914400" cy="72693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8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1974</Words>
  <Application>Microsoft Office PowerPoint</Application>
  <PresentationFormat>ワイド画面</PresentationFormat>
  <Paragraphs>1143</Paragraphs>
  <Slides>16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ＤＦ特太ゴシック体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千葉県教育庁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第３回報告課題 ～不等式～</dc:title>
  <dc:creator>Windows ユーザー</dc:creator>
  <cp:lastModifiedBy>uzawa yuuta</cp:lastModifiedBy>
  <cp:revision>254</cp:revision>
  <dcterms:created xsi:type="dcterms:W3CDTF">2022-06-05T07:23:35Z</dcterms:created>
  <dcterms:modified xsi:type="dcterms:W3CDTF">2024-10-06T23:34:51Z</dcterms:modified>
</cp:coreProperties>
</file>