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302" r:id="rId3"/>
    <p:sldId id="300" r:id="rId4"/>
    <p:sldId id="294" r:id="rId5"/>
    <p:sldId id="295" r:id="rId6"/>
    <p:sldId id="301" r:id="rId7"/>
    <p:sldId id="283" r:id="rId8"/>
    <p:sldId id="282" r:id="rId9"/>
    <p:sldId id="303" r:id="rId10"/>
    <p:sldId id="304" r:id="rId11"/>
    <p:sldId id="305" r:id="rId12"/>
    <p:sldId id="298" r:id="rId13"/>
  </p:sldIdLst>
  <p:sldSz cx="12192000" cy="6858000"/>
  <p:notesSz cx="14295438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4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DB1-4885-AF05-53F89E0CBE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097441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CB827E7F-2F35-42CC-A2F4-E770DBB606C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097441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8FE3606B-FEF4-4A45-A61D-3E10687B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253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441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CDDC63B0-D9F6-465B-AB2D-47064B765F77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87825" y="1231900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73" tIns="66536" rIns="133073" bIns="6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5" y="4748164"/>
            <a:ext cx="11436350" cy="3884861"/>
          </a:xfrm>
          <a:prstGeom prst="rect">
            <a:avLst/>
          </a:prstGeom>
        </p:spPr>
        <p:txBody>
          <a:bodyPr vert="horz" lIns="133073" tIns="66536" rIns="133073" bIns="665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441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55182112-86FB-4BA1-AE49-C49672F78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88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82112-86FB-4BA1-AE49-C49672F787F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004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82112-86FB-4BA1-AE49-C49672F787F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87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0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7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18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7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6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5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38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8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3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6619-F631-4582-808F-D5856FCD1EEB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1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99.png"/><Relationship Id="rId7" Type="http://schemas.openxmlformats.org/officeDocument/2006/relationships/image" Target="../media/image79.png"/><Relationship Id="rId12" Type="http://schemas.openxmlformats.org/officeDocument/2006/relationships/image" Target="../media/image98.png"/><Relationship Id="rId17" Type="http://schemas.openxmlformats.org/officeDocument/2006/relationships/image" Target="../media/image10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93.png"/><Relationship Id="rId5" Type="http://schemas.openxmlformats.org/officeDocument/2006/relationships/image" Target="../media/image450.png"/><Relationship Id="rId15" Type="http://schemas.openxmlformats.org/officeDocument/2006/relationships/image" Target="../media/image103.png"/><Relationship Id="rId10" Type="http://schemas.openxmlformats.org/officeDocument/2006/relationships/image" Target="../media/image86.png"/><Relationship Id="rId9" Type="http://schemas.openxmlformats.org/officeDocument/2006/relationships/image" Target="../media/image82.png"/><Relationship Id="rId14" Type="http://schemas.openxmlformats.org/officeDocument/2006/relationships/image" Target="../media/image10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12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19" Type="http://schemas.openxmlformats.org/officeDocument/2006/relationships/image" Target="../media/image42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76.png"/><Relationship Id="rId7" Type="http://schemas.openxmlformats.org/officeDocument/2006/relationships/image" Target="../media/image6.png"/><Relationship Id="rId12" Type="http://schemas.openxmlformats.org/officeDocument/2006/relationships/image" Target="../media/image85.png"/><Relationship Id="rId17" Type="http://schemas.openxmlformats.org/officeDocument/2006/relationships/image" Target="../media/image310.png"/><Relationship Id="rId2" Type="http://schemas.openxmlformats.org/officeDocument/2006/relationships/image" Target="../media/image311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4" Type="http://schemas.openxmlformats.org/officeDocument/2006/relationships/image" Target="../media/image77.png"/><Relationship Id="rId9" Type="http://schemas.openxmlformats.org/officeDocument/2006/relationships/image" Target="../media/image8.png"/><Relationship Id="rId14" Type="http://schemas.openxmlformats.org/officeDocument/2006/relationships/image" Target="../media/image8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94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85.png"/><Relationship Id="rId17" Type="http://schemas.openxmlformats.org/officeDocument/2006/relationships/image" Target="../media/image610.png"/><Relationship Id="rId2" Type="http://schemas.openxmlformats.org/officeDocument/2006/relationships/image" Target="../media/image311.png"/><Relationship Id="rId16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0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96.png"/><Relationship Id="rId4" Type="http://schemas.openxmlformats.org/officeDocument/2006/relationships/image" Target="../media/image91.png"/><Relationship Id="rId9" Type="http://schemas.openxmlformats.org/officeDocument/2006/relationships/image" Target="../media/image12.png"/><Relationship Id="rId14" Type="http://schemas.openxmlformats.org/officeDocument/2006/relationships/image" Target="../media/image9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image" Target="../media/image16.png"/><Relationship Id="rId3" Type="http://schemas.openxmlformats.org/officeDocument/2006/relationships/image" Target="../media/image58.png"/><Relationship Id="rId7" Type="http://schemas.openxmlformats.org/officeDocument/2006/relationships/image" Target="../media/image92.png"/><Relationship Id="rId12" Type="http://schemas.openxmlformats.org/officeDocument/2006/relationships/image" Target="../media/image14.png"/><Relationship Id="rId17" Type="http://schemas.openxmlformats.org/officeDocument/2006/relationships/image" Target="../media/image20.png"/><Relationship Id="rId2" Type="http://schemas.openxmlformats.org/officeDocument/2006/relationships/image" Target="../media/image44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13.png"/><Relationship Id="rId5" Type="http://schemas.openxmlformats.org/officeDocument/2006/relationships/image" Target="../media/image72.png"/><Relationship Id="rId15" Type="http://schemas.openxmlformats.org/officeDocument/2006/relationships/image" Target="../media/image18.png"/><Relationship Id="rId10" Type="http://schemas.openxmlformats.org/officeDocument/2006/relationships/image" Target="../media/image120.png"/><Relationship Id="rId4" Type="http://schemas.openxmlformats.org/officeDocument/2006/relationships/image" Target="../media/image61.png"/><Relationship Id="rId9" Type="http://schemas.openxmlformats.org/officeDocument/2006/relationships/image" Target="../media/image110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13" Type="http://schemas.openxmlformats.org/officeDocument/2006/relationships/image" Target="../media/image24.png"/><Relationship Id="rId18" Type="http://schemas.openxmlformats.org/officeDocument/2006/relationships/image" Target="../media/image27.png"/><Relationship Id="rId26" Type="http://schemas.openxmlformats.org/officeDocument/2006/relationships/image" Target="../media/image51.png"/><Relationship Id="rId3" Type="http://schemas.openxmlformats.org/officeDocument/2006/relationships/image" Target="../media/image140.png"/><Relationship Id="rId21" Type="http://schemas.openxmlformats.org/officeDocument/2006/relationships/image" Target="../media/image45.png"/><Relationship Id="rId7" Type="http://schemas.openxmlformats.org/officeDocument/2006/relationships/image" Target="../media/image28.png"/><Relationship Id="rId12" Type="http://schemas.openxmlformats.org/officeDocument/2006/relationships/image" Target="../media/image21.png"/><Relationship Id="rId17" Type="http://schemas.openxmlformats.org/officeDocument/2006/relationships/image" Target="../media/image68.png"/><Relationship Id="rId2" Type="http://schemas.openxmlformats.org/officeDocument/2006/relationships/image" Target="../media/image53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29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49.png"/><Relationship Id="rId32" Type="http://schemas.openxmlformats.org/officeDocument/2006/relationships/image" Target="NULL"/><Relationship Id="rId5" Type="http://schemas.openxmlformats.org/officeDocument/2006/relationships/image" Target="../media/image22.png"/><Relationship Id="rId15" Type="http://schemas.openxmlformats.org/officeDocument/2006/relationships/image" Target="../media/image50.png"/><Relationship Id="rId28" Type="http://schemas.openxmlformats.org/officeDocument/2006/relationships/image" Target="../media/image55.png"/><Relationship Id="rId10" Type="http://schemas.openxmlformats.org/officeDocument/2006/relationships/image" Target="../media/image48.png"/><Relationship Id="rId19" Type="http://schemas.openxmlformats.org/officeDocument/2006/relationships/image" Target="../media/image29.png"/><Relationship Id="rId31" Type="http://schemas.openxmlformats.org/officeDocument/2006/relationships/image" Target="../media/image75.png"/><Relationship Id="rId4" Type="http://schemas.openxmlformats.org/officeDocument/2006/relationships/image" Target="../media/image160.png"/><Relationship Id="rId9" Type="http://schemas.openxmlformats.org/officeDocument/2006/relationships/image" Target="../media/image380.png"/><Relationship Id="rId14" Type="http://schemas.openxmlformats.org/officeDocument/2006/relationships/image" Target="../media/image25.png"/><Relationship Id="rId27" Type="http://schemas.openxmlformats.org/officeDocument/2006/relationships/image" Target="../media/image54.png"/><Relationship Id="rId30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13" Type="http://schemas.openxmlformats.org/officeDocument/2006/relationships/image" Target="../media/image300.png"/><Relationship Id="rId18" Type="http://schemas.openxmlformats.org/officeDocument/2006/relationships/image" Target="../media/image71.png"/><Relationship Id="rId3" Type="http://schemas.openxmlformats.org/officeDocument/2006/relationships/image" Target="../media/image411.png"/><Relationship Id="rId21" Type="http://schemas.openxmlformats.org/officeDocument/2006/relationships/image" Target="../media/image100.png"/><Relationship Id="rId7" Type="http://schemas.openxmlformats.org/officeDocument/2006/relationships/image" Target="../media/image250.png"/><Relationship Id="rId12" Type="http://schemas.openxmlformats.org/officeDocument/2006/relationships/image" Target="../media/image52.png"/><Relationship Id="rId17" Type="http://schemas.openxmlformats.org/officeDocument/2006/relationships/image" Target="../media/image4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6.png"/><Relationship Id="rId20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290.png"/><Relationship Id="rId5" Type="http://schemas.openxmlformats.org/officeDocument/2006/relationships/image" Target="../media/image450.png"/><Relationship Id="rId15" Type="http://schemas.openxmlformats.org/officeDocument/2006/relationships/image" Target="../media/image360.png"/><Relationship Id="rId10" Type="http://schemas.openxmlformats.org/officeDocument/2006/relationships/image" Target="../media/image60.png"/><Relationship Id="rId19" Type="http://schemas.openxmlformats.org/officeDocument/2006/relationships/image" Target="../media/image83.png"/><Relationship Id="rId4" Type="http://schemas.openxmlformats.org/officeDocument/2006/relationships/image" Target="../media/image57.png"/><Relationship Id="rId9" Type="http://schemas.openxmlformats.org/officeDocument/2006/relationships/image" Target="../media/image270.png"/><Relationship Id="rId14" Type="http://schemas.openxmlformats.org/officeDocument/2006/relationships/image" Target="../media/image3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8" Type="http://schemas.openxmlformats.org/officeDocument/2006/relationships/image" Target="../media/image73.png"/><Relationship Id="rId3" Type="http://schemas.openxmlformats.org/officeDocument/2006/relationships/image" Target="../media/image5.png"/><Relationship Id="rId7" Type="http://schemas.openxmlformats.org/officeDocument/2006/relationships/image" Target="../media/image66.png"/><Relationship Id="rId17" Type="http://schemas.openxmlformats.org/officeDocument/2006/relationships/image" Target="../media/image70.png"/><Relationship Id="rId2" Type="http://schemas.openxmlformats.org/officeDocument/2006/relationships/image" Target="../media/image59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83705" y="46318"/>
            <a:ext cx="6335152" cy="2010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第２回報告課題</a:t>
            </a:r>
            <a:br>
              <a:rPr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～関数のグラフ～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3705" y="1765301"/>
            <a:ext cx="1379107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/>
              <p:nvPr/>
            </p:nvSpPr>
            <p:spPr>
              <a:xfrm>
                <a:off x="273378" y="2956873"/>
                <a:ext cx="493583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78" y="2956873"/>
                <a:ext cx="4935838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/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矢印: 右 7">
            <a:extLst>
              <a:ext uri="{FF2B5EF4-FFF2-40B4-BE49-F238E27FC236}">
                <a16:creationId xmlns:a16="http://schemas.microsoft.com/office/drawing/2014/main" id="{75E34BB8-E10F-40A7-9834-F5770FF291C0}"/>
              </a:ext>
            </a:extLst>
          </p:cNvPr>
          <p:cNvSpPr/>
          <p:nvPr/>
        </p:nvSpPr>
        <p:spPr>
          <a:xfrm>
            <a:off x="5451671" y="3045565"/>
            <a:ext cx="1311701" cy="588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1A19EF5-FDDA-4142-B52D-F974793E080D}"/>
              </a:ext>
            </a:extLst>
          </p:cNvPr>
          <p:cNvSpPr txBox="1">
            <a:spLocks/>
          </p:cNvSpPr>
          <p:nvPr/>
        </p:nvSpPr>
        <p:spPr>
          <a:xfrm>
            <a:off x="7004109" y="2400090"/>
            <a:ext cx="6738599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この形に変形する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51A19EF5-FDDA-4142-B52D-F974793E080D}"/>
              </a:ext>
            </a:extLst>
          </p:cNvPr>
          <p:cNvSpPr txBox="1">
            <a:spLocks/>
          </p:cNvSpPr>
          <p:nvPr/>
        </p:nvSpPr>
        <p:spPr>
          <a:xfrm>
            <a:off x="383705" y="4215955"/>
            <a:ext cx="8469350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・表を作って取れる座標を取りグラフを書く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37BF30F-6C2A-452B-AFF0-F3D9D12ED637}"/>
              </a:ext>
            </a:extLst>
          </p:cNvPr>
          <p:cNvSpPr txBox="1">
            <a:spLocks/>
          </p:cNvSpPr>
          <p:nvPr/>
        </p:nvSpPr>
        <p:spPr>
          <a:xfrm>
            <a:off x="1170147" y="5208041"/>
            <a:ext cx="10528297" cy="11703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忘れないうちに・・・次回教科書を持ってきてください。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27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直線コネクタ 41"/>
          <p:cNvCxnSpPr/>
          <p:nvPr/>
        </p:nvCxnSpPr>
        <p:spPr>
          <a:xfrm flipH="1">
            <a:off x="4714891" y="32818"/>
            <a:ext cx="294111" cy="2059205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正方形/長方形 86"/>
              <p:cNvSpPr/>
              <p:nvPr/>
            </p:nvSpPr>
            <p:spPr>
              <a:xfrm>
                <a:off x="642701" y="1995232"/>
                <a:ext cx="40721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altLang="ja-JP" sz="40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1</a:t>
                </a:r>
                <a:r>
                  <a:rPr lang="ja-JP" altLang="en-US" sz="40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のとき</a:t>
                </a:r>
              </a:p>
            </p:txBody>
          </p:sp>
        </mc:Choice>
        <mc:Fallback xmlns="">
          <p:sp>
            <p:nvSpPr>
              <p:cNvPr id="87" name="正方形/長方形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01" y="1995232"/>
                <a:ext cx="407219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正方形/長方形 87"/>
              <p:cNvSpPr/>
              <p:nvPr/>
            </p:nvSpPr>
            <p:spPr>
              <a:xfrm>
                <a:off x="642701" y="2722952"/>
                <a:ext cx="5427935" cy="1398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4000" b="0" dirty="0">
                    <a:solidFill>
                      <a:schemeClr val="bg1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に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を</m:t>
                    </m:r>
                    <m:r>
                      <a:rPr lang="ja-JP" altLang="en-US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代入</m:t>
                    </m:r>
                  </m:oMath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8" name="正方形/長方形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01" y="2722952"/>
                <a:ext cx="5427935" cy="13985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正方形/長方形 88"/>
              <p:cNvSpPr/>
              <p:nvPr/>
            </p:nvSpPr>
            <p:spPr>
              <a:xfrm>
                <a:off x="604850" y="4134991"/>
                <a:ext cx="440415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(−1+2)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9" name="正方形/長方形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50" y="4134991"/>
                <a:ext cx="4404152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正方形/長方形 89"/>
              <p:cNvSpPr/>
              <p:nvPr/>
            </p:nvSpPr>
            <p:spPr>
              <a:xfrm>
                <a:off x="648391" y="4935857"/>
                <a:ext cx="454706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=2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e>
                      <m:sup>
                        <m: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−3</m:t>
                    </m:r>
                  </m:oMath>
                </a14:m>
                <a:r>
                  <a:rPr lang="en-US" altLang="ja-JP" sz="4000" b="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0" name="正方形/長方形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91" y="4935857"/>
                <a:ext cx="4547063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正方形/長方形 115"/>
              <p:cNvSpPr/>
              <p:nvPr/>
            </p:nvSpPr>
            <p:spPr>
              <a:xfrm>
                <a:off x="629457" y="5584329"/>
                <a:ext cx="43795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=2                  −3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6" name="正方形/長方形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57" y="5584329"/>
                <a:ext cx="437954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コネクタ 3"/>
          <p:cNvCxnSpPr/>
          <p:nvPr/>
        </p:nvCxnSpPr>
        <p:spPr>
          <a:xfrm>
            <a:off x="2068747" y="3468654"/>
            <a:ext cx="41823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145171" y="4740299"/>
            <a:ext cx="55260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442706" y="920725"/>
            <a:ext cx="41797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グラフを書くときは表を作る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803609" y="195716"/>
                <a:ext cx="47169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−3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09" y="195716"/>
                <a:ext cx="4716983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617153" y="6104117"/>
                <a:ext cx="288804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=−1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53" y="6104117"/>
                <a:ext cx="2888047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正方形/長方形 35"/>
              <p:cNvSpPr/>
              <p:nvPr/>
            </p:nvSpPr>
            <p:spPr>
              <a:xfrm>
                <a:off x="6621500" y="1975398"/>
                <a:ext cx="40721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ja-JP" altLang="en-US" sz="40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のとき</a:t>
                </a:r>
              </a:p>
            </p:txBody>
          </p:sp>
        </mc:Choice>
        <mc:Fallback xmlns="">
          <p:sp>
            <p:nvSpPr>
              <p:cNvPr id="36" name="正方形/長方形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500" y="1975398"/>
                <a:ext cx="4072190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/>
              <p:cNvSpPr/>
              <p:nvPr/>
            </p:nvSpPr>
            <p:spPr>
              <a:xfrm>
                <a:off x="6621500" y="2703118"/>
                <a:ext cx="5427935" cy="1398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4000" b="0" dirty="0">
                    <a:solidFill>
                      <a:schemeClr val="bg1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に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を</m:t>
                    </m:r>
                    <m:r>
                      <a:rPr lang="ja-JP" altLang="en-US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代入</m:t>
                    </m:r>
                  </m:oMath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正方形/長方形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500" y="2703118"/>
                <a:ext cx="5427935" cy="139858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/>
              <p:cNvSpPr/>
              <p:nvPr/>
            </p:nvSpPr>
            <p:spPr>
              <a:xfrm>
                <a:off x="6583649" y="4115157"/>
                <a:ext cx="440415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(0+2)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正方形/長方形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3649" y="4115157"/>
                <a:ext cx="4404152" cy="7078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6627190" y="4916023"/>
                <a:ext cx="454706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=2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−3</m:t>
                    </m:r>
                  </m:oMath>
                </a14:m>
                <a:r>
                  <a:rPr lang="en-US" altLang="ja-JP" sz="4000" b="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190" y="4916023"/>
                <a:ext cx="4547063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正方形/長方形 39"/>
              <p:cNvSpPr/>
              <p:nvPr/>
            </p:nvSpPr>
            <p:spPr>
              <a:xfrm>
                <a:off x="6608256" y="5509075"/>
                <a:ext cx="43795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=8                  −3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正方形/長方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256" y="5509075"/>
                <a:ext cx="4379545" cy="7078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コネクタ 40"/>
          <p:cNvCxnSpPr/>
          <p:nvPr/>
        </p:nvCxnSpPr>
        <p:spPr>
          <a:xfrm>
            <a:off x="8047546" y="3448820"/>
            <a:ext cx="41823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8123970" y="4720465"/>
            <a:ext cx="55260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6595952" y="6084283"/>
                <a:ext cx="288804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=5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952" y="6084283"/>
                <a:ext cx="2888047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コネクタ 21"/>
          <p:cNvCxnSpPr/>
          <p:nvPr/>
        </p:nvCxnSpPr>
        <p:spPr>
          <a:xfrm>
            <a:off x="1916571" y="5553099"/>
            <a:ext cx="55260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7847667" y="5553099"/>
            <a:ext cx="55260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76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116" grpId="0"/>
      <p:bldP spid="32" grpId="0"/>
      <p:bldP spid="36" grpId="0"/>
      <p:bldP spid="37" grpId="0"/>
      <p:bldP spid="38" grpId="0"/>
      <p:bldP spid="39" grpId="0"/>
      <p:bldP spid="40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FE5961F-2757-A8F6-7C84-4B125AD76A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7" t="4888" r="5333" b="5112"/>
          <a:stretch/>
        </p:blipFill>
        <p:spPr bwMode="auto">
          <a:xfrm>
            <a:off x="3982821" y="2361591"/>
            <a:ext cx="30861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6F1E99D-BCD7-D10B-03B1-18E26D0A1431}"/>
              </a:ext>
            </a:extLst>
          </p:cNvPr>
          <p:cNvSpPr/>
          <p:nvPr/>
        </p:nvSpPr>
        <p:spPr>
          <a:xfrm>
            <a:off x="713368" y="613486"/>
            <a:ext cx="67627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グラフを自分で動かしてみよう</a:t>
            </a:r>
          </a:p>
        </p:txBody>
      </p:sp>
    </p:spTree>
    <p:extLst>
      <p:ext uri="{BB962C8B-B14F-4D97-AF65-F5344CB8AC3E}">
        <p14:creationId xmlns:p14="http://schemas.microsoft.com/office/powerpoint/2010/main" val="2311750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83705" y="46318"/>
            <a:ext cx="6335152" cy="20103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第２回報告課題</a:t>
            </a:r>
            <a:br>
              <a:rPr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～関数のグラフ～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3705" y="1765301"/>
            <a:ext cx="1379107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/>
              <p:nvPr/>
            </p:nvSpPr>
            <p:spPr>
              <a:xfrm>
                <a:off x="273378" y="2956873"/>
                <a:ext cx="493583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FAB3CA2A-0547-4BEA-B7E1-3A07D32DF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78" y="2956873"/>
                <a:ext cx="4935838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/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D631688-15FA-4BEE-A036-D674DCE8F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086" y="2956873"/>
                <a:ext cx="4583371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矢印: 右 7">
            <a:extLst>
              <a:ext uri="{FF2B5EF4-FFF2-40B4-BE49-F238E27FC236}">
                <a16:creationId xmlns:a16="http://schemas.microsoft.com/office/drawing/2014/main" id="{75E34BB8-E10F-40A7-9834-F5770FF291C0}"/>
              </a:ext>
            </a:extLst>
          </p:cNvPr>
          <p:cNvSpPr/>
          <p:nvPr/>
        </p:nvSpPr>
        <p:spPr>
          <a:xfrm>
            <a:off x="5451671" y="3045565"/>
            <a:ext cx="1311701" cy="588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1A19EF5-FDDA-4142-B52D-F974793E080D}"/>
              </a:ext>
            </a:extLst>
          </p:cNvPr>
          <p:cNvSpPr txBox="1">
            <a:spLocks/>
          </p:cNvSpPr>
          <p:nvPr/>
        </p:nvSpPr>
        <p:spPr>
          <a:xfrm>
            <a:off x="7004109" y="2400090"/>
            <a:ext cx="6738599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この形に変形する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51A19EF5-FDDA-4142-B52D-F974793E080D}"/>
              </a:ext>
            </a:extLst>
          </p:cNvPr>
          <p:cNvSpPr txBox="1">
            <a:spLocks/>
          </p:cNvSpPr>
          <p:nvPr/>
        </p:nvSpPr>
        <p:spPr>
          <a:xfrm>
            <a:off x="383705" y="4215955"/>
            <a:ext cx="8469350" cy="5819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・表を作って取れる座標を取りグラフを書く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33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メール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: </m:t>
                      </m:r>
                      <m:r>
                        <m:rPr>
                          <m:sty m:val="p"/>
                        </m:rPr>
                        <a:rPr lang="en-US" altLang="ja-JP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tese</m:t>
                      </m:r>
                      <m:r>
                        <m:rPr>
                          <m:nor/>
                        </m:rPr>
                        <a:rPr lang="en-US" altLang="ja-JP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15@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yahoo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co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3600" b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jp</m:t>
                      </m:r>
                    </m:oMath>
                  </m:oMathPara>
                </a14:m>
                <a:endParaRPr lang="en-US" altLang="ja-JP" sz="5400" b="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ja-JP" altLang="en-US" sz="28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パスワード</m:t>
                    </m:r>
                    <m:r>
                      <m:rPr>
                        <m:nor/>
                      </m:rPr>
                      <a:rPr lang="en-US" altLang="ja-JP" sz="2800" b="0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en-US" altLang="ja-JP" sz="2800" b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ja-JP" sz="4000" b="0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  omiya2024</a:t>
                </a:r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kumimoji="1" lang="ja-JP" altLang="en-US" sz="7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blipFill>
                <a:blip r:embed="rId2"/>
                <a:stretch>
                  <a:fillRect b="-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2" b="80001"/>
          <a:stretch/>
        </p:blipFill>
        <p:spPr>
          <a:xfrm>
            <a:off x="5591809" y="1276038"/>
            <a:ext cx="6081885" cy="2018705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9851923" y="1887793"/>
            <a:ext cx="442451" cy="4719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/>
          <a:srcRect l="28805" t="22172" r="38501" b="20288"/>
          <a:stretch/>
        </p:blipFill>
        <p:spPr>
          <a:xfrm>
            <a:off x="1306911" y="811689"/>
            <a:ext cx="3129102" cy="309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8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/>
              <p:nvPr/>
            </p:nvSpPr>
            <p:spPr>
              <a:xfrm>
                <a:off x="231780" y="56377"/>
                <a:ext cx="7997820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復習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C34EE345-6D18-649A-3CEE-3499196B4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7997820" cy="7791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360669" y="1615634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/>
              <p:nvPr/>
            </p:nvSpPr>
            <p:spPr>
              <a:xfrm>
                <a:off x="6785309" y="1395918"/>
                <a:ext cx="4824919" cy="1137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平方完成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しなさい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ってこと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309" y="1395918"/>
                <a:ext cx="4824919" cy="1137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0" y="2121047"/>
                <a:ext cx="355864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21047"/>
                <a:ext cx="3558645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456816"/>
                <a:ext cx="2628785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456816"/>
                <a:ext cx="2628785" cy="6613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/>
              <p:nvPr/>
            </p:nvSpPr>
            <p:spPr>
              <a:xfrm>
                <a:off x="2845436" y="3492293"/>
                <a:ext cx="143095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436" y="3492293"/>
                <a:ext cx="1430953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60029" y="2533281"/>
                <a:ext cx="4824919" cy="1081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無理矢理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の係数を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29" y="2533281"/>
                <a:ext cx="4824919" cy="1081963"/>
              </a:xfrm>
              <a:prstGeom prst="rect">
                <a:avLst/>
              </a:prstGeom>
              <a:blipFill>
                <a:blip r:embed="rId8"/>
                <a:stretch>
                  <a:fillRect r="-15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877201" y="3255453"/>
            <a:ext cx="5990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906278" y="4039950"/>
            <a:ext cx="57001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710343" y="5603164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343" y="5603164"/>
                <a:ext cx="991135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1958262" y="5655692"/>
                <a:ext cx="286487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262" y="5655692"/>
                <a:ext cx="2864878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174542" y="4928538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4928538"/>
                <a:ext cx="1631701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1729789" y="4928537"/>
                <a:ext cx="286487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(−1,−1)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789" y="4928537"/>
                <a:ext cx="2864878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81725" y="3873490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後ろの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引く</m:t>
                      </m:r>
                    </m:oMath>
                  </m:oMathPara>
                </a14:m>
                <a:endParaRPr lang="en-US" altLang="ja-JP" sz="4000" b="1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725" y="3873490"/>
                <a:ext cx="4824919" cy="70788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楕円 7"/>
          <p:cNvSpPr/>
          <p:nvPr/>
        </p:nvSpPr>
        <p:spPr>
          <a:xfrm>
            <a:off x="2176311" y="3569318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3381655" y="3597027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4176542"/>
                <a:ext cx="33873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4176542"/>
                <a:ext cx="3387393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771579" y="4990092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定数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項</m:t>
                      </m:r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計算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579" y="4990092"/>
                <a:ext cx="4824919" cy="70788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832727" y="4781308"/>
            <a:ext cx="65900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41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7" grpId="0"/>
      <p:bldP spid="10" grpId="0"/>
      <p:bldP spid="15" grpId="0"/>
      <p:bldP spid="16" grpId="0"/>
      <p:bldP spid="27" grpId="0"/>
      <p:bldP spid="28" grpId="0"/>
      <p:bldP spid="29" grpId="0"/>
      <p:bldP spid="30" grpId="0"/>
      <p:bldP spid="31" grpId="0"/>
      <p:bldP spid="8" grpId="0" animBg="1"/>
      <p:bldP spid="34" grpId="0" animBg="1"/>
      <p:bldP spid="35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635230" y="1374891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-2637" y="1709385"/>
                <a:ext cx="649279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+8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+7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37" y="1709385"/>
                <a:ext cx="6492791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54304" y="2890319"/>
                <a:ext cx="575751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      +7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04" y="2890319"/>
                <a:ext cx="575751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係数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の係数ま</m:t>
                      </m:r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　くくる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2305235" y="3536650"/>
            <a:ext cx="76388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2221330" y="4241865"/>
            <a:ext cx="76508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7289891" y="5493525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891" y="5493525"/>
                <a:ext cx="99113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8546893" y="5445097"/>
                <a:ext cx="21098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6893" y="5445097"/>
                <a:ext cx="2109809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6737690" y="4682602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690" y="4682602"/>
                <a:ext cx="163170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8599708" y="4612264"/>
                <a:ext cx="248986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(−2, −1 )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9708" y="4612264"/>
                <a:ext cx="2489861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D4F41B7-757F-3046-84B8-251C1DF83797}"/>
              </a:ext>
            </a:extLst>
          </p:cNvPr>
          <p:cNvCxnSpPr/>
          <p:nvPr/>
        </p:nvCxnSpPr>
        <p:spPr>
          <a:xfrm>
            <a:off x="1217813" y="3429000"/>
            <a:ext cx="205753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9B9DB-EE3F-437F-FE0D-A958C7C04365}"/>
              </a:ext>
            </a:extLst>
          </p:cNvPr>
          <p:cNvCxnSpPr/>
          <p:nvPr/>
        </p:nvCxnSpPr>
        <p:spPr>
          <a:xfrm>
            <a:off x="1217813" y="2813405"/>
            <a:ext cx="35005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/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>
                    <a:solidFill>
                      <a:srgbClr val="FFFF00"/>
                    </a:solidFill>
                  </a:rPr>
                  <a:t>・</a:t>
                </a:r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無理矢理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2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の係数を</m:t>
                    </m:r>
                  </m:oMath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  <a:blipFill>
                <a:blip r:embed="rId11"/>
                <a:stretch>
                  <a:fillRect l="-3287" t="-5882" r="-101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/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ja-JP" altLang="en-US" sz="3200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をつけ</m:t>
                      </m:r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てかけ算</m:t>
                      </m:r>
                    </m:oMath>
                  </m:oMathPara>
                </a14:m>
                <a:endParaRPr lang="en-US" altLang="ja-JP" sz="3200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/>
              <p:nvPr/>
            </p:nvSpPr>
            <p:spPr>
              <a:xfrm>
                <a:off x="547168" y="3638217"/>
                <a:ext cx="588281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+2)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+7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68" y="3638217"/>
                <a:ext cx="5882816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/>
              <p:nvPr/>
            </p:nvSpPr>
            <p:spPr>
              <a:xfrm>
                <a:off x="547168" y="4452963"/>
                <a:ext cx="64762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68" y="4452963"/>
                <a:ext cx="6476202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矢印: 下カーブ 18">
            <a:extLst>
              <a:ext uri="{FF2B5EF4-FFF2-40B4-BE49-F238E27FC236}">
                <a16:creationId xmlns:a16="http://schemas.microsoft.com/office/drawing/2014/main" id="{3A2D6661-99BB-265D-3A4A-ABFA9F271909}"/>
              </a:ext>
            </a:extLst>
          </p:cNvPr>
          <p:cNvSpPr/>
          <p:nvPr/>
        </p:nvSpPr>
        <p:spPr>
          <a:xfrm>
            <a:off x="1318417" y="3210991"/>
            <a:ext cx="1113499" cy="524506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矢印: 下カーブ 19">
            <a:extLst>
              <a:ext uri="{FF2B5EF4-FFF2-40B4-BE49-F238E27FC236}">
                <a16:creationId xmlns:a16="http://schemas.microsoft.com/office/drawing/2014/main" id="{0A25D359-BEB9-4774-9D11-C1CC78AC38AC}"/>
              </a:ext>
            </a:extLst>
          </p:cNvPr>
          <p:cNvSpPr/>
          <p:nvPr/>
        </p:nvSpPr>
        <p:spPr>
          <a:xfrm>
            <a:off x="1318417" y="3031644"/>
            <a:ext cx="2287759" cy="710738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BDA3E1BF-64AF-9012-60F0-EE37C302CFF9}"/>
              </a:ext>
            </a:extLst>
          </p:cNvPr>
          <p:cNvCxnSpPr/>
          <p:nvPr/>
        </p:nvCxnSpPr>
        <p:spPr>
          <a:xfrm>
            <a:off x="1319139" y="5026570"/>
            <a:ext cx="1737331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9F0ECCB-F9AC-039C-EB6B-BECE7C17F2BD}"/>
              </a:ext>
            </a:extLst>
          </p:cNvPr>
          <p:cNvCxnSpPr/>
          <p:nvPr/>
        </p:nvCxnSpPr>
        <p:spPr>
          <a:xfrm>
            <a:off x="3368437" y="5033053"/>
            <a:ext cx="1737331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/>
              <p:nvPr/>
            </p:nvSpPr>
            <p:spPr>
              <a:xfrm>
                <a:off x="553650" y="5296028"/>
                <a:ext cx="64762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50" y="5296028"/>
                <a:ext cx="6476202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/>
              <p:nvPr/>
            </p:nvSpPr>
            <p:spPr>
              <a:xfrm>
                <a:off x="-2638" y="2232292"/>
                <a:ext cx="649279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+7  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38" y="2232292"/>
                <a:ext cx="6492791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264266" y="120078"/>
                <a:ext cx="1238137" cy="5918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復習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66" y="120078"/>
                <a:ext cx="1238137" cy="59189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397DAF3B-3C88-9FA0-B3C2-914EE62340DF}"/>
              </a:ext>
            </a:extLst>
          </p:cNvPr>
          <p:cNvCxnSpPr/>
          <p:nvPr/>
        </p:nvCxnSpPr>
        <p:spPr>
          <a:xfrm>
            <a:off x="1712111" y="4301388"/>
            <a:ext cx="130528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2C00894-F520-6B31-DD4B-F3DAE974073F}"/>
              </a:ext>
            </a:extLst>
          </p:cNvPr>
          <p:cNvCxnSpPr/>
          <p:nvPr/>
        </p:nvCxnSpPr>
        <p:spPr>
          <a:xfrm>
            <a:off x="3263357" y="4289117"/>
            <a:ext cx="669815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23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6" grpId="0"/>
      <p:bldP spid="27" grpId="0"/>
      <p:bldP spid="28" grpId="0"/>
      <p:bldP spid="29" grpId="0"/>
      <p:bldP spid="30" grpId="0"/>
      <p:bldP spid="9" grpId="0"/>
      <p:bldP spid="11" grpId="0"/>
      <p:bldP spid="12" grpId="0"/>
      <p:bldP spid="14" grpId="0"/>
      <p:bldP spid="19" grpId="0" animBg="1"/>
      <p:bldP spid="20" grpId="0" animBg="1"/>
      <p:bldP spid="33" grpId="0"/>
      <p:bldP spid="34" grpId="0"/>
      <p:bldP spid="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2" y="746087"/>
                <a:ext cx="9009497" cy="10786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5635230" y="1374891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-168014" y="1709385"/>
                <a:ext cx="7677767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−6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−4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014" y="1709385"/>
                <a:ext cx="7677767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369472" y="2890319"/>
                <a:ext cx="672965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               −4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72" y="2890319"/>
                <a:ext cx="672965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係数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の係数ま</m:t>
                      </m:r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　くくる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1339887"/>
                <a:ext cx="5374466" cy="11376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554429" y="3536650"/>
            <a:ext cx="172012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667150" y="4241865"/>
            <a:ext cx="233186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8114769" y="5414794"/>
                <a:ext cx="99113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769" y="5414794"/>
                <a:ext cx="99113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9371771" y="5366366"/>
                <a:ext cx="21098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71" y="5366366"/>
                <a:ext cx="2109809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7509753" y="4596925"/>
                <a:ext cx="163170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753" y="4596925"/>
                <a:ext cx="163170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9371771" y="4526587"/>
                <a:ext cx="248986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(−3, 5 )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71" y="4526587"/>
                <a:ext cx="2489861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FD4F41B7-757F-3046-84B8-251C1DF83797}"/>
              </a:ext>
            </a:extLst>
          </p:cNvPr>
          <p:cNvCxnSpPr/>
          <p:nvPr/>
        </p:nvCxnSpPr>
        <p:spPr>
          <a:xfrm>
            <a:off x="1217813" y="3429000"/>
            <a:ext cx="205753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59B9DB-EE3F-437F-FE0D-A958C7C04365}"/>
              </a:ext>
            </a:extLst>
          </p:cNvPr>
          <p:cNvCxnSpPr/>
          <p:nvPr/>
        </p:nvCxnSpPr>
        <p:spPr>
          <a:xfrm>
            <a:off x="1052437" y="2813405"/>
            <a:ext cx="35005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/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>
                    <a:solidFill>
                      <a:srgbClr val="FFFF00"/>
                    </a:solidFill>
                  </a:rPr>
                  <a:t>・</a:t>
                </a:r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無理矢理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2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の係数を</m:t>
                    </m:r>
                  </m:oMath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dirty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8497641-3F06-D47D-8C55-87AEFAC39B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2499827"/>
                <a:ext cx="4824919" cy="1142108"/>
              </a:xfrm>
              <a:prstGeom prst="rect">
                <a:avLst/>
              </a:prstGeom>
              <a:blipFill>
                <a:blip r:embed="rId11"/>
                <a:stretch>
                  <a:fillRect l="-3287" t="-5882" r="-1011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/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lang="ja-JP" altLang="en-US" sz="3200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をつけ</m:t>
                      </m:r>
                      <m:r>
                        <a:rPr lang="ja-JP" altLang="en-US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てかけ算</m:t>
                      </m:r>
                    </m:oMath>
                  </m:oMathPara>
                </a14:m>
                <a:endParaRPr lang="en-US" altLang="ja-JP" sz="3200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C82F6F5-1710-66AA-E542-714C7E337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984" y="3664191"/>
                <a:ext cx="5307806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/>
              <p:nvPr/>
            </p:nvSpPr>
            <p:spPr>
              <a:xfrm>
                <a:off x="372064" y="3638217"/>
                <a:ext cx="70015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           −4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C55EE7F3-4710-5AD1-696A-001915A29A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64" y="3638217"/>
                <a:ext cx="7001502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/>
              <p:nvPr/>
            </p:nvSpPr>
            <p:spPr>
              <a:xfrm>
                <a:off x="362336" y="4452963"/>
                <a:ext cx="673679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E82C7062-5257-8573-D222-88BA6EB8C4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6" y="4452963"/>
                <a:ext cx="6736790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矢印: 下カーブ 18">
            <a:extLst>
              <a:ext uri="{FF2B5EF4-FFF2-40B4-BE49-F238E27FC236}">
                <a16:creationId xmlns:a16="http://schemas.microsoft.com/office/drawing/2014/main" id="{3A2D6661-99BB-265D-3A4A-ABFA9F271909}"/>
              </a:ext>
            </a:extLst>
          </p:cNvPr>
          <p:cNvSpPr/>
          <p:nvPr/>
        </p:nvSpPr>
        <p:spPr>
          <a:xfrm>
            <a:off x="1318417" y="3210991"/>
            <a:ext cx="1113499" cy="524506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矢印: 下カーブ 19">
            <a:extLst>
              <a:ext uri="{FF2B5EF4-FFF2-40B4-BE49-F238E27FC236}">
                <a16:creationId xmlns:a16="http://schemas.microsoft.com/office/drawing/2014/main" id="{0A25D359-BEB9-4774-9D11-C1CC78AC38AC}"/>
              </a:ext>
            </a:extLst>
          </p:cNvPr>
          <p:cNvSpPr/>
          <p:nvPr/>
        </p:nvSpPr>
        <p:spPr>
          <a:xfrm>
            <a:off x="1266837" y="3031644"/>
            <a:ext cx="2527110" cy="710738"/>
          </a:xfrm>
          <a:prstGeom prst="curved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BDA3E1BF-64AF-9012-60F0-EE37C302CFF9}"/>
              </a:ext>
            </a:extLst>
          </p:cNvPr>
          <p:cNvCxnSpPr/>
          <p:nvPr/>
        </p:nvCxnSpPr>
        <p:spPr>
          <a:xfrm>
            <a:off x="1105123" y="5026570"/>
            <a:ext cx="1737331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9F0ECCB-F9AC-039C-EB6B-BECE7C17F2BD}"/>
              </a:ext>
            </a:extLst>
          </p:cNvPr>
          <p:cNvCxnSpPr/>
          <p:nvPr/>
        </p:nvCxnSpPr>
        <p:spPr>
          <a:xfrm>
            <a:off x="3618775" y="5033053"/>
            <a:ext cx="236508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/>
              <p:nvPr/>
            </p:nvSpPr>
            <p:spPr>
              <a:xfrm>
                <a:off x="368818" y="5296028"/>
                <a:ext cx="647620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72E38A2-37CA-C68A-B1DB-73BEDB7143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18" y="5296028"/>
                <a:ext cx="6476202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/>
              <p:nvPr/>
            </p:nvSpPr>
            <p:spPr>
              <a:xfrm>
                <a:off x="-168014" y="2251748"/>
                <a:ext cx="433144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−4  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808A9006-8148-E1F5-0B60-D3A054CAA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8014" y="2251748"/>
                <a:ext cx="4331447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776A23D-21D3-FE2C-353F-A436F130765E}"/>
                  </a:ext>
                </a:extLst>
              </p:cNvPr>
              <p:cNvSpPr/>
              <p:nvPr/>
            </p:nvSpPr>
            <p:spPr>
              <a:xfrm>
                <a:off x="225509" y="87410"/>
                <a:ext cx="1098800" cy="595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復習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776A23D-21D3-FE2C-353F-A436F13076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09" y="87410"/>
                <a:ext cx="1098800" cy="5952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99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6" grpId="0"/>
      <p:bldP spid="27" grpId="0"/>
      <p:bldP spid="28" grpId="0"/>
      <p:bldP spid="29" grpId="0"/>
      <p:bldP spid="30" grpId="0"/>
      <p:bldP spid="9" grpId="0"/>
      <p:bldP spid="11" grpId="0"/>
      <p:bldP spid="12" grpId="0"/>
      <p:bldP spid="14" grpId="0"/>
      <p:bldP spid="19" grpId="0" animBg="1"/>
      <p:bldP spid="20" grpId="0" animBg="1"/>
      <p:bldP spid="33" grpId="0"/>
      <p:bldP spid="34" grpId="0"/>
      <p:bldP spid="3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矢印: 右 5">
            <a:extLst>
              <a:ext uri="{FF2B5EF4-FFF2-40B4-BE49-F238E27FC236}">
                <a16:creationId xmlns:a16="http://schemas.microsoft.com/office/drawing/2014/main" id="{4E03788D-DB28-F54D-6763-53AA90B2A4EA}"/>
              </a:ext>
            </a:extLst>
          </p:cNvPr>
          <p:cNvSpPr/>
          <p:nvPr/>
        </p:nvSpPr>
        <p:spPr>
          <a:xfrm>
            <a:off x="4833805" y="1981822"/>
            <a:ext cx="1021281" cy="568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/>
              <p:nvPr/>
            </p:nvSpPr>
            <p:spPr>
              <a:xfrm>
                <a:off x="6785309" y="2044850"/>
                <a:ext cx="4824919" cy="1137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平方完成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しなさい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　ってこと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309" y="2044850"/>
                <a:ext cx="4824919" cy="1137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0" y="2121047"/>
                <a:ext cx="525042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ja-JP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−1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21047"/>
                <a:ext cx="5250426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3456816"/>
                <a:ext cx="45105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3456816"/>
                <a:ext cx="4510505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/>
              <p:nvPr/>
            </p:nvSpPr>
            <p:spPr>
              <a:xfrm>
                <a:off x="2845436" y="3492293"/>
                <a:ext cx="312206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20D809-3496-7D38-23BD-EC4B9407D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436" y="3492293"/>
                <a:ext cx="312206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60029" y="3182213"/>
                <a:ext cx="4824919" cy="1081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無理矢理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の係数を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半分にして２乗の形にする</m:t>
                      </m:r>
                    </m:oMath>
                  </m:oMathPara>
                </a14:m>
                <a:endParaRPr lang="en-US" altLang="ja-JP" sz="32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29" y="3182213"/>
                <a:ext cx="4824919" cy="1081963"/>
              </a:xfrm>
              <a:prstGeom prst="rect">
                <a:avLst/>
              </a:prstGeom>
              <a:blipFill>
                <a:blip r:embed="rId6"/>
                <a:stretch>
                  <a:fillRect r="-15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1877201" y="3255453"/>
            <a:ext cx="59909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68E7BBD-57B2-C37B-3071-A680DA25928B}"/>
              </a:ext>
            </a:extLst>
          </p:cNvPr>
          <p:cNvCxnSpPr/>
          <p:nvPr/>
        </p:nvCxnSpPr>
        <p:spPr>
          <a:xfrm>
            <a:off x="1906278" y="4039950"/>
            <a:ext cx="570017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1010640" y="6097586"/>
                <a:ext cx="99113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640" y="6097586"/>
                <a:ext cx="99113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2258559" y="6150114"/>
                <a:ext cx="286487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559" y="6150114"/>
                <a:ext cx="286487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474839" y="5422960"/>
                <a:ext cx="16317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39" y="5422960"/>
                <a:ext cx="1631701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2030086" y="5422959"/>
                <a:ext cx="286487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(1,−2)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086" y="5422959"/>
                <a:ext cx="286487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681725" y="4522422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後ろの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40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引く</m:t>
                      </m:r>
                    </m:oMath>
                  </m:oMathPara>
                </a14:m>
                <a:endParaRPr lang="en-US" altLang="ja-JP" sz="4000" b="1" i="1" dirty="0">
                  <a:solidFill>
                    <a:schemeClr val="accent1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725" y="4522422"/>
                <a:ext cx="4824919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楕円 7"/>
          <p:cNvSpPr/>
          <p:nvPr/>
        </p:nvSpPr>
        <p:spPr>
          <a:xfrm>
            <a:off x="2176311" y="3569318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3381655" y="3597027"/>
            <a:ext cx="309343" cy="45285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533443" y="4176542"/>
                <a:ext cx="47169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−1  −1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43" y="4176542"/>
                <a:ext cx="4716983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/>
              <p:nvPr/>
            </p:nvSpPr>
            <p:spPr>
              <a:xfrm>
                <a:off x="6771579" y="5639024"/>
                <a:ext cx="48249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定数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項</m:t>
                      </m:r>
                      <m:r>
                        <a:rPr lang="ja-JP" altLang="en-US" sz="4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計算</m:t>
                      </m:r>
                    </m:oMath>
                  </m:oMathPara>
                </a14:m>
                <a:endParaRPr lang="en-US" altLang="ja-JP" sz="4000" b="1" i="1" dirty="0">
                  <a:solidFill>
                    <a:srgbClr val="92D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45B1AE67-F083-BFE5-C2A0-0DB75AEEDC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579" y="5639024"/>
                <a:ext cx="4824919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3045012" y="4781308"/>
            <a:ext cx="1709282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/>
              <p:nvPr/>
            </p:nvSpPr>
            <p:spPr>
              <a:xfrm>
                <a:off x="9577692" y="223490"/>
                <a:ext cx="146812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Ne</m:t>
                      </m:r>
                      <m:r>
                        <a:rPr lang="en-US" altLang="ja-JP" sz="4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ja-JP" sz="4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‼</m:t>
                      </m:r>
                    </m:oMath>
                  </m:oMathPara>
                </a14:m>
                <a:endParaRPr lang="en-US" altLang="ja-JP" sz="44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58E7ABC4-152A-CA78-D560-30F40C785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7692" y="223490"/>
                <a:ext cx="1468124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5368A5B2-3D5E-8ED8-7DC3-B573EE99D5A3}"/>
                  </a:ext>
                </a:extLst>
              </p:cNvPr>
              <p:cNvSpPr/>
              <p:nvPr/>
            </p:nvSpPr>
            <p:spPr>
              <a:xfrm>
                <a:off x="231780" y="56377"/>
                <a:ext cx="9204050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レポ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ート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・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2](1)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5368A5B2-3D5E-8ED8-7DC3-B573EE99D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204050" cy="77918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89918" y="707591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そのグラフ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書きなさい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8" y="707591"/>
                <a:ext cx="9009497" cy="10786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1E91604-1449-983D-E00B-628305D8BC71}"/>
              </a:ext>
            </a:extLst>
          </p:cNvPr>
          <p:cNvCxnSpPr/>
          <p:nvPr/>
        </p:nvCxnSpPr>
        <p:spPr>
          <a:xfrm>
            <a:off x="4297933" y="1720453"/>
            <a:ext cx="4433438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498755" y="4803710"/>
                <a:ext cx="47169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−2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55" y="4803710"/>
                <a:ext cx="4716983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EAE29ECB-62CF-2325-0308-04895C6949C1}"/>
              </a:ext>
            </a:extLst>
          </p:cNvPr>
          <p:cNvCxnSpPr/>
          <p:nvPr/>
        </p:nvCxnSpPr>
        <p:spPr>
          <a:xfrm>
            <a:off x="3062154" y="5350388"/>
            <a:ext cx="65900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90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7" grpId="0"/>
      <p:bldP spid="10" grpId="0"/>
      <p:bldP spid="15" grpId="0"/>
      <p:bldP spid="16" grpId="0"/>
      <p:bldP spid="27" grpId="0"/>
      <p:bldP spid="28" grpId="0"/>
      <p:bldP spid="29" grpId="0"/>
      <p:bldP spid="30" grpId="0"/>
      <p:bldP spid="31" grpId="0"/>
      <p:bldP spid="8" grpId="0" animBg="1"/>
      <p:bldP spid="34" grpId="0" animBg="1"/>
      <p:bldP spid="35" grpId="0"/>
      <p:bldP spid="38" grpId="0"/>
      <p:bldP spid="22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2" name="表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3797084"/>
                  </p:ext>
                </p:extLst>
              </p:nvPr>
            </p:nvGraphicFramePr>
            <p:xfrm>
              <a:off x="3658898" y="525469"/>
              <a:ext cx="8496715" cy="15544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06656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99621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46734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7698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28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4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  <a:endParaRPr kumimoji="1" lang="en-US" altLang="ja-JP" sz="7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78457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sSup>
                                  <m:sSupPr>
                                    <m:ctrlP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=(</m:t>
                                    </m:r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kumimoji="1" lang="en-US" altLang="ja-JP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kumimoji="1" lang="en-US" altLang="ja-JP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kumimoji="1" lang="en-US" altLang="ja-JP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kumimoji="1" lang="ja-JP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-1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-2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-1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2" name="表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83797084"/>
                  </p:ext>
                </p:extLst>
              </p:nvPr>
            </p:nvGraphicFramePr>
            <p:xfrm>
              <a:off x="3658898" y="525469"/>
              <a:ext cx="8496715" cy="15544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06656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99621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77672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46734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76988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4" t="-787" r="-325228" b="-1031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4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  <a:endParaRPr kumimoji="1" lang="en-US" altLang="ja-JP" sz="7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78457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4" t="-99225" r="-325228" b="-15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-1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-2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-1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60655"/>
              </p:ext>
            </p:extLst>
          </p:nvPr>
        </p:nvGraphicFramePr>
        <p:xfrm>
          <a:off x="196692" y="2349885"/>
          <a:ext cx="528291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291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cxnSp>
        <p:nvCxnSpPr>
          <p:cNvPr id="17" name="直線矢印コネクタ 16"/>
          <p:cNvCxnSpPr/>
          <p:nvPr/>
        </p:nvCxnSpPr>
        <p:spPr>
          <a:xfrm rot="16200000">
            <a:off x="135499" y="4533526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186128" y="4700237"/>
            <a:ext cx="5273432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5448899" y="4393535"/>
                <a:ext cx="42003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899" y="4393535"/>
                <a:ext cx="42003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2154622" y="1700621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622" y="1700621"/>
                <a:ext cx="6223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1957928" y="452543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928" y="4525435"/>
                <a:ext cx="62230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1503462" y="465775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462" y="4657751"/>
                <a:ext cx="263563" cy="461665"/>
              </a:xfrm>
              <a:prstGeom prst="rect">
                <a:avLst/>
              </a:prstGeom>
              <a:blipFill>
                <a:blip r:embed="rId6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448314" y="464832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14" y="4648324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2677401" y="465992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401" y="4659921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981714" y="4648545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14" y="4648545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1942941" y="278589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941" y="2785890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楕円 34"/>
          <p:cNvSpPr/>
          <p:nvPr/>
        </p:nvSpPr>
        <p:spPr>
          <a:xfrm>
            <a:off x="6952307" y="608953"/>
            <a:ext cx="710267" cy="1256951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10102519" y="596320"/>
            <a:ext cx="710267" cy="1282216"/>
          </a:xfrm>
          <a:prstGeom prst="ellipse">
            <a:avLst/>
          </a:prstGeom>
          <a:noFill/>
          <a:ln w="762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/>
              <p:cNvSpPr/>
              <p:nvPr/>
            </p:nvSpPr>
            <p:spPr>
              <a:xfrm>
                <a:off x="5635328" y="2210441"/>
                <a:ext cx="5301159" cy="525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表が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完成したらとれる座標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取っていく</m:t>
                      </m:r>
                    </m:oMath>
                  </m:oMathPara>
                </a14:m>
                <a:endParaRPr lang="en-US" altLang="ja-JP" sz="2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328" y="2210441"/>
                <a:ext cx="5301159" cy="525913"/>
              </a:xfrm>
              <a:prstGeom prst="rect">
                <a:avLst/>
              </a:prstGeom>
              <a:blipFill>
                <a:blip r:embed="rId11"/>
                <a:stretch>
                  <a:fillRect r="-204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コネクタ 35"/>
          <p:cNvCxnSpPr/>
          <p:nvPr/>
        </p:nvCxnSpPr>
        <p:spPr>
          <a:xfrm>
            <a:off x="6564294" y="5749913"/>
            <a:ext cx="5074278" cy="21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/>
              <p:cNvSpPr/>
              <p:nvPr/>
            </p:nvSpPr>
            <p:spPr>
              <a:xfrm>
                <a:off x="6530483" y="5770275"/>
                <a:ext cx="5301159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 3 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  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2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正方形/長方形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483" y="5770275"/>
                <a:ext cx="5301159" cy="713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/>
          <p:cNvCxnSpPr/>
          <p:nvPr/>
        </p:nvCxnSpPr>
        <p:spPr>
          <a:xfrm>
            <a:off x="6605875" y="6466497"/>
            <a:ext cx="4974295" cy="215"/>
          </a:xfrm>
          <a:prstGeom prst="line">
            <a:avLst/>
          </a:prstGeom>
          <a:ln w="571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楕円 39"/>
          <p:cNvSpPr/>
          <p:nvPr/>
        </p:nvSpPr>
        <p:spPr>
          <a:xfrm>
            <a:off x="7760404" y="593059"/>
            <a:ext cx="717370" cy="1321068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/>
          <p:cNvSpPr/>
          <p:nvPr/>
        </p:nvSpPr>
        <p:spPr>
          <a:xfrm>
            <a:off x="9324726" y="577209"/>
            <a:ext cx="710267" cy="1295038"/>
          </a:xfrm>
          <a:prstGeom prst="ellipse">
            <a:avLst/>
          </a:prstGeom>
          <a:noFill/>
          <a:ln w="762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6514847" y="3391134"/>
                <a:ext cx="5512090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0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847" y="3391134"/>
                <a:ext cx="5512090" cy="7139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/>
          <p:cNvCxnSpPr/>
          <p:nvPr/>
        </p:nvCxnSpPr>
        <p:spPr>
          <a:xfrm>
            <a:off x="6530483" y="4079981"/>
            <a:ext cx="5176271" cy="21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正方形/長方形 45"/>
              <p:cNvSpPr/>
              <p:nvPr/>
            </p:nvSpPr>
            <p:spPr>
              <a:xfrm>
                <a:off x="6527250" y="4166580"/>
                <a:ext cx="5508958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2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正方形/長方形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250" y="4166580"/>
                <a:ext cx="5508958" cy="7139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コネクタ 46"/>
          <p:cNvCxnSpPr/>
          <p:nvPr/>
        </p:nvCxnSpPr>
        <p:spPr>
          <a:xfrm>
            <a:off x="6577854" y="4875502"/>
            <a:ext cx="5176271" cy="215"/>
          </a:xfrm>
          <a:prstGeom prst="line">
            <a:avLst/>
          </a:prstGeom>
          <a:ln w="57150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楕円 47"/>
          <p:cNvSpPr/>
          <p:nvPr/>
        </p:nvSpPr>
        <p:spPr>
          <a:xfrm>
            <a:off x="8545789" y="596524"/>
            <a:ext cx="710267" cy="132106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/>
              <p:cNvSpPr/>
              <p:nvPr/>
            </p:nvSpPr>
            <p:spPr>
              <a:xfrm>
                <a:off x="6513112" y="2644487"/>
                <a:ext cx="5529341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1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正方形/長方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112" y="2644487"/>
                <a:ext cx="5529341" cy="7139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>
          <a:xfrm>
            <a:off x="6606593" y="3313550"/>
            <a:ext cx="5125021" cy="21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正方形/長方形 50"/>
              <p:cNvSpPr/>
              <p:nvPr/>
            </p:nvSpPr>
            <p:spPr>
              <a:xfrm>
                <a:off x="6513112" y="5059874"/>
                <a:ext cx="51614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−1    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のと</a:t>
                </a:r>
                <a14:m>
                  <m:oMath xmlns:m="http://schemas.openxmlformats.org/officeDocument/2006/math">
                    <m:r>
                      <a:rPr lang="ja-JP" altLang="en-US" sz="360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en-US" altLang="ja-JP" sz="3600" b="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2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正方形/長方形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112" y="5059874"/>
                <a:ext cx="5161413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正方形/長方形 62"/>
              <p:cNvSpPr/>
              <p:nvPr/>
            </p:nvSpPr>
            <p:spPr>
              <a:xfrm>
                <a:off x="36387" y="51968"/>
                <a:ext cx="408179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altLang="ja-JP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ja-JP" altLang="en-US" sz="28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のグラフ</a:t>
                </a:r>
              </a:p>
            </p:txBody>
          </p:sp>
        </mc:Choice>
        <mc:Fallback xmlns="">
          <p:sp>
            <p:nvSpPr>
              <p:cNvPr id="63" name="正方形/長方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87" y="51968"/>
                <a:ext cx="4081791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正方形/長方形 63"/>
              <p:cNvSpPr/>
              <p:nvPr/>
            </p:nvSpPr>
            <p:spPr>
              <a:xfrm>
                <a:off x="433192" y="951747"/>
                <a:ext cx="87033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2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正方形/長方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92" y="951747"/>
                <a:ext cx="870337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正方形/長方形 64"/>
              <p:cNvSpPr/>
              <p:nvPr/>
            </p:nvSpPr>
            <p:spPr>
              <a:xfrm>
                <a:off x="1120842" y="967836"/>
                <a:ext cx="15790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ja-JP" sz="2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正方形/長方形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842" y="967836"/>
                <a:ext cx="1579092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正方形/長方形 65"/>
              <p:cNvSpPr/>
              <p:nvPr/>
            </p:nvSpPr>
            <p:spPr>
              <a:xfrm>
                <a:off x="82752" y="526199"/>
                <a:ext cx="131737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2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正方形/長方形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2" y="526199"/>
                <a:ext cx="1317375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正方形/長方形 66"/>
              <p:cNvSpPr/>
              <p:nvPr/>
            </p:nvSpPr>
            <p:spPr>
              <a:xfrm>
                <a:off x="980612" y="570288"/>
                <a:ext cx="15790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(1,−2)</m:t>
                      </m:r>
                    </m:oMath>
                  </m:oMathPara>
                </a14:m>
                <a:endParaRPr lang="en-US" altLang="ja-JP" sz="2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正方形/長方形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612" y="570288"/>
                <a:ext cx="1579092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直線コネクタ 68"/>
          <p:cNvCxnSpPr/>
          <p:nvPr/>
        </p:nvCxnSpPr>
        <p:spPr>
          <a:xfrm>
            <a:off x="1131946" y="1403851"/>
            <a:ext cx="1032138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1205150" y="503750"/>
            <a:ext cx="59369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1123033" y="1096934"/>
            <a:ext cx="108478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1203748" y="578977"/>
            <a:ext cx="1271998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正方形/長方形 72"/>
              <p:cNvSpPr/>
              <p:nvPr/>
            </p:nvSpPr>
            <p:spPr>
              <a:xfrm>
                <a:off x="3176171" y="4659916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3" name="正方形/長方形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171" y="4659916"/>
                <a:ext cx="263563" cy="461665"/>
              </a:xfrm>
              <a:prstGeom prst="rect">
                <a:avLst/>
              </a:prstGeom>
              <a:blipFill>
                <a:blip r:embed="rId26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正方形/長方形 73"/>
              <p:cNvSpPr/>
              <p:nvPr/>
            </p:nvSpPr>
            <p:spPr>
              <a:xfrm>
                <a:off x="3744201" y="465992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正方形/長方形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201" y="4659921"/>
                <a:ext cx="263563" cy="461665"/>
              </a:xfrm>
              <a:prstGeom prst="rect">
                <a:avLst/>
              </a:prstGeom>
              <a:blipFill>
                <a:blip r:embed="rId27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正方形/長方形 74"/>
              <p:cNvSpPr/>
              <p:nvPr/>
            </p:nvSpPr>
            <p:spPr>
              <a:xfrm>
                <a:off x="4239501" y="465992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5" name="正方形/長方形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501" y="4659921"/>
                <a:ext cx="263563" cy="461665"/>
              </a:xfrm>
              <a:prstGeom prst="rect">
                <a:avLst/>
              </a:prstGeom>
              <a:blipFill>
                <a:blip r:embed="rId28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正方形/長方形 75"/>
              <p:cNvSpPr/>
              <p:nvPr/>
            </p:nvSpPr>
            <p:spPr>
              <a:xfrm>
                <a:off x="4772901" y="465992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正方形/長方形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901" y="4659921"/>
                <a:ext cx="263563" cy="461665"/>
              </a:xfrm>
              <a:prstGeom prst="rect">
                <a:avLst/>
              </a:prstGeom>
              <a:blipFill>
                <a:blip r:embed="rId29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楕円 1"/>
          <p:cNvSpPr/>
          <p:nvPr/>
        </p:nvSpPr>
        <p:spPr>
          <a:xfrm>
            <a:off x="1702257" y="3949398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3810457" y="3962098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/>
          <p:cNvSpPr/>
          <p:nvPr/>
        </p:nvSpPr>
        <p:spPr>
          <a:xfrm>
            <a:off x="2248357" y="4907531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/>
          <p:cNvSpPr/>
          <p:nvPr/>
        </p:nvSpPr>
        <p:spPr>
          <a:xfrm>
            <a:off x="3289757" y="4920231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/>
          <p:cNvSpPr/>
          <p:nvPr/>
        </p:nvSpPr>
        <p:spPr>
          <a:xfrm>
            <a:off x="2743657" y="5262006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/>
          <p:cNvSpPr/>
          <p:nvPr/>
        </p:nvSpPr>
        <p:spPr>
          <a:xfrm>
            <a:off x="1181557" y="2266846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/>
          <p:cNvSpPr/>
          <p:nvPr/>
        </p:nvSpPr>
        <p:spPr>
          <a:xfrm>
            <a:off x="4331157" y="2279546"/>
            <a:ext cx="137623" cy="1430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グラフ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448917"/>
              </p:ext>
            </p:extLst>
          </p:nvPr>
        </p:nvGraphicFramePr>
        <p:xfrm>
          <a:off x="604040" y="1886738"/>
          <a:ext cx="4456576" cy="363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cxnSp>
        <p:nvCxnSpPr>
          <p:cNvPr id="84" name="直線コネクタ 83"/>
          <p:cNvCxnSpPr/>
          <p:nvPr/>
        </p:nvCxnSpPr>
        <p:spPr>
          <a:xfrm>
            <a:off x="8897866" y="415532"/>
            <a:ext cx="2830" cy="1506453"/>
          </a:xfrm>
          <a:prstGeom prst="line">
            <a:avLst/>
          </a:prstGeom>
          <a:ln w="571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正方形/長方形 84"/>
              <p:cNvSpPr/>
              <p:nvPr/>
            </p:nvSpPr>
            <p:spPr>
              <a:xfrm>
                <a:off x="8559030" y="-86207"/>
                <a:ext cx="870337" cy="6498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5" name="正方形/長方形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030" y="-86207"/>
                <a:ext cx="870337" cy="649858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正方形/長方形 85"/>
              <p:cNvSpPr/>
              <p:nvPr/>
            </p:nvSpPr>
            <p:spPr>
              <a:xfrm>
                <a:off x="209761" y="1469620"/>
                <a:ext cx="1317375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下に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</m:oMath>
                  </m:oMathPara>
                </a14:m>
                <a:endParaRPr lang="en-US" altLang="ja-JP" sz="2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正方形/長方形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61" y="1469620"/>
                <a:ext cx="1317375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7" grpId="0"/>
      <p:bldP spid="40" grpId="0" animBg="1"/>
      <p:bldP spid="41" grpId="0" animBg="1"/>
      <p:bldP spid="44" grpId="0"/>
      <p:bldP spid="46" grpId="0"/>
      <p:bldP spid="48" grpId="0" animBg="1"/>
      <p:bldP spid="49" grpId="0"/>
      <p:bldP spid="51" grpId="0"/>
      <p:bldP spid="64" grpId="0"/>
      <p:bldP spid="65" grpId="0"/>
      <p:bldP spid="66" grpId="0"/>
      <p:bldP spid="67" grpId="0"/>
      <p:bldP spid="2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Graphic spid="42" grpId="0">
        <p:bldAsOne/>
      </p:bldGraphic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/>
              <p:cNvSpPr/>
              <p:nvPr/>
            </p:nvSpPr>
            <p:spPr>
              <a:xfrm>
                <a:off x="-54474" y="252244"/>
                <a:ext cx="471681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32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altLang="ja-JP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ja-JP" sz="32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</a:t>
                </a:r>
                <a:r>
                  <a:rPr lang="ja-JP" altLang="en-US" sz="32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のグラフ</a:t>
                </a:r>
              </a:p>
            </p:txBody>
          </p:sp>
        </mc:Choice>
        <mc:Fallback xmlns="">
          <p:sp>
            <p:nvSpPr>
              <p:cNvPr id="35" name="正方形/長方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4474" y="252244"/>
                <a:ext cx="471681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コネクタ 41"/>
          <p:cNvCxnSpPr/>
          <p:nvPr/>
        </p:nvCxnSpPr>
        <p:spPr>
          <a:xfrm flipH="1">
            <a:off x="4714891" y="32818"/>
            <a:ext cx="294111" cy="2059205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4128574"/>
                  </p:ext>
                </p:extLst>
              </p:nvPr>
            </p:nvGraphicFramePr>
            <p:xfrm>
              <a:off x="5307847" y="130786"/>
              <a:ext cx="6002661" cy="15544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1430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84076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</a:tblGrid>
                  <a:tr h="7698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28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78457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sSup>
                                  <m:sSupPr>
                                    <m:ctrlP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kumimoji="1" lang="ja-JP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4128574"/>
                  </p:ext>
                </p:extLst>
              </p:nvPr>
            </p:nvGraphicFramePr>
            <p:xfrm>
              <a:off x="5307847" y="130786"/>
              <a:ext cx="6002661" cy="15544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1430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84076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815431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</a:tblGrid>
                  <a:tr h="76988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2" t="-787" r="-317722" b="-1031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78457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22" t="-99225" r="-317722" b="-15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正方形/長方形 86"/>
              <p:cNvSpPr/>
              <p:nvPr/>
            </p:nvSpPr>
            <p:spPr>
              <a:xfrm>
                <a:off x="642701" y="1995232"/>
                <a:ext cx="40721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altLang="ja-JP" sz="40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1</a:t>
                </a:r>
                <a:r>
                  <a:rPr lang="ja-JP" altLang="en-US" sz="40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のとき</a:t>
                </a:r>
              </a:p>
            </p:txBody>
          </p:sp>
        </mc:Choice>
        <mc:Fallback xmlns="">
          <p:sp>
            <p:nvSpPr>
              <p:cNvPr id="87" name="正方形/長方形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01" y="1995232"/>
                <a:ext cx="4072190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正方形/長方形 87"/>
              <p:cNvSpPr/>
              <p:nvPr/>
            </p:nvSpPr>
            <p:spPr>
              <a:xfrm>
                <a:off x="642701" y="2722952"/>
                <a:ext cx="5427935" cy="1398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−1)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4000" b="0" dirty="0">
                    <a:solidFill>
                      <a:schemeClr val="bg1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に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を</m:t>
                    </m:r>
                    <m:r>
                      <a:rPr lang="ja-JP" altLang="en-US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代入</m:t>
                    </m:r>
                  </m:oMath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8" name="正方形/長方形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01" y="2722952"/>
                <a:ext cx="5427935" cy="13985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正方形/長方形 88"/>
              <p:cNvSpPr/>
              <p:nvPr/>
            </p:nvSpPr>
            <p:spPr>
              <a:xfrm>
                <a:off x="604850" y="4134991"/>
                <a:ext cx="440415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(−1−1)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9" name="正方形/長方形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50" y="4134991"/>
                <a:ext cx="4404152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正方形/長方形 89"/>
              <p:cNvSpPr/>
              <p:nvPr/>
            </p:nvSpPr>
            <p:spPr>
              <a:xfrm>
                <a:off x="648392" y="4935857"/>
                <a:ext cx="367686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=</m:t>
                    </m:r>
                    <m:sSup>
                      <m:sSupPr>
                        <m:ctrlP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  <m:sup>
                        <m: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ja-JP" sz="4000" b="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0" name="正方形/長方形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92" y="4935857"/>
                <a:ext cx="3676864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正方形/長方形 115"/>
              <p:cNvSpPr/>
              <p:nvPr/>
            </p:nvSpPr>
            <p:spPr>
              <a:xfrm>
                <a:off x="633878" y="5811391"/>
                <a:ext cx="287857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=4−2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6" name="正方形/長方形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78" y="5811391"/>
                <a:ext cx="2878579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正方形/長方形 118"/>
              <p:cNvSpPr/>
              <p:nvPr/>
            </p:nvSpPr>
            <p:spPr>
              <a:xfrm>
                <a:off x="7410175" y="1000238"/>
                <a:ext cx="56615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ja-JP" altLang="en-US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9" name="正方形/長方形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175" y="1000238"/>
                <a:ext cx="566156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楕円 123"/>
          <p:cNvSpPr/>
          <p:nvPr/>
        </p:nvSpPr>
        <p:spPr>
          <a:xfrm>
            <a:off x="7356757" y="213279"/>
            <a:ext cx="594722" cy="603624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楕円 124"/>
          <p:cNvSpPr/>
          <p:nvPr/>
        </p:nvSpPr>
        <p:spPr>
          <a:xfrm>
            <a:off x="1566284" y="2024349"/>
            <a:ext cx="854398" cy="647344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1805508" y="3468654"/>
            <a:ext cx="41823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1868076" y="4726444"/>
            <a:ext cx="55260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正方形/長方形 127"/>
              <p:cNvSpPr/>
              <p:nvPr/>
            </p:nvSpPr>
            <p:spPr>
              <a:xfrm>
                <a:off x="3319144" y="5811390"/>
                <a:ext cx="14392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8" name="正方形/長方形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144" y="5811390"/>
                <a:ext cx="1439290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正方形/長方形 128"/>
              <p:cNvSpPr/>
              <p:nvPr/>
            </p:nvSpPr>
            <p:spPr>
              <a:xfrm>
                <a:off x="6225337" y="1902252"/>
                <a:ext cx="40721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0</m:t>
                    </m:r>
                  </m:oMath>
                </a14:m>
                <a:r>
                  <a:rPr lang="ja-JP" altLang="en-US" sz="40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のとき</a:t>
                </a:r>
              </a:p>
            </p:txBody>
          </p:sp>
        </mc:Choice>
        <mc:Fallback xmlns="">
          <p:sp>
            <p:nvSpPr>
              <p:cNvPr id="129" name="正方形/長方形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5337" y="1902252"/>
                <a:ext cx="4072190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正方形/長方形 129"/>
              <p:cNvSpPr/>
              <p:nvPr/>
            </p:nvSpPr>
            <p:spPr>
              <a:xfrm>
                <a:off x="6196310" y="2671693"/>
                <a:ext cx="5427935" cy="1398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−1)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altLang="ja-JP" sz="4000" b="0" dirty="0">
                    <a:solidFill>
                      <a:schemeClr val="bg1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に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0 </m:t>
                    </m:r>
                    <m:r>
                      <a:rPr lang="ja-JP" altLang="en-US" sz="4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を</m:t>
                    </m:r>
                    <m:r>
                      <a:rPr lang="ja-JP" altLang="en-US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代入</m:t>
                    </m:r>
                  </m:oMath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0" name="正方形/長方形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310" y="2671693"/>
                <a:ext cx="5427935" cy="139858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正方形/長方形 130"/>
              <p:cNvSpPr/>
              <p:nvPr/>
            </p:nvSpPr>
            <p:spPr>
              <a:xfrm>
                <a:off x="6187486" y="4042011"/>
                <a:ext cx="440415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(0−1)</m:t>
                          </m:r>
                        </m:e>
                        <m:sup>
                          <m:r>
                            <a:rPr lang="en-US" altLang="ja-JP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1" name="正方形/長方形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486" y="4042011"/>
                <a:ext cx="4404152" cy="70788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正方形/長方形 131"/>
              <p:cNvSpPr/>
              <p:nvPr/>
            </p:nvSpPr>
            <p:spPr>
              <a:xfrm>
                <a:off x="6231028" y="4842877"/>
                <a:ext cx="367686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=</m:t>
                    </m:r>
                    <m:sSup>
                      <m:sSupPr>
                        <m:ctrlP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altLang="ja-JP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ja-JP" sz="4000" b="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32" name="正方形/長方形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028" y="4842877"/>
                <a:ext cx="3676864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正方形/長方形 132"/>
              <p:cNvSpPr/>
              <p:nvPr/>
            </p:nvSpPr>
            <p:spPr>
              <a:xfrm>
                <a:off x="6216514" y="5718411"/>
                <a:ext cx="287857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=1−2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3" name="正方形/長方形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514" y="5718411"/>
                <a:ext cx="2878579" cy="7078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正方形/長方形 133"/>
              <p:cNvSpPr/>
              <p:nvPr/>
            </p:nvSpPr>
            <p:spPr>
              <a:xfrm>
                <a:off x="8901780" y="5718410"/>
                <a:ext cx="143929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altLang="ja-JP" sz="4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4" name="正方形/長方形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1780" y="5718410"/>
                <a:ext cx="1439290" cy="7078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正方形/長方形 143"/>
              <p:cNvSpPr/>
              <p:nvPr/>
            </p:nvSpPr>
            <p:spPr>
              <a:xfrm>
                <a:off x="8054302" y="971678"/>
                <a:ext cx="50840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ja-JP" altLang="en-US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4" name="正方形/長方形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302" y="971678"/>
                <a:ext cx="508404" cy="646331"/>
              </a:xfrm>
              <a:prstGeom prst="rect">
                <a:avLst/>
              </a:prstGeom>
              <a:blipFill>
                <a:blip r:embed="rId18"/>
                <a:stretch>
                  <a:fillRect r="-27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正方形/長方形 144"/>
              <p:cNvSpPr/>
              <p:nvPr/>
            </p:nvSpPr>
            <p:spPr>
              <a:xfrm>
                <a:off x="8868173" y="971678"/>
                <a:ext cx="47382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ja-JP" altLang="en-US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5" name="正方形/長方形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173" y="971678"/>
                <a:ext cx="473823" cy="646331"/>
              </a:xfrm>
              <a:prstGeom prst="rect">
                <a:avLst/>
              </a:prstGeom>
              <a:blipFill>
                <a:blip r:embed="rId19"/>
                <a:stretch>
                  <a:fillRect r="-389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コネクタ 23"/>
          <p:cNvCxnSpPr/>
          <p:nvPr/>
        </p:nvCxnSpPr>
        <p:spPr>
          <a:xfrm>
            <a:off x="7379129" y="3427084"/>
            <a:ext cx="35463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7373281" y="4684874"/>
            <a:ext cx="376446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9693378" y="987479"/>
                <a:ext cx="47831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ja-JP" altLang="en-US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3378" y="987479"/>
                <a:ext cx="478310" cy="646331"/>
              </a:xfrm>
              <a:prstGeom prst="rect">
                <a:avLst/>
              </a:prstGeom>
              <a:blipFill>
                <a:blip r:embed="rId20"/>
                <a:stretch>
                  <a:fillRect r="-354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10670749" y="987212"/>
                <a:ext cx="47831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ja-JP" altLang="en-US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0749" y="987212"/>
                <a:ext cx="478310" cy="64633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楕円 32"/>
          <p:cNvSpPr/>
          <p:nvPr/>
        </p:nvSpPr>
        <p:spPr>
          <a:xfrm>
            <a:off x="8168235" y="215259"/>
            <a:ext cx="594722" cy="60362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7316853" y="1937978"/>
            <a:ext cx="603135" cy="653817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442706" y="920725"/>
            <a:ext cx="41797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グラフを書くときは表を作る</a:t>
            </a:r>
          </a:p>
        </p:txBody>
      </p:sp>
    </p:spTree>
    <p:extLst>
      <p:ext uri="{BB962C8B-B14F-4D97-AF65-F5344CB8AC3E}">
        <p14:creationId xmlns:p14="http://schemas.microsoft.com/office/powerpoint/2010/main" val="198131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116" grpId="0"/>
      <p:bldP spid="119" grpId="0"/>
      <p:bldP spid="124" grpId="0" animBg="1"/>
      <p:bldP spid="125" grpId="0" animBg="1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44" grpId="0"/>
      <p:bldP spid="145" grpId="0"/>
      <p:bldP spid="26" grpId="0"/>
      <p:bldP spid="28" grpId="0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1598021" y="2003423"/>
                <a:ext cx="689486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    +5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021" y="2003423"/>
                <a:ext cx="6894869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2095873" y="3193917"/>
                <a:ext cx="598138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ja-JP" sz="36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+5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873" y="3193917"/>
                <a:ext cx="598138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/>
              <p:nvPr/>
            </p:nvSpPr>
            <p:spPr>
              <a:xfrm>
                <a:off x="2631675" y="5986746"/>
                <a:ext cx="99113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684C020B-9B72-9124-98CE-3B7AED7A4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675" y="5986746"/>
                <a:ext cx="99113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/>
              <p:nvPr/>
            </p:nvSpPr>
            <p:spPr>
              <a:xfrm>
                <a:off x="3879594" y="6039274"/>
                <a:ext cx="286487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E31CE270-5142-C38C-49A4-D1872A855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94" y="6039274"/>
                <a:ext cx="286487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/>
              <p:nvPr/>
            </p:nvSpPr>
            <p:spPr>
              <a:xfrm>
                <a:off x="2095874" y="5312120"/>
                <a:ext cx="16317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FE0FE1F0-D818-7C5E-8BEE-6FA12B4199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874" y="5312120"/>
                <a:ext cx="1631701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/>
              <p:nvPr/>
            </p:nvSpPr>
            <p:spPr>
              <a:xfrm>
                <a:off x="3651121" y="5312119"/>
                <a:ext cx="286487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(−2,−3)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5F7D78A-5F8B-9B2D-3A6D-F589A1786D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121" y="5312119"/>
                <a:ext cx="286487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2090530" y="3854395"/>
                <a:ext cx="62207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+ 2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−4)  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altLang="ja-JP" sz="3600" i="1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530" y="3854395"/>
                <a:ext cx="622070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5368A5B2-3D5E-8ED8-7DC3-B573EE99D5A3}"/>
                  </a:ext>
                </a:extLst>
              </p:cNvPr>
              <p:cNvSpPr/>
              <p:nvPr/>
            </p:nvSpPr>
            <p:spPr>
              <a:xfrm>
                <a:off x="231780" y="56377"/>
                <a:ext cx="9204050" cy="779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プリント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練習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](2)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5368A5B2-3D5E-8ED8-7DC3-B573EE99D5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" y="56377"/>
                <a:ext cx="9204050" cy="7791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/>
              <p:nvPr/>
            </p:nvSpPr>
            <p:spPr>
              <a:xfrm>
                <a:off x="89918" y="707591"/>
                <a:ext cx="9009497" cy="107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次の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関数を</m:t>
                      </m:r>
                      <m:sSup>
                        <m:sSupPr>
                          <m:ctrlPr>
                            <a:rPr lang="en-US" altLang="ja-JP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変形し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および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そのグラフ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書きなさい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EAE420A6-FED2-422F-37ED-5DECA1E03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8" y="707591"/>
                <a:ext cx="9009497" cy="10786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1E91604-1449-983D-E00B-628305D8BC71}"/>
              </a:ext>
            </a:extLst>
          </p:cNvPr>
          <p:cNvCxnSpPr/>
          <p:nvPr/>
        </p:nvCxnSpPr>
        <p:spPr>
          <a:xfrm>
            <a:off x="4297933" y="1720453"/>
            <a:ext cx="4433438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/>
              <p:nvPr/>
            </p:nvSpPr>
            <p:spPr>
              <a:xfrm>
                <a:off x="2119790" y="4421675"/>
                <a:ext cx="47169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36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altLang="ja-JP" sz="3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−3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D80586C1-30F6-B917-559F-599885701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90" y="4421675"/>
                <a:ext cx="4716983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/>
              <p:nvPr/>
            </p:nvSpPr>
            <p:spPr>
              <a:xfrm>
                <a:off x="1946505" y="2535862"/>
                <a:ext cx="6546385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=2</m:t>
                      </m:r>
                      <m:d>
                        <m:dPr>
                          <m:ctrlPr>
                            <a:rPr lang="en-US" altLang="ja-JP" sz="3600" b="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+5  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E3B1FEEC-EEEC-0ED8-BD46-E3001117CF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505" y="2535862"/>
                <a:ext cx="6546385" cy="71397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8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7" grpId="0"/>
      <p:bldP spid="28" grpId="0"/>
      <p:bldP spid="29" grpId="0"/>
      <p:bldP spid="30" grpId="0"/>
      <p:bldP spid="35" grpId="0"/>
      <p:bldP spid="26" grpId="0"/>
      <p:bldP spid="3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3349</TotalTime>
  <Words>1093</Words>
  <Application>Microsoft Office PowerPoint</Application>
  <PresentationFormat>ワイド画面</PresentationFormat>
  <Paragraphs>327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ＤＦ特太ゴシック体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千葉県教育庁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第３回報告課題 ～不等式～</dc:title>
  <dc:creator>Windows ユーザー</dc:creator>
  <cp:lastModifiedBy>uzawa yuuta</cp:lastModifiedBy>
  <cp:revision>270</cp:revision>
  <dcterms:created xsi:type="dcterms:W3CDTF">2022-06-05T07:23:35Z</dcterms:created>
  <dcterms:modified xsi:type="dcterms:W3CDTF">2024-10-28T01:09:44Z</dcterms:modified>
</cp:coreProperties>
</file>