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99" r:id="rId3"/>
    <p:sldId id="300" r:id="rId4"/>
    <p:sldId id="286" r:id="rId5"/>
    <p:sldId id="287" r:id="rId6"/>
    <p:sldId id="288" r:id="rId7"/>
    <p:sldId id="289" r:id="rId8"/>
    <p:sldId id="291" r:id="rId9"/>
    <p:sldId id="298" r:id="rId10"/>
    <p:sldId id="290" r:id="rId11"/>
    <p:sldId id="294" r:id="rId12"/>
    <p:sldId id="295" r:id="rId13"/>
    <p:sldId id="296" r:id="rId14"/>
  </p:sldIdLst>
  <p:sldSz cx="12192000" cy="6858000"/>
  <p:notesSz cx="14295438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56" autoAdjust="0"/>
    <p:restoredTop sz="94660"/>
  </p:normalViewPr>
  <p:slideViewPr>
    <p:cSldViewPr snapToGrid="0">
      <p:cViewPr varScale="1">
        <p:scale>
          <a:sx n="90" d="100"/>
          <a:sy n="90" d="100"/>
        </p:scale>
        <p:origin x="44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097441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CB827E7F-2F35-42CC-A2F4-E770DBB606C0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097441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8FE3606B-FEF4-4A45-A61D-3E10687B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253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441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CDDC63B0-D9F6-465B-AB2D-47064B765F77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87825" y="1231900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73" tIns="66536" rIns="133073" bIns="6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5" y="4748164"/>
            <a:ext cx="11436350" cy="3884861"/>
          </a:xfrm>
          <a:prstGeom prst="rect">
            <a:avLst/>
          </a:prstGeom>
        </p:spPr>
        <p:txBody>
          <a:bodyPr vert="horz" lIns="133073" tIns="66536" rIns="133073" bIns="665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441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55182112-86FB-4BA1-AE49-C49672F78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88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0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7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18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7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6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5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38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8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3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6619-F631-4582-808F-D5856FCD1EE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1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0.png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6.png"/><Relationship Id="rId3" Type="http://schemas.openxmlformats.org/officeDocument/2006/relationships/image" Target="../media/image76.png"/><Relationship Id="rId7" Type="http://schemas.openxmlformats.org/officeDocument/2006/relationships/image" Target="../media/image79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31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1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1.png"/><Relationship Id="rId14" Type="http://schemas.openxmlformats.org/officeDocument/2006/relationships/image" Target="../media/image8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40.png"/><Relationship Id="rId3" Type="http://schemas.openxmlformats.org/officeDocument/2006/relationships/image" Target="../media/image900.png"/><Relationship Id="rId7" Type="http://schemas.openxmlformats.org/officeDocument/2006/relationships/image" Target="../media/image92.png"/><Relationship Id="rId12" Type="http://schemas.openxmlformats.org/officeDocument/2006/relationships/image" Target="../media/image85.png"/><Relationship Id="rId2" Type="http://schemas.openxmlformats.org/officeDocument/2006/relationships/image" Target="../media/image31.png"/><Relationship Id="rId16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96.png"/><Relationship Id="rId10" Type="http://schemas.openxmlformats.org/officeDocument/2006/relationships/image" Target="../media/image83.png"/><Relationship Id="rId4" Type="http://schemas.openxmlformats.org/officeDocument/2006/relationships/image" Target="../media/image91.png"/><Relationship Id="rId9" Type="http://schemas.openxmlformats.org/officeDocument/2006/relationships/image" Target="../media/image94.png"/><Relationship Id="rId14" Type="http://schemas.openxmlformats.org/officeDocument/2006/relationships/image" Target="../media/image9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10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10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10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8" Type="http://schemas.openxmlformats.org/officeDocument/2006/relationships/image" Target="../media/image2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image" Target="../media/image30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19" Type="http://schemas.openxmlformats.org/officeDocument/2006/relationships/image" Target="../media/image42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31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4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31.png"/><Relationship Id="rId7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image" Target="../media/image550.png"/><Relationship Id="rId16" Type="http://schemas.openxmlformats.org/officeDocument/2006/relationships/image" Target="../media/image45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41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19" Type="http://schemas.openxmlformats.org/officeDocument/2006/relationships/image" Target="../media/image67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8" Type="http://schemas.openxmlformats.org/officeDocument/2006/relationships/image" Target="../media/image66.png"/><Relationship Id="rId3" Type="http://schemas.openxmlformats.org/officeDocument/2006/relationships/image" Target="../media/image31.png"/><Relationship Id="rId21" Type="http://schemas.openxmlformats.org/officeDocument/2006/relationships/image" Target="../media/image75.png"/><Relationship Id="rId7" Type="http://schemas.openxmlformats.org/officeDocument/2006/relationships/image" Target="../media/image61.png"/><Relationship Id="rId17" Type="http://schemas.openxmlformats.org/officeDocument/2006/relationships/image" Target="../media/image65.png"/><Relationship Id="rId2" Type="http://schemas.openxmlformats.org/officeDocument/2006/relationships/image" Target="../media/image550.png"/><Relationship Id="rId16" Type="http://schemas.openxmlformats.org/officeDocument/2006/relationships/image" Target="../media/image45.png"/><Relationship Id="rId20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70.png"/><Relationship Id="rId10" Type="http://schemas.openxmlformats.org/officeDocument/2006/relationships/image" Target="../media/image72.png"/><Relationship Id="rId19" Type="http://schemas.openxmlformats.org/officeDocument/2006/relationships/image" Target="../media/image73.png"/><Relationship Id="rId4" Type="http://schemas.openxmlformats.org/officeDocument/2006/relationships/image" Target="../media/image69.png"/><Relationship Id="rId9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83705" y="46319"/>
            <a:ext cx="6335152" cy="1858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第２回報告課題</a:t>
            </a:r>
            <a:br>
              <a:rPr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～平方完成～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3705" y="1765301"/>
            <a:ext cx="1379107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/>
              <p:nvPr/>
            </p:nvSpPr>
            <p:spPr>
              <a:xfrm>
                <a:off x="273378" y="2956873"/>
                <a:ext cx="43715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78" y="2956873"/>
                <a:ext cx="4371581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/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矢印: 右 7">
            <a:extLst>
              <a:ext uri="{FF2B5EF4-FFF2-40B4-BE49-F238E27FC236}">
                <a16:creationId xmlns:a16="http://schemas.microsoft.com/office/drawing/2014/main" id="{75E34BB8-E10F-40A7-9834-F5770FF291C0}"/>
              </a:ext>
            </a:extLst>
          </p:cNvPr>
          <p:cNvSpPr/>
          <p:nvPr/>
        </p:nvSpPr>
        <p:spPr>
          <a:xfrm>
            <a:off x="5109672" y="3045565"/>
            <a:ext cx="1311701" cy="588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59ADB689-9590-4BFB-BFE6-3E9C77879D03}"/>
              </a:ext>
            </a:extLst>
          </p:cNvPr>
          <p:cNvSpPr txBox="1">
            <a:spLocks/>
          </p:cNvSpPr>
          <p:nvPr/>
        </p:nvSpPr>
        <p:spPr>
          <a:xfrm>
            <a:off x="0" y="2493280"/>
            <a:ext cx="2197668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この形を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1A19EF5-FDDA-4142-B52D-F974793E080D}"/>
              </a:ext>
            </a:extLst>
          </p:cNvPr>
          <p:cNvSpPr txBox="1">
            <a:spLocks/>
          </p:cNvSpPr>
          <p:nvPr/>
        </p:nvSpPr>
        <p:spPr>
          <a:xfrm>
            <a:off x="6242109" y="2463591"/>
            <a:ext cx="6738599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この形へ変形することができる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37BF30F-6C2A-452B-AFF0-F3D9D12ED637}"/>
              </a:ext>
            </a:extLst>
          </p:cNvPr>
          <p:cNvSpPr txBox="1">
            <a:spLocks/>
          </p:cNvSpPr>
          <p:nvPr/>
        </p:nvSpPr>
        <p:spPr>
          <a:xfrm>
            <a:off x="261319" y="4040872"/>
            <a:ext cx="3872697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変形するメリット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5512089-EC90-4225-B1DB-FDB9A97B2DD0}"/>
              </a:ext>
            </a:extLst>
          </p:cNvPr>
          <p:cNvSpPr txBox="1">
            <a:spLocks/>
          </p:cNvSpPr>
          <p:nvPr/>
        </p:nvSpPr>
        <p:spPr>
          <a:xfrm>
            <a:off x="857086" y="5029738"/>
            <a:ext cx="10770045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もとの関数の頂点・軸がわかりやすい</a:t>
            </a:r>
            <a:endParaRPr lang="en-US" altLang="ja-JP" sz="48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7AA9BC46-6182-E92F-0D65-4760C6E86A24}"/>
              </a:ext>
            </a:extLst>
          </p:cNvPr>
          <p:cNvSpPr/>
          <p:nvPr/>
        </p:nvSpPr>
        <p:spPr>
          <a:xfrm>
            <a:off x="6421373" y="202049"/>
            <a:ext cx="4668159" cy="1027610"/>
          </a:xfrm>
          <a:prstGeom prst="wedgeRectCallout">
            <a:avLst>
              <a:gd name="adj1" fmla="val -79121"/>
              <a:gd name="adj2" fmla="val 39299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平方（２乗）の完成？？</a:t>
            </a:r>
          </a:p>
        </p:txBody>
      </p:sp>
    </p:spTree>
    <p:extLst>
      <p:ext uri="{BB962C8B-B14F-4D97-AF65-F5344CB8AC3E}">
        <p14:creationId xmlns:p14="http://schemas.microsoft.com/office/powerpoint/2010/main" val="3712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7" grpId="0"/>
      <p:bldP spid="8" grpId="0" animBg="1"/>
      <p:bldP spid="9" grpId="0"/>
      <p:bldP spid="10" grpId="0"/>
      <p:bldP spid="11" grpId="0"/>
      <p:bldP spid="12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B9DA589A-4844-21EC-33D9-F45BB49D3537}"/>
                  </a:ext>
                </a:extLst>
              </p:cNvPr>
              <p:cNvSpPr/>
              <p:nvPr/>
            </p:nvSpPr>
            <p:spPr>
              <a:xfrm>
                <a:off x="231780" y="56377"/>
                <a:ext cx="9875258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以降・プリント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2](1)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B9DA589A-4844-21EC-33D9-F45BB49D35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875258" cy="779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4983D1DC-1D72-941D-0C0F-09D801350A56}"/>
                  </a:ext>
                </a:extLst>
              </p:cNvPr>
              <p:cNvSpPr/>
              <p:nvPr/>
            </p:nvSpPr>
            <p:spPr>
              <a:xfrm>
                <a:off x="737618" y="1098310"/>
                <a:ext cx="10128177" cy="1450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今まで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やってきたのはす</m:t>
                      </m:r>
                      <m:r>
                        <a:rPr lang="ja-JP" altLang="en-US" sz="4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べて</m:t>
                      </m:r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      </m:t>
                      </m:r>
                      <m:sSup>
                        <m:sSupPr>
                          <m:ctrlPr>
                            <a:rPr lang="en-US" altLang="ja-JP" sz="44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4983D1DC-1D72-941D-0C0F-09D801350A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18" y="1098310"/>
                <a:ext cx="10128177" cy="14507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998B5862-9C36-4FA3-71ED-6C461D3CDB14}"/>
                  </a:ext>
                </a:extLst>
              </p:cNvPr>
              <p:cNvSpPr/>
              <p:nvPr/>
            </p:nvSpPr>
            <p:spPr>
              <a:xfrm>
                <a:off x="851107" y="3312974"/>
                <a:ext cx="10128177" cy="1450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これから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やるのは</m:t>
                      </m:r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</m:t>
                      </m:r>
                    </m:oMath>
                  </m:oMathPara>
                </a14:m>
                <a:endParaRPr lang="en-US" altLang="ja-JP" sz="44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altLang="ja-JP" sz="44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sSup>
                      <m:sSupPr>
                        <m:ctrlPr>
                          <a:rPr lang="en-US" altLang="ja-JP" sz="44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altLang="ja-JP" sz="44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44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44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44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998B5862-9C36-4FA3-71ED-6C461D3CDB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07" y="3312974"/>
                <a:ext cx="10128177" cy="14507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503ED3C-057D-FDCD-0995-F529079B9626}"/>
              </a:ext>
            </a:extLst>
          </p:cNvPr>
          <p:cNvCxnSpPr/>
          <p:nvPr/>
        </p:nvCxnSpPr>
        <p:spPr>
          <a:xfrm>
            <a:off x="5315772" y="2451532"/>
            <a:ext cx="41457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C2918B0-2995-37E4-AFDA-DF2F64705724}"/>
              </a:ext>
            </a:extLst>
          </p:cNvPr>
          <p:cNvCxnSpPr/>
          <p:nvPr/>
        </p:nvCxnSpPr>
        <p:spPr>
          <a:xfrm>
            <a:off x="5286586" y="4630529"/>
            <a:ext cx="41457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2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635230" y="1374891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-2637" y="1709385"/>
                <a:ext cx="649279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+8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+7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37" y="1709385"/>
                <a:ext cx="6492791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54304" y="2890319"/>
                <a:ext cx="575751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      +7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04" y="2890319"/>
                <a:ext cx="575751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係数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の係数ま</m:t>
                      </m:r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　くくる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701964" y="3536650"/>
            <a:ext cx="15417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748395" y="4241865"/>
            <a:ext cx="211100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7197428" y="5723653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428" y="5723653"/>
                <a:ext cx="99113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8454430" y="5675225"/>
                <a:ext cx="21098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4430" y="5675225"/>
                <a:ext cx="2109809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6656511" y="5011105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511" y="5011105"/>
                <a:ext cx="163170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8518529" y="4940767"/>
                <a:ext cx="248986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(−2, −1 )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529" y="4940767"/>
                <a:ext cx="2489861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D4F41B7-757F-3046-84B8-251C1DF83797}"/>
              </a:ext>
            </a:extLst>
          </p:cNvPr>
          <p:cNvCxnSpPr/>
          <p:nvPr/>
        </p:nvCxnSpPr>
        <p:spPr>
          <a:xfrm>
            <a:off x="1217813" y="3429000"/>
            <a:ext cx="205753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9B9DB-EE3F-437F-FE0D-A958C7C04365}"/>
              </a:ext>
            </a:extLst>
          </p:cNvPr>
          <p:cNvCxnSpPr/>
          <p:nvPr/>
        </p:nvCxnSpPr>
        <p:spPr>
          <a:xfrm>
            <a:off x="1217813" y="2813405"/>
            <a:ext cx="35005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D2C8C40-A8B7-CD16-FA42-15D3A3F3D5DA}"/>
                  </a:ext>
                </a:extLst>
              </p:cNvPr>
              <p:cNvSpPr/>
              <p:nvPr/>
            </p:nvSpPr>
            <p:spPr>
              <a:xfrm>
                <a:off x="231780" y="56377"/>
                <a:ext cx="9875258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以降・プリント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2]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D2C8C40-A8B7-CD16-FA42-15D3A3F3D5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875258" cy="7791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/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>
                    <a:solidFill>
                      <a:srgbClr val="FFFF00"/>
                    </a:solidFill>
                  </a:rPr>
                  <a:t>・</a:t>
                </a:r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無理矢理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2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の係数を</m:t>
                    </m:r>
                  </m:oMath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  <a:blipFill>
                <a:blip r:embed="rId11"/>
                <a:stretch>
                  <a:fillRect l="-3287" t="-5882" r="-101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/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ja-JP" altLang="en-US" sz="3200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をつけ</m:t>
                      </m:r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てかけ算</m:t>
                      </m:r>
                    </m:oMath>
                  </m:oMathPara>
                </a14:m>
                <a:endParaRPr lang="en-US" altLang="ja-JP" sz="3200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/>
              <p:nvPr/>
            </p:nvSpPr>
            <p:spPr>
              <a:xfrm>
                <a:off x="547168" y="3638217"/>
                <a:ext cx="588281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+2)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+7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68" y="3638217"/>
                <a:ext cx="5882816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/>
              <p:nvPr/>
            </p:nvSpPr>
            <p:spPr>
              <a:xfrm>
                <a:off x="547168" y="4452963"/>
                <a:ext cx="64762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68" y="4452963"/>
                <a:ext cx="6476202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矢印: 下カーブ 18">
            <a:extLst>
              <a:ext uri="{FF2B5EF4-FFF2-40B4-BE49-F238E27FC236}">
                <a16:creationId xmlns:a16="http://schemas.microsoft.com/office/drawing/2014/main" id="{3A2D6661-99BB-265D-3A4A-ABFA9F271909}"/>
              </a:ext>
            </a:extLst>
          </p:cNvPr>
          <p:cNvSpPr/>
          <p:nvPr/>
        </p:nvSpPr>
        <p:spPr>
          <a:xfrm>
            <a:off x="1318417" y="3210991"/>
            <a:ext cx="1113499" cy="524506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矢印: 下カーブ 19">
            <a:extLst>
              <a:ext uri="{FF2B5EF4-FFF2-40B4-BE49-F238E27FC236}">
                <a16:creationId xmlns:a16="http://schemas.microsoft.com/office/drawing/2014/main" id="{0A25D359-BEB9-4774-9D11-C1CC78AC38AC}"/>
              </a:ext>
            </a:extLst>
          </p:cNvPr>
          <p:cNvSpPr/>
          <p:nvPr/>
        </p:nvSpPr>
        <p:spPr>
          <a:xfrm>
            <a:off x="1318417" y="3031644"/>
            <a:ext cx="2287759" cy="710738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BDA3E1BF-64AF-9012-60F0-EE37C302CFF9}"/>
              </a:ext>
            </a:extLst>
          </p:cNvPr>
          <p:cNvCxnSpPr/>
          <p:nvPr/>
        </p:nvCxnSpPr>
        <p:spPr>
          <a:xfrm>
            <a:off x="1319139" y="5026570"/>
            <a:ext cx="1737331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9F0ECCB-F9AC-039C-EB6B-BECE7C17F2BD}"/>
              </a:ext>
            </a:extLst>
          </p:cNvPr>
          <p:cNvCxnSpPr/>
          <p:nvPr/>
        </p:nvCxnSpPr>
        <p:spPr>
          <a:xfrm>
            <a:off x="3368437" y="5033053"/>
            <a:ext cx="1737331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/>
              <p:nvPr/>
            </p:nvSpPr>
            <p:spPr>
              <a:xfrm>
                <a:off x="553650" y="5296028"/>
                <a:ext cx="64762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50" y="5296028"/>
                <a:ext cx="6476202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/>
              <p:nvPr/>
            </p:nvSpPr>
            <p:spPr>
              <a:xfrm>
                <a:off x="-2638" y="2232292"/>
                <a:ext cx="649279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+7  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38" y="2232292"/>
                <a:ext cx="6492791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881D3C0B-B233-62B5-BFC8-3BC56AEF98CF}"/>
                  </a:ext>
                </a:extLst>
              </p:cNvPr>
              <p:cNvSpPr/>
              <p:nvPr/>
            </p:nvSpPr>
            <p:spPr>
              <a:xfrm>
                <a:off x="9361217" y="212292"/>
                <a:ext cx="3093099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パターン②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881D3C0B-B233-62B5-BFC8-3BC56AEF98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17" y="212292"/>
                <a:ext cx="3093099" cy="5952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23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6" grpId="0"/>
      <p:bldP spid="27" grpId="0"/>
      <p:bldP spid="28" grpId="0"/>
      <p:bldP spid="29" grpId="0"/>
      <p:bldP spid="30" grpId="0"/>
      <p:bldP spid="9" grpId="0"/>
      <p:bldP spid="11" grpId="0"/>
      <p:bldP spid="12" grpId="0"/>
      <p:bldP spid="14" grpId="0"/>
      <p:bldP spid="19" grpId="0" animBg="1"/>
      <p:bldP spid="20" grpId="0" animBg="1"/>
      <p:bldP spid="33" grpId="0"/>
      <p:bldP spid="34" grpId="0"/>
      <p:bldP spid="3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635230" y="1374891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-168014" y="1709385"/>
                <a:ext cx="7677767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−6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−4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014" y="1709385"/>
                <a:ext cx="7677767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369472" y="2890319"/>
                <a:ext cx="672965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               −4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72" y="2890319"/>
                <a:ext cx="672965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係数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の係数ま</m:t>
                      </m:r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　くくる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554429" y="3536650"/>
            <a:ext cx="172012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667150" y="4241865"/>
            <a:ext cx="233186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7854400" y="5484014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400" y="5484014"/>
                <a:ext cx="99113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9111402" y="5435586"/>
                <a:ext cx="21098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1402" y="5435586"/>
                <a:ext cx="2109809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7322021" y="4834232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021" y="4834232"/>
                <a:ext cx="163170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9184039" y="4763894"/>
                <a:ext cx="248986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(−3, 5 )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039" y="4763894"/>
                <a:ext cx="2489861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D4F41B7-757F-3046-84B8-251C1DF83797}"/>
              </a:ext>
            </a:extLst>
          </p:cNvPr>
          <p:cNvCxnSpPr/>
          <p:nvPr/>
        </p:nvCxnSpPr>
        <p:spPr>
          <a:xfrm>
            <a:off x="1217813" y="3429000"/>
            <a:ext cx="205753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9B9DB-EE3F-437F-FE0D-A958C7C04365}"/>
              </a:ext>
            </a:extLst>
          </p:cNvPr>
          <p:cNvCxnSpPr/>
          <p:nvPr/>
        </p:nvCxnSpPr>
        <p:spPr>
          <a:xfrm>
            <a:off x="1052437" y="2813405"/>
            <a:ext cx="35005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D2C8C40-A8B7-CD16-FA42-15D3A3F3D5DA}"/>
                  </a:ext>
                </a:extLst>
              </p:cNvPr>
              <p:cNvSpPr/>
              <p:nvPr/>
            </p:nvSpPr>
            <p:spPr>
              <a:xfrm>
                <a:off x="231780" y="56377"/>
                <a:ext cx="9875258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以降・プリント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2]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D2C8C40-A8B7-CD16-FA42-15D3A3F3D5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875258" cy="7791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/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>
                    <a:solidFill>
                      <a:srgbClr val="FFFF00"/>
                    </a:solidFill>
                  </a:rPr>
                  <a:t>・</a:t>
                </a:r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無理矢理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2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の係数を</m:t>
                    </m:r>
                  </m:oMath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  <a:blipFill>
                <a:blip r:embed="rId11"/>
                <a:stretch>
                  <a:fillRect l="-3287" t="-5882" r="-101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/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ja-JP" altLang="en-US" sz="3200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をつけ</m:t>
                      </m:r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てかけ算</m:t>
                      </m:r>
                    </m:oMath>
                  </m:oMathPara>
                </a14:m>
                <a:endParaRPr lang="en-US" altLang="ja-JP" sz="3200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/>
              <p:nvPr/>
            </p:nvSpPr>
            <p:spPr>
              <a:xfrm>
                <a:off x="372064" y="3638217"/>
                <a:ext cx="70015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      −4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64" y="3638217"/>
                <a:ext cx="7001502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/>
              <p:nvPr/>
            </p:nvSpPr>
            <p:spPr>
              <a:xfrm>
                <a:off x="362336" y="4452963"/>
                <a:ext cx="673679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6" y="4452963"/>
                <a:ext cx="6736790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矢印: 下カーブ 18">
            <a:extLst>
              <a:ext uri="{FF2B5EF4-FFF2-40B4-BE49-F238E27FC236}">
                <a16:creationId xmlns:a16="http://schemas.microsoft.com/office/drawing/2014/main" id="{3A2D6661-99BB-265D-3A4A-ABFA9F271909}"/>
              </a:ext>
            </a:extLst>
          </p:cNvPr>
          <p:cNvSpPr/>
          <p:nvPr/>
        </p:nvSpPr>
        <p:spPr>
          <a:xfrm>
            <a:off x="1318417" y="3210991"/>
            <a:ext cx="1113499" cy="524506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矢印: 下カーブ 19">
            <a:extLst>
              <a:ext uri="{FF2B5EF4-FFF2-40B4-BE49-F238E27FC236}">
                <a16:creationId xmlns:a16="http://schemas.microsoft.com/office/drawing/2014/main" id="{0A25D359-BEB9-4774-9D11-C1CC78AC38AC}"/>
              </a:ext>
            </a:extLst>
          </p:cNvPr>
          <p:cNvSpPr/>
          <p:nvPr/>
        </p:nvSpPr>
        <p:spPr>
          <a:xfrm>
            <a:off x="1266837" y="3031644"/>
            <a:ext cx="2527110" cy="710738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BDA3E1BF-64AF-9012-60F0-EE37C302CFF9}"/>
              </a:ext>
            </a:extLst>
          </p:cNvPr>
          <p:cNvCxnSpPr/>
          <p:nvPr/>
        </p:nvCxnSpPr>
        <p:spPr>
          <a:xfrm>
            <a:off x="1105123" y="5026570"/>
            <a:ext cx="1737331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9F0ECCB-F9AC-039C-EB6B-BECE7C17F2BD}"/>
              </a:ext>
            </a:extLst>
          </p:cNvPr>
          <p:cNvCxnSpPr/>
          <p:nvPr/>
        </p:nvCxnSpPr>
        <p:spPr>
          <a:xfrm>
            <a:off x="3618775" y="5033053"/>
            <a:ext cx="236508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/>
              <p:nvPr/>
            </p:nvSpPr>
            <p:spPr>
              <a:xfrm>
                <a:off x="368818" y="5296028"/>
                <a:ext cx="64762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18" y="5296028"/>
                <a:ext cx="6476202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/>
              <p:nvPr/>
            </p:nvSpPr>
            <p:spPr>
              <a:xfrm>
                <a:off x="-168014" y="2251748"/>
                <a:ext cx="433144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−4  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014" y="2251748"/>
                <a:ext cx="4331447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EA89B38D-EF55-DAD3-B49D-F225DE159A78}"/>
                  </a:ext>
                </a:extLst>
              </p:cNvPr>
              <p:cNvSpPr/>
              <p:nvPr/>
            </p:nvSpPr>
            <p:spPr>
              <a:xfrm>
                <a:off x="9361217" y="212292"/>
                <a:ext cx="3093099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パターン②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EA89B38D-EF55-DAD3-B49D-F225DE159A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17" y="212292"/>
                <a:ext cx="3093099" cy="5952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99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6" grpId="0"/>
      <p:bldP spid="27" grpId="0"/>
      <p:bldP spid="28" grpId="0"/>
      <p:bldP spid="29" grpId="0"/>
      <p:bldP spid="30" grpId="0"/>
      <p:bldP spid="9" grpId="0"/>
      <p:bldP spid="11" grpId="0"/>
      <p:bldP spid="12" grpId="0"/>
      <p:bldP spid="14" grpId="0"/>
      <p:bldP spid="19" grpId="0" animBg="1"/>
      <p:bldP spid="20" grpId="0" animBg="1"/>
      <p:bldP spid="33" grpId="0"/>
      <p:bldP spid="34" grpId="0"/>
      <p:bldP spid="3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83705" y="46319"/>
            <a:ext cx="6335152" cy="1858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第２回報告課題</a:t>
            </a:r>
            <a:br>
              <a:rPr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～平方完成～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3705" y="1765301"/>
            <a:ext cx="1379107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/>
              <p:nvPr/>
            </p:nvSpPr>
            <p:spPr>
              <a:xfrm>
                <a:off x="273378" y="2956873"/>
                <a:ext cx="43715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78" y="2956873"/>
                <a:ext cx="4371581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/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矢印: 右 7">
            <a:extLst>
              <a:ext uri="{FF2B5EF4-FFF2-40B4-BE49-F238E27FC236}">
                <a16:creationId xmlns:a16="http://schemas.microsoft.com/office/drawing/2014/main" id="{75E34BB8-E10F-40A7-9834-F5770FF291C0}"/>
              </a:ext>
            </a:extLst>
          </p:cNvPr>
          <p:cNvSpPr/>
          <p:nvPr/>
        </p:nvSpPr>
        <p:spPr>
          <a:xfrm>
            <a:off x="4964432" y="3045565"/>
            <a:ext cx="1311701" cy="588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59ADB689-9590-4BFB-BFE6-3E9C77879D03}"/>
              </a:ext>
            </a:extLst>
          </p:cNvPr>
          <p:cNvSpPr txBox="1">
            <a:spLocks/>
          </p:cNvSpPr>
          <p:nvPr/>
        </p:nvSpPr>
        <p:spPr>
          <a:xfrm>
            <a:off x="0" y="2493280"/>
            <a:ext cx="2197668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この形を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1A19EF5-FDDA-4142-B52D-F974793E080D}"/>
              </a:ext>
            </a:extLst>
          </p:cNvPr>
          <p:cNvSpPr txBox="1">
            <a:spLocks/>
          </p:cNvSpPr>
          <p:nvPr/>
        </p:nvSpPr>
        <p:spPr>
          <a:xfrm>
            <a:off x="6242109" y="2463591"/>
            <a:ext cx="6738599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この形へ変形することができる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37BF30F-6C2A-452B-AFF0-F3D9D12ED637}"/>
              </a:ext>
            </a:extLst>
          </p:cNvPr>
          <p:cNvSpPr txBox="1">
            <a:spLocks/>
          </p:cNvSpPr>
          <p:nvPr/>
        </p:nvSpPr>
        <p:spPr>
          <a:xfrm>
            <a:off x="82210" y="3836276"/>
            <a:ext cx="3872697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変形するメリット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5512089-EC90-4225-B1DB-FDB9A97B2DD0}"/>
              </a:ext>
            </a:extLst>
          </p:cNvPr>
          <p:cNvSpPr txBox="1">
            <a:spLocks/>
          </p:cNvSpPr>
          <p:nvPr/>
        </p:nvSpPr>
        <p:spPr>
          <a:xfrm>
            <a:off x="857086" y="4596329"/>
            <a:ext cx="10770045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もとの関数の頂点・軸がわかりやすい</a:t>
            </a:r>
            <a:endParaRPr lang="en-US" altLang="ja-JP" sz="48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7AA9BC46-6182-E92F-0D65-4760C6E86A24}"/>
              </a:ext>
            </a:extLst>
          </p:cNvPr>
          <p:cNvSpPr/>
          <p:nvPr/>
        </p:nvSpPr>
        <p:spPr>
          <a:xfrm>
            <a:off x="6421373" y="202049"/>
            <a:ext cx="4668159" cy="1027610"/>
          </a:xfrm>
          <a:prstGeom prst="wedgeRectCallout">
            <a:avLst>
              <a:gd name="adj1" fmla="val -79121"/>
              <a:gd name="adj2" fmla="val 39299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平方（２乗）の完成？？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D91DC3A-389F-2E8A-CFF3-C7B43E93FC92}"/>
              </a:ext>
            </a:extLst>
          </p:cNvPr>
          <p:cNvSpPr txBox="1">
            <a:spLocks/>
          </p:cNvSpPr>
          <p:nvPr/>
        </p:nvSpPr>
        <p:spPr>
          <a:xfrm>
            <a:off x="5620282" y="5729121"/>
            <a:ext cx="7316423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目標達成できたでしょうか？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078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メール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: </m:t>
                      </m:r>
                      <m:r>
                        <m:rPr>
                          <m:sty m:val="p"/>
                        </m:rPr>
                        <a:rPr lang="en-US" altLang="ja-JP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tese</m:t>
                      </m:r>
                      <m:r>
                        <m:rPr>
                          <m:nor/>
                        </m:rPr>
                        <a:rPr lang="en-US" altLang="ja-JP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15@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yahoo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co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jp</m:t>
                      </m:r>
                    </m:oMath>
                  </m:oMathPara>
                </a14:m>
                <a:endParaRPr lang="en-US" altLang="ja-JP" sz="5400" b="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ja-JP" altLang="en-US" sz="28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パスワード</m:t>
                    </m:r>
                    <m:r>
                      <m:rPr>
                        <m:nor/>
                      </m:rPr>
                      <a:rPr lang="en-US" altLang="ja-JP" sz="2800" b="0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altLang="ja-JP" sz="2800" b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4000" b="0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  omiya2024</a:t>
                </a:r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kumimoji="1" lang="ja-JP" altLang="en-US" sz="7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blipFill>
                <a:blip r:embed="rId2"/>
                <a:stretch>
                  <a:fillRect b="-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2" b="80001"/>
          <a:stretch/>
        </p:blipFill>
        <p:spPr>
          <a:xfrm>
            <a:off x="5591809" y="1276038"/>
            <a:ext cx="6081885" cy="2018705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9851923" y="1887793"/>
            <a:ext cx="442451" cy="4719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/>
          <a:srcRect l="28085" t="22479" r="37909" b="17037"/>
          <a:stretch/>
        </p:blipFill>
        <p:spPr>
          <a:xfrm>
            <a:off x="1130038" y="800987"/>
            <a:ext cx="3481602" cy="348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6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504208" y="446864"/>
            <a:ext cx="4464741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授業プリントの訂正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75E34BB8-E10F-40A7-9834-F5770FF291C0}"/>
              </a:ext>
            </a:extLst>
          </p:cNvPr>
          <p:cNvSpPr/>
          <p:nvPr/>
        </p:nvSpPr>
        <p:spPr>
          <a:xfrm>
            <a:off x="4443365" y="3281781"/>
            <a:ext cx="1311701" cy="588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37BF30F-6C2A-452B-AFF0-F3D9D12ED637}"/>
              </a:ext>
            </a:extLst>
          </p:cNvPr>
          <p:cNvSpPr txBox="1">
            <a:spLocks/>
          </p:cNvSpPr>
          <p:nvPr/>
        </p:nvSpPr>
        <p:spPr>
          <a:xfrm>
            <a:off x="1211505" y="1785056"/>
            <a:ext cx="8747658" cy="27798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解答例の</a:t>
            </a:r>
            <a:r>
              <a:rPr lang="en-US" altLang="ja-JP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[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練習１</a:t>
            </a:r>
            <a:r>
              <a:rPr lang="en-US" altLang="ja-JP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]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の</a:t>
            </a:r>
            <a:r>
              <a:rPr lang="en-US" altLang="ja-JP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(3)</a:t>
            </a:r>
          </a:p>
          <a:p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頂点（ー１</a:t>
            </a:r>
            <a:r>
              <a:rPr lang="en-US" altLang="ja-JP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, 5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）　　　　　頂点（ー１</a:t>
            </a:r>
            <a:r>
              <a:rPr lang="en-US" altLang="ja-JP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, 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４）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186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EAA1B6F1-449E-4CEE-B7FF-94F0F6FDBE7C}"/>
                  </a:ext>
                </a:extLst>
              </p:cNvPr>
              <p:cNvSpPr/>
              <p:nvPr/>
            </p:nvSpPr>
            <p:spPr>
              <a:xfrm>
                <a:off x="61593" y="890883"/>
                <a:ext cx="511996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のグラフ</a:t>
                </a: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EAA1B6F1-449E-4CEE-B7FF-94F0F6FDBE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3" y="890883"/>
                <a:ext cx="5119963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7CA6FEAF-0D38-48F2-A2E6-2CC30A73C94E}"/>
                  </a:ext>
                </a:extLst>
              </p:cNvPr>
              <p:cNvSpPr/>
              <p:nvPr/>
            </p:nvSpPr>
            <p:spPr>
              <a:xfrm>
                <a:off x="743397" y="1588747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7CA6FEAF-0D38-48F2-A2E6-2CC30A73C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397" y="1588747"/>
                <a:ext cx="991135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974B8479-763D-4F7F-8A57-05FDAA9731BA}"/>
                  </a:ext>
                </a:extLst>
              </p:cNvPr>
              <p:cNvSpPr/>
              <p:nvPr/>
            </p:nvSpPr>
            <p:spPr>
              <a:xfrm>
                <a:off x="1644444" y="1576445"/>
                <a:ext cx="286487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974B8479-763D-4F7F-8A57-05FDAA9731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444" y="1576445"/>
                <a:ext cx="2864878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981E6371-2446-457C-8DE2-48FA5F7AD445}"/>
                  </a:ext>
                </a:extLst>
              </p:cNvPr>
              <p:cNvSpPr/>
              <p:nvPr/>
            </p:nvSpPr>
            <p:spPr>
              <a:xfrm>
                <a:off x="187672" y="2327924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981E6371-2446-457C-8DE2-48FA5F7AD4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72" y="2327924"/>
                <a:ext cx="1631701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34710EBA-E595-4C8C-B212-C4430C8AC3E7}"/>
                  </a:ext>
                </a:extLst>
              </p:cNvPr>
              <p:cNvSpPr/>
              <p:nvPr/>
            </p:nvSpPr>
            <p:spPr>
              <a:xfrm>
                <a:off x="1417058" y="2313541"/>
                <a:ext cx="286487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(3,−2)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34710EBA-E595-4C8C-B212-C4430C8AC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058" y="2313541"/>
                <a:ext cx="2864878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AA3C8B13-9107-4C12-95A3-A289B4443A44}"/>
                  </a:ext>
                </a:extLst>
              </p:cNvPr>
              <p:cNvSpPr/>
              <p:nvPr/>
            </p:nvSpPr>
            <p:spPr>
              <a:xfrm>
                <a:off x="963335" y="3160574"/>
                <a:ext cx="239005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下に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AA3C8B13-9107-4C12-95A3-A289B4443A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335" y="3160574"/>
                <a:ext cx="2390056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矢印: 右 9">
            <a:extLst>
              <a:ext uri="{FF2B5EF4-FFF2-40B4-BE49-F238E27FC236}">
                <a16:creationId xmlns:a16="http://schemas.microsoft.com/office/drawing/2014/main" id="{0853D8B5-E7FF-46E4-9417-AE400434E811}"/>
              </a:ext>
            </a:extLst>
          </p:cNvPr>
          <p:cNvSpPr/>
          <p:nvPr/>
        </p:nvSpPr>
        <p:spPr>
          <a:xfrm>
            <a:off x="5363021" y="929726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6B30722C-7671-43D2-9872-99152737553F}"/>
                  </a:ext>
                </a:extLst>
              </p:cNvPr>
              <p:cNvSpPr/>
              <p:nvPr/>
            </p:nvSpPr>
            <p:spPr>
              <a:xfrm>
                <a:off x="6603476" y="890882"/>
                <a:ext cx="552693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のグラフ</a:t>
                </a: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6B30722C-7671-43D2-9872-9915273755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476" y="890882"/>
                <a:ext cx="552693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1E067574-838E-4BFC-85A8-E9A04480B08E}"/>
                  </a:ext>
                </a:extLst>
              </p:cNvPr>
              <p:cNvSpPr/>
              <p:nvPr/>
            </p:nvSpPr>
            <p:spPr>
              <a:xfrm>
                <a:off x="4752224" y="254574"/>
                <a:ext cx="224287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展開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すると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1E067574-838E-4BFC-85A8-E9A04480B0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224" y="254574"/>
                <a:ext cx="2242873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58F07700-2D22-4D8D-A7C0-62BC91B95198}"/>
                  </a:ext>
                </a:extLst>
              </p:cNvPr>
              <p:cNvSpPr/>
              <p:nvPr/>
            </p:nvSpPr>
            <p:spPr>
              <a:xfrm>
                <a:off x="7414498" y="1788281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58F07700-2D22-4D8D-A7C0-62BC91B951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498" y="1788281"/>
                <a:ext cx="991135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CD8060DD-D7C4-4344-A29F-E689E9D1FEEC}"/>
                  </a:ext>
                </a:extLst>
              </p:cNvPr>
              <p:cNvSpPr/>
              <p:nvPr/>
            </p:nvSpPr>
            <p:spPr>
              <a:xfrm>
                <a:off x="6858773" y="2527458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CD8060DD-D7C4-4344-A29F-E689E9D1FE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773" y="2527458"/>
                <a:ext cx="1631701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0CBF884F-B2BB-432B-BA64-E829CE1494D9}"/>
                  </a:ext>
                </a:extLst>
              </p:cNvPr>
              <p:cNvSpPr/>
              <p:nvPr/>
            </p:nvSpPr>
            <p:spPr>
              <a:xfrm>
                <a:off x="9053155" y="1788281"/>
                <a:ext cx="73287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？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0CBF884F-B2BB-432B-BA64-E829CE1494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155" y="1788281"/>
                <a:ext cx="732872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7F3A6FA9-220B-41EE-BE57-171EFE07A2FC}"/>
                  </a:ext>
                </a:extLst>
              </p:cNvPr>
              <p:cNvSpPr/>
              <p:nvPr/>
            </p:nvSpPr>
            <p:spPr>
              <a:xfrm>
                <a:off x="9069366" y="2563256"/>
                <a:ext cx="73287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？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7F3A6FA9-220B-41EE-BE57-171EFE07A2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9366" y="2563256"/>
                <a:ext cx="732872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矢印: 右 18">
            <a:extLst>
              <a:ext uri="{FF2B5EF4-FFF2-40B4-BE49-F238E27FC236}">
                <a16:creationId xmlns:a16="http://schemas.microsoft.com/office/drawing/2014/main" id="{D4164F8A-95D3-402C-8648-AE5A31977885}"/>
              </a:ext>
            </a:extLst>
          </p:cNvPr>
          <p:cNvSpPr/>
          <p:nvPr/>
        </p:nvSpPr>
        <p:spPr>
          <a:xfrm flipH="1">
            <a:off x="5271671" y="929726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68D403F7-2554-120F-3A85-A246FB085CB8}"/>
                  </a:ext>
                </a:extLst>
              </p:cNvPr>
              <p:cNvSpPr/>
              <p:nvPr/>
            </p:nvSpPr>
            <p:spPr>
              <a:xfrm>
                <a:off x="4724549" y="1588747"/>
                <a:ext cx="239005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平方完成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68D403F7-2554-120F-3A85-A246FB085C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549" y="1588747"/>
                <a:ext cx="239005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9AC5B3E-60D7-D167-EB06-03541B5843CD}"/>
                  </a:ext>
                </a:extLst>
              </p:cNvPr>
              <p:cNvSpPr/>
              <p:nvPr/>
            </p:nvSpPr>
            <p:spPr>
              <a:xfrm>
                <a:off x="170925" y="4317004"/>
                <a:ext cx="3093099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①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9AC5B3E-60D7-D167-EB06-03541B5843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25" y="4317004"/>
                <a:ext cx="3093099" cy="7838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D879E444-FCA4-C882-60BD-FC7B0391BAEB}"/>
                  </a:ext>
                </a:extLst>
              </p:cNvPr>
              <p:cNvSpPr/>
              <p:nvPr/>
            </p:nvSpPr>
            <p:spPr>
              <a:xfrm>
                <a:off x="6109875" y="4317004"/>
                <a:ext cx="3093099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②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D879E444-FCA4-C882-60BD-FC7B0391BA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875" y="4317004"/>
                <a:ext cx="3093099" cy="78386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33E5B2BC-3598-837C-D18B-4286851D9328}"/>
                  </a:ext>
                </a:extLst>
              </p:cNvPr>
              <p:cNvSpPr/>
              <p:nvPr/>
            </p:nvSpPr>
            <p:spPr>
              <a:xfrm>
                <a:off x="662348" y="5138628"/>
                <a:ext cx="511996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のグラフ</a:t>
                </a:r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33E5B2BC-3598-837C-D18B-4286851D9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48" y="5138628"/>
                <a:ext cx="5119963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F3393F10-5C10-E7ED-B47D-D58D2D361EA9}"/>
                  </a:ext>
                </a:extLst>
              </p:cNvPr>
              <p:cNvSpPr/>
              <p:nvPr/>
            </p:nvSpPr>
            <p:spPr>
              <a:xfrm>
                <a:off x="6534627" y="5135382"/>
                <a:ext cx="558927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のグラフ</a:t>
                </a:r>
              </a:p>
            </p:txBody>
          </p:sp>
        </mc:Choice>
        <mc:Fallback xmlns="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F3393F10-5C10-E7ED-B47D-D58D2D361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627" y="5135382"/>
                <a:ext cx="5589277" cy="64633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4623E93-D127-F158-F892-248F95ABB34D}"/>
              </a:ext>
            </a:extLst>
          </p:cNvPr>
          <p:cNvCxnSpPr>
            <a:cxnSpLocks/>
          </p:cNvCxnSpPr>
          <p:nvPr/>
        </p:nvCxnSpPr>
        <p:spPr>
          <a:xfrm>
            <a:off x="170925" y="4134255"/>
            <a:ext cx="11764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C7A145B7-2D38-21B7-2C89-73C662EBFF2D}"/>
                  </a:ext>
                </a:extLst>
              </p:cNvPr>
              <p:cNvSpPr/>
              <p:nvPr/>
            </p:nvSpPr>
            <p:spPr>
              <a:xfrm>
                <a:off x="170924" y="52800"/>
                <a:ext cx="372013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具体的に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C7A145B7-2D38-21B7-2C89-73C662EBFF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24" y="52800"/>
                <a:ext cx="3720139" cy="76944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64BA6E0-1D39-7A8E-2DD1-C6A5AF2FFBE4}"/>
              </a:ext>
            </a:extLst>
          </p:cNvPr>
          <p:cNvCxnSpPr/>
          <p:nvPr/>
        </p:nvCxnSpPr>
        <p:spPr>
          <a:xfrm>
            <a:off x="7339129" y="5778399"/>
            <a:ext cx="41457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5076453-7885-C9EC-564B-7AFC4F450584}"/>
              </a:ext>
            </a:extLst>
          </p:cNvPr>
          <p:cNvCxnSpPr/>
          <p:nvPr/>
        </p:nvCxnSpPr>
        <p:spPr>
          <a:xfrm>
            <a:off x="1350366" y="5736242"/>
            <a:ext cx="323268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CDE94B-A011-FEAE-8DAE-E62E7E94EE4A}"/>
              </a:ext>
            </a:extLst>
          </p:cNvPr>
          <p:cNvCxnSpPr/>
          <p:nvPr/>
        </p:nvCxnSpPr>
        <p:spPr>
          <a:xfrm>
            <a:off x="1522511" y="1498368"/>
            <a:ext cx="692956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2B00CE85-7A3F-473A-5213-24DD46B3D494}"/>
              </a:ext>
            </a:extLst>
          </p:cNvPr>
          <p:cNvCxnSpPr/>
          <p:nvPr/>
        </p:nvCxnSpPr>
        <p:spPr>
          <a:xfrm>
            <a:off x="2721969" y="2270396"/>
            <a:ext cx="391155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92EABB75-04E9-A98D-51FE-E57D54A028B8}"/>
              </a:ext>
            </a:extLst>
          </p:cNvPr>
          <p:cNvCxnSpPr/>
          <p:nvPr/>
        </p:nvCxnSpPr>
        <p:spPr>
          <a:xfrm>
            <a:off x="1734532" y="3004042"/>
            <a:ext cx="391155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4561408-6AE8-195F-C2D2-FDB36A8F33D2}"/>
              </a:ext>
            </a:extLst>
          </p:cNvPr>
          <p:cNvCxnSpPr/>
          <p:nvPr/>
        </p:nvCxnSpPr>
        <p:spPr>
          <a:xfrm>
            <a:off x="2531899" y="1498368"/>
            <a:ext cx="69295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1BAEF58B-64AA-2135-41AE-7FB332E6EBA3}"/>
              </a:ext>
            </a:extLst>
          </p:cNvPr>
          <p:cNvCxnSpPr/>
          <p:nvPr/>
        </p:nvCxnSpPr>
        <p:spPr>
          <a:xfrm>
            <a:off x="2375491" y="3029400"/>
            <a:ext cx="69295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60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0" grpId="1" animBg="1"/>
      <p:bldP spid="12" grpId="0"/>
      <p:bldP spid="13" grpId="0"/>
      <p:bldP spid="13" grpId="1"/>
      <p:bldP spid="14" grpId="0"/>
      <p:bldP spid="15" grpId="0"/>
      <p:bldP spid="16" grpId="0"/>
      <p:bldP spid="18" grpId="0"/>
      <p:bldP spid="19" grpId="0" animBg="1"/>
      <p:bldP spid="2" grpId="0"/>
      <p:bldP spid="3" grpId="0"/>
      <p:bldP spid="11" grpId="0"/>
      <p:bldP spid="17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/>
              <p:nvPr/>
            </p:nvSpPr>
            <p:spPr>
              <a:xfrm>
                <a:off x="398060" y="185276"/>
                <a:ext cx="7480275" cy="778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・プリント準備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60" y="185276"/>
                <a:ext cx="7480275" cy="7783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306359" y="1273408"/>
                <a:ext cx="4824919" cy="788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平方完成しなさい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9" y="1273408"/>
                <a:ext cx="4824919" cy="7882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316103" y="1383233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0D6EDE0-07CF-9DC5-C824-F059846B3112}"/>
                  </a:ext>
                </a:extLst>
              </p:cNvPr>
              <p:cNvSpPr/>
              <p:nvPr/>
            </p:nvSpPr>
            <p:spPr>
              <a:xfrm>
                <a:off x="6945425" y="1302028"/>
                <a:ext cx="4185840" cy="788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因数分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に近い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0D6EDE0-07CF-9DC5-C824-F059846B31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425" y="1302028"/>
                <a:ext cx="4185840" cy="7882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E8814B21-69A6-DDE5-F5F6-7DFF1C1C86F0}"/>
                  </a:ext>
                </a:extLst>
              </p:cNvPr>
              <p:cNvSpPr/>
              <p:nvPr/>
            </p:nvSpPr>
            <p:spPr>
              <a:xfrm>
                <a:off x="-92302" y="2090321"/>
                <a:ext cx="180917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準備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E8814B21-69A6-DDE5-F5F6-7DFF1C1C86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2302" y="2090321"/>
                <a:ext cx="1809171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577F4443-AC67-3DAC-E0C7-BD69E320244D}"/>
                  </a:ext>
                </a:extLst>
              </p:cNvPr>
              <p:cNvSpPr/>
              <p:nvPr/>
            </p:nvSpPr>
            <p:spPr>
              <a:xfrm>
                <a:off x="1575965" y="2157628"/>
                <a:ext cx="5476377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44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ja-JP" altLang="en-US" sz="4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   6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+9</m:t>
                    </m:r>
                  </m:oMath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577F4443-AC67-3DAC-E0C7-BD69E3202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965" y="2157628"/>
                <a:ext cx="5476377" cy="14465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3C3C2AF2-E246-7EBA-BE64-21A40CCB44DC}"/>
                  </a:ext>
                </a:extLst>
              </p:cNvPr>
              <p:cNvSpPr/>
              <p:nvPr/>
            </p:nvSpPr>
            <p:spPr>
              <a:xfrm>
                <a:off x="1634332" y="3723144"/>
                <a:ext cx="561905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3C3C2AF2-E246-7EBA-BE64-21A40CCB44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332" y="3723144"/>
                <a:ext cx="561905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16BE46E0-1664-AA26-B79D-96451774657E}"/>
                  </a:ext>
                </a:extLst>
              </p:cNvPr>
              <p:cNvSpPr/>
              <p:nvPr/>
            </p:nvSpPr>
            <p:spPr>
              <a:xfrm>
                <a:off x="1653788" y="4679960"/>
                <a:ext cx="320983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16BE46E0-1664-AA26-B79D-964517746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788" y="4679960"/>
                <a:ext cx="3209833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D19C04ED-C988-309A-ADA7-24876C103890}"/>
                  </a:ext>
                </a:extLst>
              </p:cNvPr>
              <p:cNvSpPr/>
              <p:nvPr/>
            </p:nvSpPr>
            <p:spPr>
              <a:xfrm>
                <a:off x="6337384" y="6088559"/>
                <a:ext cx="530043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平方完成という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D19C04ED-C988-309A-ADA7-24876C1038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384" y="6088559"/>
                <a:ext cx="5300434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00C75D7F-51F6-4049-0486-4203DC0A581D}"/>
              </a:ext>
            </a:extLst>
          </p:cNvPr>
          <p:cNvCxnSpPr/>
          <p:nvPr/>
        </p:nvCxnSpPr>
        <p:spPr>
          <a:xfrm>
            <a:off x="4165763" y="3555538"/>
            <a:ext cx="69552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174195DC-3EA9-D180-5330-223E0FBB73D2}"/>
              </a:ext>
            </a:extLst>
          </p:cNvPr>
          <p:cNvCxnSpPr/>
          <p:nvPr/>
        </p:nvCxnSpPr>
        <p:spPr>
          <a:xfrm>
            <a:off x="3442669" y="5420010"/>
            <a:ext cx="69552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31CA006E-03F7-3942-B367-4993EDCC4B87}"/>
                  </a:ext>
                </a:extLst>
              </p:cNvPr>
              <p:cNvSpPr/>
              <p:nvPr/>
            </p:nvSpPr>
            <p:spPr>
              <a:xfrm>
                <a:off x="701447" y="5542735"/>
                <a:ext cx="4824919" cy="646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36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</m:t>
                      </m:r>
                      <m:r>
                        <a:rPr lang="ja-JP" alt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を半分</m:t>
                      </m:r>
                      <m:r>
                        <a:rPr lang="ja-JP" altLang="en-US" sz="36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にすると２乗の形になる！！</m:t>
                      </m:r>
                    </m:oMath>
                  </m:oMathPara>
                </a14:m>
                <a:endParaRPr lang="en-US" altLang="ja-JP" sz="36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31CA006E-03F7-3942-B367-4993EDCC4B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47" y="5542735"/>
                <a:ext cx="4824919" cy="646716"/>
              </a:xfrm>
              <a:prstGeom prst="rect">
                <a:avLst/>
              </a:prstGeom>
              <a:blipFill>
                <a:blip r:embed="rId10"/>
                <a:stretch>
                  <a:fillRect r="-827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8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/>
      <p:bldP spid="11" grpId="0"/>
      <p:bldP spid="12" grpId="0"/>
      <p:bldP spid="13" grpId="0"/>
      <p:bldP spid="14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/>
              <p:nvPr/>
            </p:nvSpPr>
            <p:spPr>
              <a:xfrm>
                <a:off x="231780" y="56377"/>
                <a:ext cx="7997820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1]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7997820" cy="779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360669" y="1615634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/>
              <p:nvPr/>
            </p:nvSpPr>
            <p:spPr>
              <a:xfrm>
                <a:off x="6785309" y="1395918"/>
                <a:ext cx="4824919" cy="1137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平方完成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しなさい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ってこと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309" y="1395918"/>
                <a:ext cx="4824919" cy="1137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0" y="2121047"/>
                <a:ext cx="355864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21047"/>
                <a:ext cx="3558645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456816"/>
                <a:ext cx="2628785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456816"/>
                <a:ext cx="2628785" cy="6613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/>
              <p:nvPr/>
            </p:nvSpPr>
            <p:spPr>
              <a:xfrm>
                <a:off x="2845436" y="3492293"/>
                <a:ext cx="143095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436" y="3492293"/>
                <a:ext cx="1430953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60029" y="2533281"/>
                <a:ext cx="4824919" cy="1081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無理矢理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の係数を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29" y="2533281"/>
                <a:ext cx="4824919" cy="1081963"/>
              </a:xfrm>
              <a:prstGeom prst="rect">
                <a:avLst/>
              </a:prstGeom>
              <a:blipFill>
                <a:blip r:embed="rId8"/>
                <a:stretch>
                  <a:fillRect r="-15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877201" y="3255453"/>
            <a:ext cx="5990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906278" y="4039950"/>
            <a:ext cx="57001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710343" y="5603164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343" y="5603164"/>
                <a:ext cx="991135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1958262" y="5655692"/>
                <a:ext cx="286487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262" y="5655692"/>
                <a:ext cx="2864878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174542" y="4928538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4928538"/>
                <a:ext cx="1631701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1729789" y="4928537"/>
                <a:ext cx="286487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(−1,−1)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789" y="4928537"/>
                <a:ext cx="2864878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251D30E6-5B7C-C1F8-6575-D5200836B7F9}"/>
                  </a:ext>
                </a:extLst>
              </p:cNvPr>
              <p:cNvSpPr/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①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251D30E6-5B7C-C1F8-6575-D5200836B7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81725" y="3873490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後ろの</m:t>
                      </m:r>
                      <m:r>
                        <a:rPr lang="ja-JP" altLang="en-US" sz="4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4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4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4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引く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725" y="3873490"/>
                <a:ext cx="4824919" cy="70788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楕円 7"/>
          <p:cNvSpPr/>
          <p:nvPr/>
        </p:nvSpPr>
        <p:spPr>
          <a:xfrm>
            <a:off x="2176311" y="3569318"/>
            <a:ext cx="309343" cy="452855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3381655" y="3597027"/>
            <a:ext cx="309343" cy="452855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4176542"/>
                <a:ext cx="33873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4176542"/>
                <a:ext cx="3387393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771579" y="4990092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定数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項</m:t>
                      </m:r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計算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579" y="4990092"/>
                <a:ext cx="4824919" cy="70788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832727" y="4781308"/>
            <a:ext cx="65900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2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" grpId="0"/>
      <p:bldP spid="7" grpId="0"/>
      <p:bldP spid="10" grpId="0"/>
      <p:bldP spid="15" grpId="0"/>
      <p:bldP spid="16" grpId="0"/>
      <p:bldP spid="27" grpId="0"/>
      <p:bldP spid="28" grpId="0"/>
      <p:bldP spid="29" grpId="0"/>
      <p:bldP spid="30" grpId="0"/>
      <p:bldP spid="31" grpId="0"/>
      <p:bldP spid="8" grpId="0" animBg="1"/>
      <p:bldP spid="34" grpId="0" animBg="1"/>
      <p:bldP spid="35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/>
              <p:nvPr/>
            </p:nvSpPr>
            <p:spPr>
              <a:xfrm>
                <a:off x="231780" y="56377"/>
                <a:ext cx="9204050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1](3)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204050" cy="779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039485" y="1777718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0" y="1774672"/>
                <a:ext cx="573578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+3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74672"/>
                <a:ext cx="5735782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110441"/>
                <a:ext cx="2628785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110441"/>
                <a:ext cx="2628785" cy="6613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/>
              <p:nvPr/>
            </p:nvSpPr>
            <p:spPr>
              <a:xfrm>
                <a:off x="2879054" y="3162010"/>
                <a:ext cx="193989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054" y="3162010"/>
                <a:ext cx="1939897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100790" y="1672877"/>
                <a:ext cx="4824919" cy="1081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無理矢理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の係数を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790" y="1672877"/>
                <a:ext cx="4824919" cy="1081963"/>
              </a:xfrm>
              <a:prstGeom prst="rect">
                <a:avLst/>
              </a:prstGeom>
              <a:blipFill>
                <a:blip r:embed="rId7"/>
                <a:stretch>
                  <a:fillRect r="-16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877201" y="2909078"/>
            <a:ext cx="5990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906278" y="3693575"/>
            <a:ext cx="57001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1005231" y="5995764"/>
                <a:ext cx="99113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31" y="5995764"/>
                <a:ext cx="991135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1906278" y="5983462"/>
                <a:ext cx="286487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278" y="5983462"/>
                <a:ext cx="286487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473872" y="5277271"/>
                <a:ext cx="16317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72" y="5277271"/>
                <a:ext cx="1631701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1703258" y="5262888"/>
                <a:ext cx="286487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(−2,−1)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258" y="5262888"/>
                <a:ext cx="2864878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BE0294D-A830-252D-5575-73750CCB7874}"/>
                  </a:ext>
                </a:extLst>
              </p:cNvPr>
              <p:cNvSpPr/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①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BE0294D-A830-252D-5575-73750CCB78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100790" y="3123136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後ろの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引く</m:t>
                      </m:r>
                    </m:oMath>
                  </m:oMathPara>
                </a14:m>
                <a:endParaRPr lang="en-US" altLang="ja-JP" sz="4000" b="1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790" y="3123136"/>
                <a:ext cx="4824919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楕円 33"/>
          <p:cNvSpPr/>
          <p:nvPr/>
        </p:nvSpPr>
        <p:spPr>
          <a:xfrm>
            <a:off x="2190166" y="3222943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/>
          <p:cNvSpPr/>
          <p:nvPr/>
        </p:nvSpPr>
        <p:spPr>
          <a:xfrm>
            <a:off x="3395510" y="3250652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05733" y="3859910"/>
                <a:ext cx="520233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−4  +3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33" y="3859910"/>
                <a:ext cx="5202339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05733" y="4526024"/>
                <a:ext cx="520233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33" y="4526024"/>
                <a:ext cx="5202339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100789" y="4199318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定数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項</m:t>
                      </m:r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計算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789" y="4199318"/>
                <a:ext cx="4824919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3005457" y="5079094"/>
            <a:ext cx="65900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3070632" y="4455632"/>
            <a:ext cx="155389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58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  <p:bldP spid="27" grpId="0"/>
      <p:bldP spid="28" grpId="0"/>
      <p:bldP spid="29" grpId="0"/>
      <p:bldP spid="30" grpId="0"/>
      <p:bldP spid="33" grpId="0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/>
              <p:nvPr/>
            </p:nvSpPr>
            <p:spPr>
              <a:xfrm>
                <a:off x="231780" y="56377"/>
                <a:ext cx="9009496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練習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1]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009496" cy="779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060012" y="1709214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-1" y="1677692"/>
                <a:ext cx="525124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+5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677692"/>
                <a:ext cx="5251249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013461"/>
                <a:ext cx="2628785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013461"/>
                <a:ext cx="2628785" cy="6613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/>
              <p:nvPr/>
            </p:nvSpPr>
            <p:spPr>
              <a:xfrm>
                <a:off x="2851344" y="3037320"/>
                <a:ext cx="23425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344" y="3037320"/>
                <a:ext cx="234259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340467" y="1559911"/>
                <a:ext cx="4824919" cy="1081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無理矢理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の係数を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67" y="1559911"/>
                <a:ext cx="4824919" cy="1081963"/>
              </a:xfrm>
              <a:prstGeom prst="rect">
                <a:avLst/>
              </a:prstGeom>
              <a:blipFill>
                <a:blip r:embed="rId7"/>
                <a:stretch>
                  <a:fillRect r="-15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877201" y="2812098"/>
            <a:ext cx="5990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906278" y="3596595"/>
            <a:ext cx="57001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976154" y="6113430"/>
                <a:ext cx="99113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154" y="6113430"/>
                <a:ext cx="991135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1877201" y="6101128"/>
                <a:ext cx="286487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01" y="6101128"/>
                <a:ext cx="286487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420429" y="5346070"/>
                <a:ext cx="16317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29" y="5346070"/>
                <a:ext cx="1631701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1649815" y="5331687"/>
                <a:ext cx="248986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(−1, −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4 )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815" y="5331687"/>
                <a:ext cx="2489861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95ADEA4-082D-E0D7-8272-97F10AA9977A}"/>
                  </a:ext>
                </a:extLst>
              </p:cNvPr>
              <p:cNvSpPr/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①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95ADEA4-082D-E0D7-8272-97F10AA99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340466" y="3026164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後ろの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引く</m:t>
                      </m:r>
                    </m:oMath>
                  </m:oMathPara>
                </a14:m>
                <a:endParaRPr lang="en-US" altLang="ja-JP" sz="4000" b="1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66" y="3026164"/>
                <a:ext cx="4824919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楕円 32"/>
          <p:cNvSpPr/>
          <p:nvPr/>
        </p:nvSpPr>
        <p:spPr>
          <a:xfrm>
            <a:off x="2176311" y="3125971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3381655" y="3153680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340465" y="4118340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定数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項</m:t>
                      </m:r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計算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65" y="4118340"/>
                <a:ext cx="4824919" cy="70788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852180" y="4382577"/>
            <a:ext cx="188021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805815"/>
                <a:ext cx="466049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  1  +5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805815"/>
                <a:ext cx="4660497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21095" y="4455402"/>
                <a:ext cx="466049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  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95" y="4455402"/>
                <a:ext cx="4660497" cy="64633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825548" y="5033746"/>
            <a:ext cx="79739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86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  <p:bldP spid="27" grpId="0"/>
      <p:bldP spid="28" grpId="0"/>
      <p:bldP spid="29" grpId="0"/>
      <p:bldP spid="30" grpId="0"/>
      <p:bldP spid="31" grpId="0"/>
      <p:bldP spid="33" grpId="0" animBg="1"/>
      <p:bldP spid="34" grpId="0" animBg="1"/>
      <p:bldP spid="35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/>
              <p:nvPr/>
            </p:nvSpPr>
            <p:spPr>
              <a:xfrm>
                <a:off x="231780" y="56377"/>
                <a:ext cx="9009496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練習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1]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009496" cy="779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060012" y="1709214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013461"/>
                <a:ext cx="2628785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013461"/>
                <a:ext cx="2628785" cy="6613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/>
              <p:nvPr/>
            </p:nvSpPr>
            <p:spPr>
              <a:xfrm>
                <a:off x="2851344" y="3037320"/>
                <a:ext cx="23425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344" y="3037320"/>
                <a:ext cx="234259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340467" y="1559911"/>
                <a:ext cx="4824919" cy="1081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無理矢理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の係数を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67" y="1559911"/>
                <a:ext cx="4824919" cy="1081963"/>
              </a:xfrm>
              <a:prstGeom prst="rect">
                <a:avLst/>
              </a:prstGeom>
              <a:blipFill>
                <a:blip r:embed="rId6"/>
                <a:stretch>
                  <a:fillRect r="-15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877201" y="2812098"/>
            <a:ext cx="5990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906278" y="3596595"/>
            <a:ext cx="57001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976154" y="6113430"/>
                <a:ext cx="99113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154" y="6113430"/>
                <a:ext cx="991135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1877201" y="6101128"/>
                <a:ext cx="286487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01" y="6101128"/>
                <a:ext cx="2864878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420429" y="5346070"/>
                <a:ext cx="16317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29" y="5346070"/>
                <a:ext cx="1631701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1649815" y="5331687"/>
                <a:ext cx="309226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( 2 , −5)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815" y="5331687"/>
                <a:ext cx="3092264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95ADEA4-082D-E0D7-8272-97F10AA9977A}"/>
                  </a:ext>
                </a:extLst>
              </p:cNvPr>
              <p:cNvSpPr/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パターン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①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95ADEA4-082D-E0D7-8272-97F10AA99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831" y="148731"/>
                <a:ext cx="3093099" cy="5952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340466" y="3026164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後ろの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引く</m:t>
                      </m:r>
                    </m:oMath>
                  </m:oMathPara>
                </a14:m>
                <a:endParaRPr lang="en-US" altLang="ja-JP" sz="4000" b="1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66" y="3026164"/>
                <a:ext cx="4824919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楕円 32"/>
          <p:cNvSpPr/>
          <p:nvPr/>
        </p:nvSpPr>
        <p:spPr>
          <a:xfrm>
            <a:off x="2176311" y="3125971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3381655" y="3153680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340465" y="4118340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定数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項</m:t>
                      </m:r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計算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65" y="4118340"/>
                <a:ext cx="4824919" cy="70788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852180" y="4382577"/>
            <a:ext cx="188021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805815"/>
                <a:ext cx="466049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  4  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805815"/>
                <a:ext cx="4660497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21095" y="4455402"/>
                <a:ext cx="466049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  5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95" y="4455402"/>
                <a:ext cx="4660497" cy="64633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825548" y="5033746"/>
            <a:ext cx="79739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0" y="1658785"/>
                <a:ext cx="399226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58785"/>
                <a:ext cx="3992264" cy="120032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79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27" grpId="0"/>
      <p:bldP spid="28" grpId="0"/>
      <p:bldP spid="29" grpId="0"/>
      <p:bldP spid="30" grpId="0"/>
      <p:bldP spid="31" grpId="0"/>
      <p:bldP spid="33" grpId="0" animBg="1"/>
      <p:bldP spid="34" grpId="0" animBg="1"/>
      <p:bldP spid="35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3419</TotalTime>
  <Words>975</Words>
  <Application>Microsoft Office PowerPoint</Application>
  <PresentationFormat>ワイド画面</PresentationFormat>
  <Paragraphs>171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ＤＦ特太ゴシック体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千葉県教育庁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第３回報告課題 ～不等式～</dc:title>
  <dc:creator>Windows ユーザー</dc:creator>
  <cp:lastModifiedBy>uzawa yuuta</cp:lastModifiedBy>
  <cp:revision>255</cp:revision>
  <dcterms:created xsi:type="dcterms:W3CDTF">2022-06-05T07:23:35Z</dcterms:created>
  <dcterms:modified xsi:type="dcterms:W3CDTF">2024-10-21T06:01:10Z</dcterms:modified>
</cp:coreProperties>
</file>