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74" r:id="rId3"/>
    <p:sldId id="266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6" r:id="rId18"/>
  </p:sldIdLst>
  <p:sldSz cx="12192000" cy="6858000"/>
  <p:notesSz cx="14295438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9FF66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333" autoAdjust="0"/>
  </p:normalViewPr>
  <p:slideViewPr>
    <p:cSldViewPr snapToGrid="0">
      <p:cViewPr varScale="1">
        <p:scale>
          <a:sx n="107" d="100"/>
          <a:sy n="107" d="100"/>
        </p:scale>
        <p:origin x="8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4689" cy="495029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8097441" y="0"/>
            <a:ext cx="6194689" cy="495029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r">
              <a:defRPr sz="1700"/>
            </a:lvl1pPr>
          </a:lstStyle>
          <a:p>
            <a:fld id="{CB827E7F-2F35-42CC-A2F4-E770DBB606C0}" type="datetimeFigureOut">
              <a:rPr kumimoji="1" lang="ja-JP" altLang="en-US" smtClean="0"/>
              <a:t>2024/12/8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6194689" cy="495028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8097441" y="9371286"/>
            <a:ext cx="6194689" cy="495028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r">
              <a:defRPr sz="1700"/>
            </a:lvl1pPr>
          </a:lstStyle>
          <a:p>
            <a:fld id="{8FE3606B-FEF4-4A45-A61D-3E10687B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253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4689" cy="495029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8097441" y="0"/>
            <a:ext cx="6194689" cy="495029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r">
              <a:defRPr sz="1700"/>
            </a:lvl1pPr>
          </a:lstStyle>
          <a:p>
            <a:fld id="{CDDC63B0-D9F6-465B-AB2D-47064B765F77}" type="datetimeFigureOut">
              <a:rPr kumimoji="1" lang="ja-JP" altLang="en-US" smtClean="0"/>
              <a:t>2024/12/8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87825" y="1231900"/>
            <a:ext cx="591978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73" tIns="66536" rIns="133073" bIns="6653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429545" y="4748164"/>
            <a:ext cx="11436350" cy="3884861"/>
          </a:xfrm>
          <a:prstGeom prst="rect">
            <a:avLst/>
          </a:prstGeom>
        </p:spPr>
        <p:txBody>
          <a:bodyPr vert="horz" lIns="133073" tIns="66536" rIns="133073" bIns="6653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6194689" cy="495028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8097441" y="9371286"/>
            <a:ext cx="6194689" cy="495028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r">
              <a:defRPr sz="1700"/>
            </a:lvl1pPr>
          </a:lstStyle>
          <a:p>
            <a:fld id="{55182112-86FB-4BA1-AE49-C49672F78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88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82112-86FB-4BA1-AE49-C49672F787F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8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82112-86FB-4BA1-AE49-C49672F787F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22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82112-86FB-4BA1-AE49-C49672F787F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3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05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79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18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2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17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66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2024/12/8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50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9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2024/12/8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38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8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2024/12/8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3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76619-F631-4582-808F-D5856FCD1EEB}" type="datetimeFigureOut">
              <a:rPr kumimoji="1" lang="ja-JP" altLang="en-US" smtClean="0"/>
              <a:t>2024/12/8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91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00.png"/><Relationship Id="rId7" Type="http://schemas.openxmlformats.org/officeDocument/2006/relationships/image" Target="../media/image1050.png"/><Relationship Id="rId12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0.png"/><Relationship Id="rId11" Type="http://schemas.openxmlformats.org/officeDocument/2006/relationships/image" Target="../media/image109.png"/><Relationship Id="rId5" Type="http://schemas.openxmlformats.org/officeDocument/2006/relationships/image" Target="../media/image1051.png"/><Relationship Id="rId10" Type="http://schemas.openxmlformats.org/officeDocument/2006/relationships/image" Target="../media/image108.png"/><Relationship Id="rId4" Type="http://schemas.openxmlformats.org/officeDocument/2006/relationships/image" Target="../media/image1010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02.png"/><Relationship Id="rId3" Type="http://schemas.openxmlformats.org/officeDocument/2006/relationships/image" Target="../media/image127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29.png"/><Relationship Id="rId10" Type="http://schemas.openxmlformats.org/officeDocument/2006/relationships/image" Target="../media/image135.png"/><Relationship Id="rId4" Type="http://schemas.openxmlformats.org/officeDocument/2006/relationships/image" Target="../media/image128.png"/><Relationship Id="rId9" Type="http://schemas.openxmlformats.org/officeDocument/2006/relationships/image" Target="../media/image1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18" Type="http://schemas.openxmlformats.org/officeDocument/2006/relationships/image" Target="../media/image155.png"/><Relationship Id="rId26" Type="http://schemas.openxmlformats.org/officeDocument/2006/relationships/image" Target="../media/image163.png"/><Relationship Id="rId3" Type="http://schemas.openxmlformats.org/officeDocument/2006/relationships/image" Target="../media/image1380.png"/><Relationship Id="rId21" Type="http://schemas.openxmlformats.org/officeDocument/2006/relationships/image" Target="../media/image157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4.png"/><Relationship Id="rId25" Type="http://schemas.openxmlformats.org/officeDocument/2006/relationships/image" Target="../media/image162.png"/><Relationship Id="rId2" Type="http://schemas.openxmlformats.org/officeDocument/2006/relationships/image" Target="../media/image1370.png"/><Relationship Id="rId16" Type="http://schemas.openxmlformats.org/officeDocument/2006/relationships/image" Target="../media/image153.png"/><Relationship Id="rId20" Type="http://schemas.openxmlformats.org/officeDocument/2006/relationships/image" Target="../media/image152.png"/><Relationship Id="rId29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24" Type="http://schemas.openxmlformats.org/officeDocument/2006/relationships/image" Target="../media/image161.png"/><Relationship Id="rId5" Type="http://schemas.openxmlformats.org/officeDocument/2006/relationships/image" Target="../media/image141.png"/><Relationship Id="rId23" Type="http://schemas.openxmlformats.org/officeDocument/2006/relationships/image" Target="../media/image158.png"/><Relationship Id="rId28" Type="http://schemas.openxmlformats.org/officeDocument/2006/relationships/image" Target="../media/image165.png"/><Relationship Id="rId10" Type="http://schemas.openxmlformats.org/officeDocument/2006/relationships/image" Target="../media/image146.png"/><Relationship Id="rId19" Type="http://schemas.openxmlformats.org/officeDocument/2006/relationships/image" Target="../media/image156.png"/><Relationship Id="rId4" Type="http://schemas.openxmlformats.org/officeDocument/2006/relationships/image" Target="../media/image139.png"/><Relationship Id="rId9" Type="http://schemas.openxmlformats.org/officeDocument/2006/relationships/image" Target="../media/image145.png"/><Relationship Id="rId14" Type="http://schemas.openxmlformats.org/officeDocument/2006/relationships/image" Target="../media/image151.png"/><Relationship Id="rId22" Type="http://schemas.openxmlformats.org/officeDocument/2006/relationships/image" Target="../media/image159.png"/><Relationship Id="rId27" Type="http://schemas.openxmlformats.org/officeDocument/2006/relationships/image" Target="../media/image1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3" Type="http://schemas.openxmlformats.org/officeDocument/2006/relationships/image" Target="../media/image168.png"/><Relationship Id="rId7" Type="http://schemas.openxmlformats.org/officeDocument/2006/relationships/image" Target="../media/image1670.png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" Type="http://schemas.openxmlformats.org/officeDocument/2006/relationships/image" Target="../media/image167.png"/><Relationship Id="rId16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0.png"/><Relationship Id="rId11" Type="http://schemas.openxmlformats.org/officeDocument/2006/relationships/image" Target="../media/image172.png"/><Relationship Id="rId5" Type="http://schemas.openxmlformats.org/officeDocument/2006/relationships/image" Target="../media/image1640.png"/><Relationship Id="rId15" Type="http://schemas.openxmlformats.org/officeDocument/2006/relationships/image" Target="../media/image176.png"/><Relationship Id="rId10" Type="http://schemas.openxmlformats.org/officeDocument/2006/relationships/image" Target="../media/image1710.png"/><Relationship Id="rId4" Type="http://schemas.openxmlformats.org/officeDocument/2006/relationships/image" Target="../media/image1630.png"/><Relationship Id="rId9" Type="http://schemas.openxmlformats.org/officeDocument/2006/relationships/image" Target="../media/image171.png"/><Relationship Id="rId14" Type="http://schemas.openxmlformats.org/officeDocument/2006/relationships/image" Target="../media/image1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74.png"/><Relationship Id="rId18" Type="http://schemas.openxmlformats.org/officeDocument/2006/relationships/image" Target="../media/image183.png"/><Relationship Id="rId3" Type="http://schemas.openxmlformats.org/officeDocument/2006/relationships/image" Target="../media/image1620.png"/><Relationship Id="rId7" Type="http://schemas.openxmlformats.org/officeDocument/2006/relationships/image" Target="../media/image1780.png"/><Relationship Id="rId12" Type="http://schemas.openxmlformats.org/officeDocument/2006/relationships/image" Target="../media/image173.png"/><Relationship Id="rId17" Type="http://schemas.openxmlformats.org/officeDocument/2006/relationships/image" Target="../media/image182.png"/><Relationship Id="rId2" Type="http://schemas.openxmlformats.org/officeDocument/2006/relationships/image" Target="../media/image1610.png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0.png"/><Relationship Id="rId11" Type="http://schemas.openxmlformats.org/officeDocument/2006/relationships/image" Target="../media/image172.png"/><Relationship Id="rId5" Type="http://schemas.openxmlformats.org/officeDocument/2006/relationships/image" Target="../media/image1640.png"/><Relationship Id="rId15" Type="http://schemas.openxmlformats.org/officeDocument/2006/relationships/image" Target="../media/image1760.png"/><Relationship Id="rId10" Type="http://schemas.openxmlformats.org/officeDocument/2006/relationships/image" Target="../media/image1710.png"/><Relationship Id="rId19" Type="http://schemas.openxmlformats.org/officeDocument/2006/relationships/image" Target="../media/image184.png"/><Relationship Id="rId4" Type="http://schemas.openxmlformats.org/officeDocument/2006/relationships/image" Target="../media/image16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10.png"/><Relationship Id="rId7" Type="http://schemas.openxmlformats.org/officeDocument/2006/relationships/image" Target="../media/image1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10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3.png"/><Relationship Id="rId18" Type="http://schemas.openxmlformats.org/officeDocument/2006/relationships/image" Target="../media/image130.png"/><Relationship Id="rId3" Type="http://schemas.openxmlformats.org/officeDocument/2006/relationships/image" Target="../media/image311.png"/><Relationship Id="rId21" Type="http://schemas.openxmlformats.org/officeDocument/2006/relationships/image" Target="../media/image28.png"/><Relationship Id="rId7" Type="http://schemas.openxmlformats.org/officeDocument/2006/relationships/image" Target="../media/image170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1.png"/><Relationship Id="rId15" Type="http://schemas.openxmlformats.org/officeDocument/2006/relationships/image" Target="../media/image25.png"/><Relationship Id="rId23" Type="http://schemas.openxmlformats.org/officeDocument/2006/relationships/image" Target="../media/image32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0.png"/><Relationship Id="rId9" Type="http://schemas.openxmlformats.org/officeDocument/2006/relationships/image" Target="../media/image190.png"/><Relationship Id="rId14" Type="http://schemas.openxmlformats.org/officeDocument/2006/relationships/image" Target="../media/image24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33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58.png"/><Relationship Id="rId3" Type="http://schemas.openxmlformats.org/officeDocument/2006/relationships/image" Target="../media/image34.png"/><Relationship Id="rId12" Type="http://schemas.openxmlformats.org/officeDocument/2006/relationships/image" Target="../media/image43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9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26" Type="http://schemas.openxmlformats.org/officeDocument/2006/relationships/image" Target="../media/image80.png"/><Relationship Id="rId3" Type="http://schemas.openxmlformats.org/officeDocument/2006/relationships/image" Target="../media/image640.png"/><Relationship Id="rId21" Type="http://schemas.openxmlformats.org/officeDocument/2006/relationships/image" Target="../media/image750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5" Type="http://schemas.openxmlformats.org/officeDocument/2006/relationships/image" Target="../media/image79.png"/><Relationship Id="rId2" Type="http://schemas.openxmlformats.org/officeDocument/2006/relationships/image" Target="../media/image66.png"/><Relationship Id="rId16" Type="http://schemas.openxmlformats.org/officeDocument/2006/relationships/image" Target="../media/image77.png"/><Relationship Id="rId29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780.png"/><Relationship Id="rId5" Type="http://schemas.openxmlformats.org/officeDocument/2006/relationships/image" Target="../media/image660.png"/><Relationship Id="rId15" Type="http://schemas.openxmlformats.org/officeDocument/2006/relationships/image" Target="../media/image76.png"/><Relationship Id="rId23" Type="http://schemas.openxmlformats.org/officeDocument/2006/relationships/image" Target="../media/image770.png"/><Relationship Id="rId28" Type="http://schemas.openxmlformats.org/officeDocument/2006/relationships/image" Target="../media/image82.png"/><Relationship Id="rId10" Type="http://schemas.openxmlformats.org/officeDocument/2006/relationships/image" Target="../media/image71.png"/><Relationship Id="rId4" Type="http://schemas.openxmlformats.org/officeDocument/2006/relationships/image" Target="../media/image650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78.png"/><Relationship Id="rId27" Type="http://schemas.openxmlformats.org/officeDocument/2006/relationships/image" Target="../media/image81.png"/><Relationship Id="rId30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8"/>
            <a:ext cx="10533678" cy="20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第６回報告課題</a:t>
            </a:r>
            <a:br>
              <a:rPr lang="en-US" altLang="ja-JP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</a:b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～集合と論証～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83704" y="2237572"/>
            <a:ext cx="1379107" cy="581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目標</a:t>
            </a:r>
            <a:endParaRPr lang="en-US" altLang="ja-JP" sz="36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620821" y="3414757"/>
                <a:ext cx="10552004" cy="14411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集合についての用語を理解し</m:t>
                      </m:r>
                    </m:oMath>
                  </m:oMathPara>
                </a14:m>
                <a:endParaRPr lang="en-US" altLang="ja-JP" sz="4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4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4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4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4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4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4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問題を解くことができる。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21" y="3414757"/>
                <a:ext cx="10552004" cy="14411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773221" y="5049594"/>
                <a:ext cx="10552004" cy="14411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命題についての用語を理解し</m:t>
                      </m:r>
                    </m:oMath>
                  </m:oMathPara>
                </a14:m>
                <a:endParaRPr lang="en-US" altLang="ja-JP" sz="4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4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4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4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4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4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4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問題を解くことができる。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21" y="5049594"/>
                <a:ext cx="10552004" cy="1441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74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316668" y="269747"/>
                <a:ext cx="382487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レポート</m:t>
                      </m:r>
                      <m:d>
                        <m:dPr>
                          <m:begChr m:val="［"/>
                          <m:endChr m:val="］"/>
                          <m:ctrlPr>
                            <a:rPr lang="ja-JP" alt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・例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68" y="269747"/>
                <a:ext cx="3824878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/>
          <p:cNvGrpSpPr/>
          <p:nvPr/>
        </p:nvGrpSpPr>
        <p:grpSpPr>
          <a:xfrm>
            <a:off x="316668" y="1034052"/>
            <a:ext cx="8762678" cy="1669047"/>
            <a:chOff x="519867" y="1089471"/>
            <a:chExt cx="8762678" cy="1669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519867" y="1089471"/>
                  <a:ext cx="8762678" cy="16690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ja-JP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以下の正</m:t>
                        </m:r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の</m:t>
                        </m:r>
                        <m:r>
                          <a:rPr lang="ja-JP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整数</m:t>
                        </m:r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の</m:t>
                        </m:r>
                        <m:r>
                          <a:rPr lang="ja-JP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集合</m:t>
                        </m:r>
                        <m:r>
                          <a:rPr lang="en-US" altLang="ja-JP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の</m:t>
                        </m:r>
                        <m:r>
                          <a:rPr lang="ja-JP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部分集合</m:t>
                        </m:r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で</m:t>
                        </m:r>
                        <m:r>
                          <a:rPr lang="ja-JP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、</m:t>
                        </m:r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要素が</m:t>
                        </m:r>
                        <m:r>
                          <a:rPr lang="en-US" altLang="ja-JP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ja-JP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個である</m:t>
                        </m:r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集合</m:t>
                        </m:r>
                        <m:r>
                          <a:rPr lang="ja-JP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を</m:t>
                        </m:r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すべて</m:t>
                        </m:r>
                        <m:r>
                          <a:rPr lang="ja-JP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答えなさい</m:t>
                        </m:r>
                        <m:r>
                          <a:rPr lang="ja-JP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。</m:t>
                        </m:r>
                      </m:oMath>
                    </m:oMathPara>
                  </a14:m>
                  <a:endParaRPr lang="ja-JP" altLang="en-US" sz="3600" dirty="0">
                    <a:solidFill>
                      <a:schemeClr val="bg1"/>
                    </a:solidFill>
                  </a:endParaRPr>
                </a:p>
                <a:p>
                  <a:endParaRPr kumimoji="1" lang="ja-JP" altLang="en-US" sz="3600" dirty="0"/>
                </a:p>
              </p:txBody>
            </p:sp>
          </mc:Choice>
          <mc:Fallback xmlns="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867" y="1089471"/>
                  <a:ext cx="8762678" cy="1669047"/>
                </a:xfrm>
                <a:prstGeom prst="rect">
                  <a:avLst/>
                </a:prstGeom>
                <a:blipFill>
                  <a:blip r:embed="rId3"/>
                  <a:stretch>
                    <a:fillRect r="-351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正方形/長方形 10"/>
                <p:cNvSpPr/>
                <p:nvPr/>
              </p:nvSpPr>
              <p:spPr>
                <a:xfrm>
                  <a:off x="5289571" y="1089471"/>
                  <a:ext cx="3522183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3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ja-JP" sz="3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ja-JP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altLang="ja-JP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2, </m:t>
                            </m:r>
                            <m:r>
                              <a:rPr lang="en-US" altLang="ja-JP" sz="36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3, 4, 5</m:t>
                            </m:r>
                          </m:e>
                        </m:d>
                      </m:oMath>
                    </m:oMathPara>
                  </a14:m>
                  <a:endParaRPr lang="ja-JP" altLang="en-US" sz="3600" dirty="0"/>
                </a:p>
              </p:txBody>
            </p:sp>
          </mc:Choice>
          <mc:Fallback xmlns="">
            <p:sp>
              <p:nvSpPr>
                <p:cNvPr id="11" name="正方形/長方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9571" y="1089471"/>
                  <a:ext cx="3522183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2112061" y="2679340"/>
                <a:ext cx="491203" cy="8080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061" y="2679340"/>
                <a:ext cx="491203" cy="8080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4023934" y="4301177"/>
                <a:ext cx="398680" cy="8080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934" y="4301177"/>
                <a:ext cx="398680" cy="8080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2450226" y="4619057"/>
                <a:ext cx="333805" cy="8274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226" y="4619057"/>
                <a:ext cx="333805" cy="8274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4949861" y="3192863"/>
                <a:ext cx="371657" cy="828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861" y="3192863"/>
                <a:ext cx="371657" cy="8289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3417706" y="3429132"/>
                <a:ext cx="362842" cy="8080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706" y="3429132"/>
                <a:ext cx="362842" cy="8080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角丸四角形 37"/>
          <p:cNvSpPr/>
          <p:nvPr/>
        </p:nvSpPr>
        <p:spPr>
          <a:xfrm>
            <a:off x="1373584" y="2316483"/>
            <a:ext cx="6188362" cy="4105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621209" y="4648430"/>
                <a:ext cx="304027" cy="8080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209" y="4648430"/>
                <a:ext cx="304027" cy="8080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楕円 38"/>
          <p:cNvSpPr/>
          <p:nvPr/>
        </p:nvSpPr>
        <p:spPr>
          <a:xfrm rot="776392">
            <a:off x="1965108" y="3495501"/>
            <a:ext cx="4096503" cy="227686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/>
          <p:cNvSpPr/>
          <p:nvPr/>
        </p:nvSpPr>
        <p:spPr>
          <a:xfrm rot="20133345">
            <a:off x="1912124" y="3401302"/>
            <a:ext cx="3652045" cy="173433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楕円 42"/>
          <p:cNvSpPr/>
          <p:nvPr/>
        </p:nvSpPr>
        <p:spPr>
          <a:xfrm rot="1816030">
            <a:off x="2827404" y="3162628"/>
            <a:ext cx="3652045" cy="190776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円 13"/>
          <p:cNvSpPr/>
          <p:nvPr/>
        </p:nvSpPr>
        <p:spPr>
          <a:xfrm rot="9491613">
            <a:off x="2283201" y="2574093"/>
            <a:ext cx="3880146" cy="3454169"/>
          </a:xfrm>
          <a:prstGeom prst="pie">
            <a:avLst>
              <a:gd name="adj1" fmla="val 20912621"/>
              <a:gd name="adj2" fmla="val 16200000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円 44"/>
          <p:cNvSpPr/>
          <p:nvPr/>
        </p:nvSpPr>
        <p:spPr>
          <a:xfrm rot="16200000">
            <a:off x="2277000" y="2385803"/>
            <a:ext cx="3880146" cy="3949769"/>
          </a:xfrm>
          <a:prstGeom prst="pie">
            <a:avLst>
              <a:gd name="adj1" fmla="val 20912621"/>
              <a:gd name="adj2" fmla="val 16200000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/>
              <p:cNvSpPr/>
              <p:nvPr/>
            </p:nvSpPr>
            <p:spPr>
              <a:xfrm>
                <a:off x="7902308" y="3230881"/>
                <a:ext cx="22077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2, </m:t>
                          </m:r>
                          <m:r>
                            <a:rPr lang="en-US" altLang="ja-JP" sz="3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3, 4</m:t>
                          </m:r>
                        </m:e>
                      </m:d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6" name="正方形/長方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308" y="3230881"/>
                <a:ext cx="220772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7889658" y="3805092"/>
                <a:ext cx="22077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US" altLang="ja-JP" sz="3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2, 3</m:t>
                          </m:r>
                          <m:r>
                            <a:rPr lang="en-US" altLang="ja-JP" sz="3600" b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658" y="3805092"/>
                <a:ext cx="2207719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/>
              <p:cNvSpPr/>
              <p:nvPr/>
            </p:nvSpPr>
            <p:spPr>
              <a:xfrm>
                <a:off x="7898995" y="4392738"/>
                <a:ext cx="22077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2, </m:t>
                          </m:r>
                          <m:r>
                            <a:rPr lang="en-US" altLang="ja-JP" sz="3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3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9" name="正方形/長方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995" y="4392738"/>
                <a:ext cx="2207720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/>
              <p:cNvSpPr/>
              <p:nvPr/>
            </p:nvSpPr>
            <p:spPr>
              <a:xfrm>
                <a:off x="7885929" y="4980384"/>
                <a:ext cx="22077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3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3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50" name="正方形/長方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929" y="4980384"/>
                <a:ext cx="220772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/>
              <p:cNvSpPr/>
              <p:nvPr/>
            </p:nvSpPr>
            <p:spPr>
              <a:xfrm>
                <a:off x="7869505" y="5606370"/>
                <a:ext cx="22077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2, </m:t>
                          </m:r>
                          <m:r>
                            <a:rPr lang="en-US" altLang="ja-JP" sz="3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3, 4</m:t>
                          </m:r>
                          <m:r>
                            <a:rPr lang="en-US" altLang="ja-JP" sz="3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5</m:t>
                          </m:r>
                        </m:e>
                      </m:d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51" name="正方形/長方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505" y="5606370"/>
                <a:ext cx="2207720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10271048" y="3273920"/>
                <a:ext cx="1390225" cy="559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以外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1048" y="3273920"/>
                <a:ext cx="1390225" cy="55921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10267735" y="3848648"/>
                <a:ext cx="1390225" cy="559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以外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735" y="3848648"/>
                <a:ext cx="1390225" cy="55921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10267734" y="4421167"/>
                <a:ext cx="1390225" cy="559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以外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734" y="4421167"/>
                <a:ext cx="1390225" cy="55921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10267733" y="4993686"/>
                <a:ext cx="1390225" cy="559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以外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733" y="4993686"/>
                <a:ext cx="1390225" cy="55921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10251309" y="5566205"/>
                <a:ext cx="1390225" cy="559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以外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309" y="5566205"/>
                <a:ext cx="1390225" cy="55921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1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14" grpId="0" animBg="1"/>
      <p:bldP spid="45" grpId="0" animBg="1"/>
      <p:bldP spid="46" grpId="0"/>
      <p:bldP spid="47" grpId="0"/>
      <p:bldP spid="49" grpId="0"/>
      <p:bldP spid="50" grpId="0"/>
      <p:bldP spid="51" grpId="0"/>
      <p:bldP spid="24" grpId="0"/>
      <p:bldP spid="25" grpId="0"/>
      <p:bldP spid="26" grpId="0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296162" y="240926"/>
                <a:ext cx="10429895" cy="24224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命題と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正しい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か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正しくない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か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決まる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文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や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式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こと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その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命題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正し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い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とき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</m:oMath>
                  </m:oMathPara>
                </a14:m>
                <a:endParaRPr lang="en-US" altLang="ja-JP" sz="3600" dirty="0">
                  <a:solidFill>
                    <a:schemeClr val="bg1"/>
                  </a:solidFill>
                </a:endParaRPr>
              </a:p>
              <a:p>
                <a:r>
                  <a:rPr lang="ja-JP" altLang="en-US" sz="3600" dirty="0">
                    <a:solidFill>
                      <a:schemeClr val="bg1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正しくないとき</m:t>
                    </m:r>
                    <m:r>
                      <a:rPr lang="ja-JP" alt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、</m:t>
                    </m:r>
                  </m:oMath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62" y="240926"/>
                <a:ext cx="10429895" cy="24224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5511268" y="1418870"/>
                <a:ext cx="4902304" cy="649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その命題は真である。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268" y="1418870"/>
                <a:ext cx="4902304" cy="6498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5451894" y="2049686"/>
                <a:ext cx="4902304" cy="649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その命題は偽である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894" y="2049686"/>
                <a:ext cx="4902304" cy="6498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6806" y="2501065"/>
                <a:ext cx="100219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6" y="2501065"/>
                <a:ext cx="100219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296162" y="3100535"/>
                <a:ext cx="6019597" cy="587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命題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真偽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調べなさ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い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62" y="3100535"/>
                <a:ext cx="6019597" cy="5879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684649" y="3823060"/>
                <a:ext cx="245131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49" y="3823060"/>
                <a:ext cx="245131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5021122" y="3761570"/>
                <a:ext cx="550509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−3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より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小さい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122" y="3761570"/>
                <a:ext cx="550509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527904" y="4971149"/>
                <a:ext cx="9998314" cy="650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本校では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74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単位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以上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修得すれば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卒業できる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04" y="4971149"/>
                <a:ext cx="9998314" cy="6500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652600" y="6009196"/>
                <a:ext cx="57952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倍数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偶数である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00" y="6009196"/>
                <a:ext cx="5795241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3357824" y="3834421"/>
                <a:ext cx="7473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真</m:t>
                      </m:r>
                    </m:oMath>
                  </m:oMathPara>
                </a14:m>
                <a:endParaRPr lang="en-US" altLang="ja-JP" sz="36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824" y="3834421"/>
                <a:ext cx="74732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6277508" y="4353423"/>
                <a:ext cx="570701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偽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・・・</m:t>
                      </m:r>
                      <m:r>
                        <a:rPr lang="en-US" altLang="ja-JP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方が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小さい</m:t>
                      </m:r>
                    </m:oMath>
                  </m:oMathPara>
                </a14:m>
                <a:endParaRPr lang="en-US" altLang="ja-JP" sz="36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508" y="4353423"/>
                <a:ext cx="5707012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6310676" y="5582692"/>
                <a:ext cx="4902304" cy="650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偽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・・・</m:t>
                      </m:r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他にも条件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</m:oMath>
                  </m:oMathPara>
                </a14:m>
                <a:endParaRPr lang="en-US" altLang="ja-JP" sz="36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676" y="5582692"/>
                <a:ext cx="4902304" cy="6507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6106053" y="6134492"/>
                <a:ext cx="7473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真</m:t>
                      </m:r>
                    </m:oMath>
                  </m:oMathPara>
                </a14:m>
                <a:endParaRPr lang="en-US" altLang="ja-JP" sz="36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053" y="6134492"/>
                <a:ext cx="74732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9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37643" y="203195"/>
                <a:ext cx="40270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レポート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・練習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43" y="203195"/>
                <a:ext cx="402706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27241" y="849526"/>
                <a:ext cx="11764759" cy="602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命題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真偽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答えなさい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偽の場合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反例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あげなさい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41" y="849526"/>
                <a:ext cx="11764759" cy="6025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27241" y="1678246"/>
                <a:ext cx="492391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&gt;3     ⇒   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&gt;5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41" y="1678246"/>
                <a:ext cx="492391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5691968" y="1678245"/>
                <a:ext cx="7473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偽</m:t>
                      </m:r>
                    </m:oMath>
                  </m:oMathPara>
                </a14:m>
                <a:endParaRPr lang="en-US" altLang="ja-JP" sz="36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68" y="1678245"/>
                <a:ext cx="74732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7083070" y="1678244"/>
                <a:ext cx="37092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反例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・・・</m:t>
                      </m:r>
                      <m:r>
                        <a:rPr lang="en-US" altLang="ja-JP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altLang="ja-JP" sz="36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070" y="1678244"/>
                <a:ext cx="370922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574044" y="2457399"/>
                <a:ext cx="9595897" cy="71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より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大き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い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ならば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より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大きい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44" y="2457399"/>
                <a:ext cx="9595897" cy="7139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427241" y="3335590"/>
                <a:ext cx="504574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    ⇒   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41" y="3335590"/>
                <a:ext cx="504574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5691968" y="3335589"/>
                <a:ext cx="7473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真</m:t>
                      </m:r>
                    </m:oMath>
                  </m:oMathPara>
                </a14:m>
                <a:endParaRPr lang="en-US" altLang="ja-JP" sz="36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68" y="3335589"/>
                <a:ext cx="747319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869574" y="4049566"/>
                <a:ext cx="4757584" cy="71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ならば　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74" y="4049566"/>
                <a:ext cx="4757584" cy="7139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5691968" y="5185756"/>
                <a:ext cx="7473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偽</m:t>
                      </m:r>
                    </m:oMath>
                  </m:oMathPara>
                </a14:m>
                <a:endParaRPr lang="en-US" altLang="ja-JP" sz="36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68" y="5185756"/>
                <a:ext cx="74732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7083070" y="5185756"/>
                <a:ext cx="405386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反例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・・・</m:t>
                      </m:r>
                      <m:r>
                        <a:rPr lang="en-US" altLang="ja-JP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altLang="ja-JP" sz="36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070" y="5185756"/>
                <a:ext cx="4053866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427241" y="5114174"/>
                <a:ext cx="494475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41" y="5114174"/>
                <a:ext cx="494475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869574" y="5863475"/>
                <a:ext cx="4757584" cy="71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ならば　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74" y="5863475"/>
                <a:ext cx="4757584" cy="7139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円形吹き出し 19"/>
          <p:cNvSpPr/>
          <p:nvPr/>
        </p:nvSpPr>
        <p:spPr>
          <a:xfrm>
            <a:off x="8409650" y="3222862"/>
            <a:ext cx="2722808" cy="1778585"/>
          </a:xfrm>
          <a:prstGeom prst="wedgeEllipseCallout">
            <a:avLst>
              <a:gd name="adj1" fmla="val -68035"/>
              <a:gd name="adj2" fmla="val -440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必ず</a:t>
            </a:r>
            <a:r>
              <a:rPr kumimoji="1" lang="ja-JP" alt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かな</a:t>
            </a:r>
            <a:r>
              <a:rPr kumimoji="1" lang="ja-JP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？</a:t>
            </a:r>
            <a:endParaRPr kumimoji="1" lang="en-US" altLang="ja-JP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例外があれば偽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86426" y="2259197"/>
                <a:ext cx="20361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日本語にすると</m:t>
                      </m:r>
                    </m:oMath>
                  </m:oMathPara>
                </a14:m>
                <a:endParaRPr lang="en-US" altLang="ja-JP" sz="2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6" y="2259197"/>
                <a:ext cx="2036135" cy="400110"/>
              </a:xfrm>
              <a:prstGeom prst="rect">
                <a:avLst/>
              </a:prstGeom>
              <a:blipFill>
                <a:blip r:embed="rId1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60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  <p:bldP spid="16" grpId="0"/>
      <p:bldP spid="18" grpId="0"/>
      <p:bldP spid="19" grpId="0"/>
      <p:bldP spid="20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387430" y="247212"/>
                <a:ext cx="11531397" cy="1088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命題の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逆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対偶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命題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対して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「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でない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」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という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条件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否定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とい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う。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30" y="247212"/>
                <a:ext cx="11531397" cy="10888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427240" y="2404434"/>
                <a:ext cx="5546005" cy="71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奇数である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40" y="2404434"/>
                <a:ext cx="5546005" cy="713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817475" y="3085935"/>
                <a:ext cx="5161990" cy="646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でない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奇数でない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75" y="3085935"/>
                <a:ext cx="5161990" cy="646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390195" y="4236876"/>
                <a:ext cx="39140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≧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3   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95" y="4236876"/>
                <a:ext cx="391402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4221084" y="4305303"/>
                <a:ext cx="394050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以上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で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ある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084" y="4305303"/>
                <a:ext cx="394050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299929" y="1727129"/>
                <a:ext cx="5765699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条件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否定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答えなさい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29" y="1727129"/>
                <a:ext cx="5765699" cy="5886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楕円 20"/>
          <p:cNvSpPr/>
          <p:nvPr/>
        </p:nvSpPr>
        <p:spPr>
          <a:xfrm>
            <a:off x="5524490" y="2402891"/>
            <a:ext cx="100012" cy="1262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/>
          <p:cNvSpPr/>
          <p:nvPr/>
        </p:nvSpPr>
        <p:spPr>
          <a:xfrm>
            <a:off x="5048226" y="2398123"/>
            <a:ext cx="100012" cy="1262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/>
        </p:nvSpPr>
        <p:spPr>
          <a:xfrm>
            <a:off x="5057765" y="3063520"/>
            <a:ext cx="100012" cy="1262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/>
        </p:nvSpPr>
        <p:spPr>
          <a:xfrm>
            <a:off x="5500672" y="3077812"/>
            <a:ext cx="100012" cy="1262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817475" y="5039088"/>
                <a:ext cx="35377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でない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&lt;3   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75" y="5039088"/>
                <a:ext cx="353770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4221084" y="5064630"/>
                <a:ext cx="394050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未満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で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ある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084" y="5064630"/>
                <a:ext cx="394050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楕円 26"/>
          <p:cNvSpPr/>
          <p:nvPr/>
        </p:nvSpPr>
        <p:spPr>
          <a:xfrm>
            <a:off x="6176947" y="4244860"/>
            <a:ext cx="100012" cy="1262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/>
        </p:nvSpPr>
        <p:spPr>
          <a:xfrm>
            <a:off x="5700683" y="4240092"/>
            <a:ext cx="100012" cy="1262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5710222" y="4963546"/>
            <a:ext cx="100012" cy="1262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/>
        </p:nvSpPr>
        <p:spPr>
          <a:xfrm>
            <a:off x="6153129" y="4977838"/>
            <a:ext cx="100012" cy="1262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9582631" y="5823956"/>
                <a:ext cx="14025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US" altLang="ja-JP" sz="36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631" y="5823956"/>
                <a:ext cx="140250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8623811" y="2664228"/>
                <a:ext cx="332014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偶数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である</m:t>
                      </m:r>
                    </m:oMath>
                  </m:oMathPara>
                </a14:m>
                <a:endParaRPr lang="en-US" altLang="ja-JP" sz="36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811" y="2664228"/>
                <a:ext cx="332014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6707755" y="2664228"/>
                <a:ext cx="206454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否定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755" y="2664228"/>
                <a:ext cx="2064540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/>
              <p:cNvSpPr/>
              <p:nvPr/>
            </p:nvSpPr>
            <p:spPr>
              <a:xfrm>
                <a:off x="6707755" y="5823957"/>
                <a:ext cx="20549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否定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正方形/長方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755" y="5823957"/>
                <a:ext cx="205492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6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387430" y="247212"/>
                <a:ext cx="11531397" cy="1088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命題の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逆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対偶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命題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「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」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対し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30" y="247212"/>
                <a:ext cx="11531397" cy="10888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849746" y="1342907"/>
                <a:ext cx="8516049" cy="593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逆・・・「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」を「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」の逆という。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46" y="1342907"/>
                <a:ext cx="8516049" cy="593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461806" y="1980266"/>
                <a:ext cx="9341788" cy="593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対偶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・・・「</m:t>
                      </m:r>
                      <m:acc>
                        <m:accPr>
                          <m:chr m:val="̅"/>
                          <m:ctrlPr>
                            <a:rPr lang="ja-JP" alt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ja-JP" alt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」を「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」の対偶という。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06" y="1980266"/>
                <a:ext cx="9341788" cy="593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000308" y="3217736"/>
                <a:ext cx="2161746" cy="593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「</m:t>
                      </m:r>
                      <m:r>
                        <a:rPr lang="en-US" altLang="ja-JP" sz="32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ja-JP" sz="3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」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08" y="3217736"/>
                <a:ext cx="2161746" cy="5933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/>
          <p:cNvCxnSpPr/>
          <p:nvPr/>
        </p:nvCxnSpPr>
        <p:spPr>
          <a:xfrm>
            <a:off x="3174175" y="3542096"/>
            <a:ext cx="3834749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3188025" y="6008223"/>
            <a:ext cx="3834749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rot="16200000">
            <a:off x="1258098" y="4788989"/>
            <a:ext cx="1626307" cy="0"/>
          </a:xfrm>
          <a:prstGeom prst="straightConnector1">
            <a:avLst/>
          </a:prstGeom>
          <a:ln w="762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rot="16200000">
            <a:off x="7201704" y="4775129"/>
            <a:ext cx="1626307" cy="0"/>
          </a:xfrm>
          <a:prstGeom prst="straightConnector1">
            <a:avLst/>
          </a:prstGeom>
          <a:ln w="762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6930057" y="3217732"/>
                <a:ext cx="2169184" cy="593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「</m:t>
                      </m:r>
                      <m:r>
                        <a:rPr lang="en-US" altLang="ja-JP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ja-JP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」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057" y="3217732"/>
                <a:ext cx="2169184" cy="593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972598" y="5697712"/>
                <a:ext cx="2174185" cy="593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「</m:t>
                      </m:r>
                      <m:acc>
                        <m:accPr>
                          <m:chr m:val="̅"/>
                          <m:ctrlPr>
                            <a:rPr lang="en-US" altLang="ja-JP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ja-JP" alt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」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98" y="5697712"/>
                <a:ext cx="2174185" cy="5933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6930033" y="5711562"/>
                <a:ext cx="2174185" cy="593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「</m:t>
                      </m:r>
                      <m:acc>
                        <m:accPr>
                          <m:chr m:val="̅"/>
                          <m:ctrlPr>
                            <a:rPr lang="en-US" altLang="ja-JP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ja-JP" alt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」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033" y="5711562"/>
                <a:ext cx="2174185" cy="593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/>
          <p:cNvCxnSpPr/>
          <p:nvPr/>
        </p:nvCxnSpPr>
        <p:spPr>
          <a:xfrm>
            <a:off x="3353169" y="4068310"/>
            <a:ext cx="3379771" cy="1441358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3380875" y="4040596"/>
            <a:ext cx="3379771" cy="1441358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4700652" y="2928287"/>
                <a:ext cx="6848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逆</m:t>
                      </m:r>
                    </m:oMath>
                  </m:oMathPara>
                </a14:m>
                <a:endParaRPr lang="en-US" altLang="ja-JP" sz="3200" i="1" dirty="0">
                  <a:solidFill>
                    <a:srgbClr val="00B0F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652" y="2928287"/>
                <a:ext cx="68480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719096" y="4475578"/>
                <a:ext cx="1107611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否定</m:t>
                      </m:r>
                    </m:oMath>
                  </m:oMathPara>
                </a14:m>
                <a:endParaRPr lang="en-US" altLang="ja-JP" sz="3200" i="1" dirty="0">
                  <a:solidFill>
                    <a:srgbClr val="92D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96" y="4475578"/>
                <a:ext cx="1107611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8593096" y="4475578"/>
                <a:ext cx="684803" cy="58509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裏</m:t>
                      </m:r>
                    </m:oMath>
                  </m:oMathPara>
                </a14:m>
                <a:endParaRPr lang="en-US" altLang="ja-JP" sz="3200" i="1" dirty="0">
                  <a:solidFill>
                    <a:srgbClr val="92D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096" y="4475578"/>
                <a:ext cx="684803" cy="5850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/>
              <p:cNvSpPr/>
              <p:nvPr/>
            </p:nvSpPr>
            <p:spPr>
              <a:xfrm>
                <a:off x="4713352" y="6057931"/>
                <a:ext cx="6848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逆</m:t>
                      </m:r>
                    </m:oMath>
                  </m:oMathPara>
                </a14:m>
                <a:endParaRPr lang="en-US" altLang="ja-JP" sz="3200" i="1" dirty="0">
                  <a:solidFill>
                    <a:srgbClr val="00B0F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正方形/長方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352" y="6057931"/>
                <a:ext cx="68480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4535552" y="4025931"/>
                <a:ext cx="1095172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対偶</m:t>
                      </m:r>
                    </m:oMath>
                  </m:oMathPara>
                </a14:m>
                <a:endParaRPr lang="en-US" altLang="ja-JP" sz="32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552" y="4025931"/>
                <a:ext cx="1095172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9277899" y="1387196"/>
                <a:ext cx="2483372" cy="64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「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」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899" y="1387196"/>
                <a:ext cx="2483372" cy="6449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1321138" y="2790560"/>
                <a:ext cx="1521250" cy="464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ならば</m:t>
                      </m:r>
                      <m:r>
                        <a:rPr lang="en-US" altLang="ja-JP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38" y="2790560"/>
                <a:ext cx="1521250" cy="464101"/>
              </a:xfrm>
              <a:prstGeom prst="rect">
                <a:avLst/>
              </a:prstGeom>
              <a:blipFill>
                <a:blip r:embed="rId16"/>
                <a:stretch>
                  <a:fillRect l="-1205" b="-11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/>
              <p:cNvSpPr/>
              <p:nvPr/>
            </p:nvSpPr>
            <p:spPr>
              <a:xfrm>
                <a:off x="7295589" y="2748642"/>
                <a:ext cx="1515736" cy="464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ならば</m:t>
                      </m:r>
                      <m:r>
                        <a:rPr lang="en-US" altLang="ja-JP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altLang="ja-JP" sz="240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正方形/長方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589" y="2748642"/>
                <a:ext cx="1515736" cy="464101"/>
              </a:xfrm>
              <a:prstGeom prst="rect">
                <a:avLst/>
              </a:prstGeom>
              <a:blipFill>
                <a:blip r:embed="rId17"/>
                <a:stretch>
                  <a:fillRect l="-1210" b="-11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/>
              <p:cNvSpPr/>
              <p:nvPr/>
            </p:nvSpPr>
            <p:spPr>
              <a:xfrm>
                <a:off x="401875" y="6261760"/>
                <a:ext cx="3358612" cy="464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でないならば</m:t>
                      </m:r>
                      <m:r>
                        <a:rPr lang="en-US" altLang="ja-JP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でない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正方形/長方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75" y="6261760"/>
                <a:ext cx="3358612" cy="464101"/>
              </a:xfrm>
              <a:prstGeom prst="rect">
                <a:avLst/>
              </a:prstGeom>
              <a:blipFill>
                <a:blip r:embed="rId18"/>
                <a:stretch>
                  <a:fillRect l="-544"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/>
              <p:cNvSpPr/>
              <p:nvPr/>
            </p:nvSpPr>
            <p:spPr>
              <a:xfrm>
                <a:off x="6374151" y="6196094"/>
                <a:ext cx="3358612" cy="464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でないならば</m:t>
                      </m:r>
                      <m:r>
                        <a:rPr lang="en-US" altLang="ja-JP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でない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正方形/長方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151" y="6196094"/>
                <a:ext cx="3358612" cy="464101"/>
              </a:xfrm>
              <a:prstGeom prst="rect">
                <a:avLst/>
              </a:prstGeom>
              <a:blipFill>
                <a:blip r:embed="rId19"/>
                <a:stretch>
                  <a:fillRect l="-544" b="-116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/>
              <p:cNvSpPr/>
              <p:nvPr/>
            </p:nvSpPr>
            <p:spPr>
              <a:xfrm>
                <a:off x="9702634" y="1212502"/>
                <a:ext cx="17796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ひっくり返す</m:t>
                      </m:r>
                    </m:oMath>
                  </m:oMathPara>
                </a14:m>
                <a:endParaRPr lang="en-US" altLang="ja-JP" sz="2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正方形/長方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634" y="1212502"/>
                <a:ext cx="1779654" cy="400110"/>
              </a:xfrm>
              <a:prstGeom prst="rect">
                <a:avLst/>
              </a:prstGeom>
              <a:blipFill>
                <a:blip r:embed="rId20"/>
                <a:stretch>
                  <a:fillRect l="-1027" b="-3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/>
              <p:cNvSpPr/>
              <p:nvPr/>
            </p:nvSpPr>
            <p:spPr>
              <a:xfrm>
                <a:off x="102769" y="4588934"/>
                <a:ext cx="497252" cy="40030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000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裏</m:t>
                      </m:r>
                    </m:oMath>
                  </m:oMathPara>
                </a14:m>
                <a:endParaRPr lang="en-US" altLang="ja-JP" sz="2000" i="1" dirty="0">
                  <a:solidFill>
                    <a:srgbClr val="92D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正方形/長方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9" y="4588934"/>
                <a:ext cx="497252" cy="400302"/>
              </a:xfrm>
              <a:prstGeom prst="rect">
                <a:avLst/>
              </a:prstGeom>
              <a:blipFill>
                <a:blip r:embed="rId21"/>
                <a:stretch>
                  <a:fillRect l="-6173" b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/>
              <p:cNvSpPr/>
              <p:nvPr/>
            </p:nvSpPr>
            <p:spPr>
              <a:xfrm>
                <a:off x="4659738" y="3703343"/>
                <a:ext cx="753732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両方</m:t>
                      </m:r>
                    </m:oMath>
                  </m:oMathPara>
                </a14:m>
                <a:endParaRPr lang="en-US" altLang="ja-JP" sz="20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正方形/長方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738" y="3703343"/>
                <a:ext cx="753732" cy="400110"/>
              </a:xfrm>
              <a:prstGeom prst="rect">
                <a:avLst/>
              </a:prstGeom>
              <a:blipFill>
                <a:blip r:embed="rId22"/>
                <a:stretch>
                  <a:fillRect l="-3226" b="-61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10158843" y="743949"/>
                <a:ext cx="6848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逆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843" y="743949"/>
                <a:ext cx="684803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/>
              <p:cNvSpPr/>
              <p:nvPr/>
            </p:nvSpPr>
            <p:spPr>
              <a:xfrm>
                <a:off x="4367972" y="2654894"/>
                <a:ext cx="17796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ひっくり返す</m:t>
                      </m:r>
                    </m:oMath>
                  </m:oMathPara>
                </a14:m>
                <a:endParaRPr lang="en-US" altLang="ja-JP" sz="2000" i="1" dirty="0">
                  <a:solidFill>
                    <a:srgbClr val="00B0F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正方形/長方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972" y="2654894"/>
                <a:ext cx="1779654" cy="400110"/>
              </a:xfrm>
              <a:prstGeom prst="rect">
                <a:avLst/>
              </a:prstGeom>
              <a:blipFill>
                <a:blip r:embed="rId24"/>
                <a:stretch>
                  <a:fillRect l="-1031" b="-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0190809" y="1498437"/>
                <a:ext cx="6575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0809" y="1498437"/>
                <a:ext cx="657552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正方形/長方形 59"/>
              <p:cNvSpPr/>
              <p:nvPr/>
            </p:nvSpPr>
            <p:spPr>
              <a:xfrm>
                <a:off x="9277899" y="2149059"/>
                <a:ext cx="2483372" cy="64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「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」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60" name="正方形/長方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899" y="2149059"/>
                <a:ext cx="2483372" cy="6449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正方形/長方形 60"/>
              <p:cNvSpPr/>
              <p:nvPr/>
            </p:nvSpPr>
            <p:spPr>
              <a:xfrm>
                <a:off x="10190809" y="2260300"/>
                <a:ext cx="6575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61" name="正方形/長方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0809" y="2260300"/>
                <a:ext cx="657552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/>
          <p:cNvCxnSpPr/>
          <p:nvPr/>
        </p:nvCxnSpPr>
        <p:spPr>
          <a:xfrm>
            <a:off x="9808260" y="2367382"/>
            <a:ext cx="2909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10843646" y="2367382"/>
            <a:ext cx="2909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正方形/長方形 62"/>
              <p:cNvSpPr/>
              <p:nvPr/>
            </p:nvSpPr>
            <p:spPr>
              <a:xfrm>
                <a:off x="9365795" y="2772505"/>
                <a:ext cx="28055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否定して</m:t>
                      </m:r>
                      <m:r>
                        <a:rPr lang="ja-JP" alt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ひっくり返す</m:t>
                      </m:r>
                    </m:oMath>
                  </m:oMathPara>
                </a14:m>
                <a:endParaRPr lang="en-US" altLang="ja-JP" sz="2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正方形/長方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795" y="2772505"/>
                <a:ext cx="2805576" cy="400110"/>
              </a:xfrm>
              <a:prstGeom prst="rect">
                <a:avLst/>
              </a:prstGeom>
              <a:blipFill>
                <a:blip r:embed="rId28"/>
                <a:stretch>
                  <a:fillRect l="-868" b="-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正方形/長方形 63"/>
              <p:cNvSpPr/>
              <p:nvPr/>
            </p:nvSpPr>
            <p:spPr>
              <a:xfrm>
                <a:off x="10096257" y="3064892"/>
                <a:ext cx="10951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対偶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正方形/長方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257" y="3064892"/>
                <a:ext cx="1095172" cy="58477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29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12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29" grpId="0"/>
      <p:bldP spid="58" grpId="0"/>
      <p:bldP spid="6" grpId="0"/>
      <p:bldP spid="6" grpId="1"/>
      <p:bldP spid="60" grpId="0"/>
      <p:bldP spid="61" grpId="0"/>
      <p:bldP spid="61" grpId="1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9236093" y="5845652"/>
                <a:ext cx="2881623" cy="468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逆・・・「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」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093" y="5845652"/>
                <a:ext cx="2881623" cy="468013"/>
              </a:xfrm>
              <a:prstGeom prst="rect">
                <a:avLst/>
              </a:prstGeom>
              <a:blipFill>
                <a:blip r:embed="rId2"/>
                <a:stretch>
                  <a:fillRect l="-1691" b="-116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8919593" y="6325843"/>
                <a:ext cx="3193182" cy="468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対偶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・・・「</m:t>
                      </m:r>
                      <m:acc>
                        <m:accPr>
                          <m:chr m:val="̅"/>
                          <m:ctrlPr>
                            <a:rPr lang="ja-JP" alt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ja-JP" alt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」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593" y="6325843"/>
                <a:ext cx="3193182" cy="468013"/>
              </a:xfrm>
              <a:prstGeom prst="rect">
                <a:avLst/>
              </a:prstGeom>
              <a:blipFill>
                <a:blip r:embed="rId3"/>
                <a:stretch>
                  <a:fillRect l="-1336"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37643" y="24767"/>
                <a:ext cx="35654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レポート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43" y="24767"/>
                <a:ext cx="35654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427241" y="671098"/>
                <a:ext cx="9712915" cy="10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次の命題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真偽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答えなさい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また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逆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及び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対偶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つくりその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真偽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答えなさい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41" y="671098"/>
                <a:ext cx="9712915" cy="10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80522" y="2062173"/>
                <a:ext cx="9739718" cy="64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倍数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倍数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22" y="2062173"/>
                <a:ext cx="9739718" cy="6449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2902857" y="3307670"/>
                <a:ext cx="7123908" cy="644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倍数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倍数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857" y="3307670"/>
                <a:ext cx="7123908" cy="6449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2049423" y="4494202"/>
                <a:ext cx="9171485" cy="64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倍数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で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ない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倍数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で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ない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423" y="4494202"/>
                <a:ext cx="9171485" cy="6449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11205546" y="2083287"/>
                <a:ext cx="8739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真</m:t>
                      </m:r>
                    </m:oMath>
                  </m:oMathPara>
                </a14:m>
                <a:endParaRPr lang="en-US" altLang="ja-JP" sz="44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546" y="2083287"/>
                <a:ext cx="87395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749067" y="3338257"/>
                <a:ext cx="8210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逆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67" y="3338257"/>
                <a:ext cx="82105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269769" y="3799935"/>
                <a:ext cx="17796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ひっくり返す</m:t>
                      </m:r>
                    </m:oMath>
                  </m:oMathPara>
                </a14:m>
                <a:endParaRPr lang="en-US" altLang="ja-JP" sz="2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69" y="3799935"/>
                <a:ext cx="1779654" cy="400110"/>
              </a:xfrm>
              <a:prstGeom prst="rect">
                <a:avLst/>
              </a:prstGeom>
              <a:blipFill>
                <a:blip r:embed="rId11"/>
                <a:stretch>
                  <a:fillRect l="-1027" b="-4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420625" y="4571198"/>
                <a:ext cx="12314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対偶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5" y="4571198"/>
                <a:ext cx="123142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0" y="5092832"/>
                <a:ext cx="28055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否定して</m:t>
                      </m:r>
                      <m:r>
                        <a:rPr lang="ja-JP" alt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ひっくり返す</m:t>
                      </m:r>
                    </m:oMath>
                  </m:oMathPara>
                </a14:m>
                <a:endParaRPr lang="en-US" altLang="ja-JP" sz="2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92832"/>
                <a:ext cx="2805576" cy="400110"/>
              </a:xfrm>
              <a:prstGeom prst="rect">
                <a:avLst/>
              </a:prstGeom>
              <a:blipFill>
                <a:blip r:embed="rId13"/>
                <a:stretch>
                  <a:fillRect l="-870" b="-75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1152752" y="1427971"/>
                <a:ext cx="11224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真偽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752" y="1427971"/>
                <a:ext cx="1122423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8699645" y="5502050"/>
                <a:ext cx="2205668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「</m:t>
                      </m:r>
                      <m:r>
                        <a:rPr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ja-JP" alt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ja-JP" alt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」に対して</m:t>
                      </m:r>
                    </m:oMath>
                  </m:oMathPara>
                </a14:m>
                <a:endParaRPr lang="en-US" altLang="ja-JP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645" y="5502050"/>
                <a:ext cx="2205668" cy="374077"/>
              </a:xfrm>
              <a:prstGeom prst="rect">
                <a:avLst/>
              </a:prstGeom>
              <a:blipFill>
                <a:blip r:embed="rId15"/>
                <a:stretch>
                  <a:fillRect l="-552"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11143631" y="4364530"/>
                <a:ext cx="8739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真</m:t>
                      </m:r>
                    </m:oMath>
                  </m:oMathPara>
                </a14:m>
                <a:endParaRPr lang="en-US" altLang="ja-JP" sz="44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631" y="4364530"/>
                <a:ext cx="873957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11181730" y="3131024"/>
                <a:ext cx="8739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偽</m:t>
                      </m:r>
                    </m:oMath>
                  </m:oMathPara>
                </a14:m>
                <a:endParaRPr lang="en-US" altLang="ja-JP" sz="44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730" y="3131024"/>
                <a:ext cx="873957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12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5" grpId="0"/>
      <p:bldP spid="2" grpId="0"/>
      <p:bldP spid="13" grpId="0"/>
      <p:bldP spid="3" grpId="0"/>
      <p:bldP spid="14" grpId="0"/>
      <p:bldP spid="9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8964623" y="5674197"/>
                <a:ext cx="2881623" cy="468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逆・・・「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」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623" y="5674197"/>
                <a:ext cx="2881623" cy="468013"/>
              </a:xfrm>
              <a:prstGeom prst="rect">
                <a:avLst/>
              </a:prstGeom>
              <a:blipFill>
                <a:blip r:embed="rId2"/>
                <a:stretch>
                  <a:fillRect l="-1695" b="-116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8648123" y="6154388"/>
                <a:ext cx="3193182" cy="468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対偶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・・・「</m:t>
                      </m:r>
                      <m:acc>
                        <m:accPr>
                          <m:chr m:val="̅"/>
                          <m:ctrlPr>
                            <a:rPr lang="ja-JP" alt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ja-JP" alt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」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123" y="6154388"/>
                <a:ext cx="3193182" cy="468013"/>
              </a:xfrm>
              <a:prstGeom prst="rect">
                <a:avLst/>
              </a:prstGeom>
              <a:blipFill>
                <a:blip r:embed="rId3"/>
                <a:stretch>
                  <a:fillRect l="-1530"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37643" y="24767"/>
                <a:ext cx="35654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レポート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43" y="24767"/>
                <a:ext cx="35654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427241" y="671098"/>
                <a:ext cx="9712915" cy="10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次の命題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真偽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答えなさい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また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逆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及び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対偶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つくりその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真偽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答えなさい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41" y="671098"/>
                <a:ext cx="9712915" cy="10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80522" y="2062173"/>
                <a:ext cx="8930201" cy="64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　　　</m:t>
                      </m:r>
                      <m:sSup>
                        <m:sSupPr>
                          <m:ctrlP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は奇数　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は奇数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22" y="2062173"/>
                <a:ext cx="8930201" cy="6449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2526009" y="3307669"/>
                <a:ext cx="7123908" cy="644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は奇数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</m:t>
                      </m:r>
                      <m:sSup>
                        <m:sSupPr>
                          <m:ctrlP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は奇数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009" y="3307669"/>
                <a:ext cx="7123908" cy="6449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2049423" y="4509555"/>
                <a:ext cx="8913402" cy="64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は奇数ではない　　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</m:t>
                      </m:r>
                      <m:sSup>
                        <m:sSupPr>
                          <m:ctrlP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は奇数ではない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423" y="4509555"/>
                <a:ext cx="8913402" cy="6449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749067" y="3338257"/>
                <a:ext cx="8210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逆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67" y="3338257"/>
                <a:ext cx="82105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269769" y="3799935"/>
                <a:ext cx="17796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ひっくり返す</m:t>
                      </m:r>
                    </m:oMath>
                  </m:oMathPara>
                </a14:m>
                <a:endParaRPr lang="en-US" altLang="ja-JP" sz="2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69" y="3799935"/>
                <a:ext cx="1779654" cy="400110"/>
              </a:xfrm>
              <a:prstGeom prst="rect">
                <a:avLst/>
              </a:prstGeom>
              <a:blipFill>
                <a:blip r:embed="rId11"/>
                <a:stretch>
                  <a:fillRect l="-1027" b="-4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420625" y="4571198"/>
                <a:ext cx="12314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対偶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5" y="4571198"/>
                <a:ext cx="123142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0" y="5092832"/>
                <a:ext cx="28055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否定して</m:t>
                      </m:r>
                      <m:r>
                        <a:rPr lang="ja-JP" alt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ひっくり返す</m:t>
                      </m:r>
                    </m:oMath>
                  </m:oMathPara>
                </a14:m>
                <a:endParaRPr lang="en-US" altLang="ja-JP" sz="2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92832"/>
                <a:ext cx="2805576" cy="400110"/>
              </a:xfrm>
              <a:prstGeom prst="rect">
                <a:avLst/>
              </a:prstGeom>
              <a:blipFill>
                <a:blip r:embed="rId13"/>
                <a:stretch>
                  <a:fillRect l="-870" b="-75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8428175" y="5330595"/>
                <a:ext cx="2205668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「</m:t>
                      </m:r>
                      <m:r>
                        <a:rPr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ja-JP" alt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ja-JP" alt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」に対して</m:t>
                      </m:r>
                    </m:oMath>
                  </m:oMathPara>
                </a14:m>
                <a:endParaRPr lang="en-US" altLang="ja-JP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175" y="5330595"/>
                <a:ext cx="2205668" cy="374077"/>
              </a:xfrm>
              <a:prstGeom prst="rect">
                <a:avLst/>
              </a:prstGeom>
              <a:blipFill>
                <a:blip r:embed="rId15"/>
                <a:stretch>
                  <a:fillRect l="-554" b="-80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11205546" y="2054711"/>
                <a:ext cx="8739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真</m:t>
                      </m:r>
                    </m:oMath>
                  </m:oMathPara>
                </a14:m>
                <a:endParaRPr lang="en-US" altLang="ja-JP" sz="44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546" y="2054711"/>
                <a:ext cx="873957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11152752" y="1399395"/>
                <a:ext cx="11224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真偽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752" y="1399395"/>
                <a:ext cx="1122423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11143631" y="4335954"/>
                <a:ext cx="8739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真</m:t>
                      </m:r>
                    </m:oMath>
                  </m:oMathPara>
                </a14:m>
                <a:endParaRPr lang="en-US" altLang="ja-JP" sz="44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631" y="4335954"/>
                <a:ext cx="873957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11181730" y="3102448"/>
                <a:ext cx="8739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真</m:t>
                      </m:r>
                    </m:oMath>
                  </m:oMathPara>
                </a14:m>
                <a:endParaRPr lang="en-US" altLang="ja-JP" sz="44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730" y="3102448"/>
                <a:ext cx="873957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88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2" grpId="0"/>
      <p:bldP spid="13" grpId="0"/>
      <p:bldP spid="3" grpId="0"/>
      <p:bldP spid="14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959524" y="4672449"/>
                <a:ext cx="7124700" cy="201741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メール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: </m:t>
                      </m:r>
                      <m:r>
                        <m:rPr>
                          <m:sty m:val="p"/>
                        </m:rP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tese</m:t>
                      </m:r>
                      <m:r>
                        <m:rPr>
                          <m:nor/>
                        </m:rP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15@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yahoo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co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jp</m:t>
                      </m:r>
                    </m:oMath>
                  </m:oMathPara>
                </a14:m>
                <a:endParaRPr lang="en-US" altLang="ja-JP" sz="5400" b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ja-JP" alt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パスワード</m:t>
                    </m:r>
                    <m:r>
                      <m:rPr>
                        <m:nor/>
                      </m:rPr>
                      <a:rPr lang="en-US" altLang="ja-JP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altLang="ja-JP" sz="2800" b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4000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  omiya2024</a:t>
                </a:r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kumimoji="1" lang="ja-JP" altLang="en-US" sz="7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524" y="4672449"/>
                <a:ext cx="7124700" cy="2017412"/>
              </a:xfrm>
              <a:prstGeom prst="rect">
                <a:avLst/>
              </a:prstGeom>
              <a:blipFill>
                <a:blip r:embed="rId2"/>
                <a:stretch>
                  <a:fillRect b="-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" b="80001"/>
          <a:stretch/>
        </p:blipFill>
        <p:spPr>
          <a:xfrm>
            <a:off x="5591809" y="1276038"/>
            <a:ext cx="6081885" cy="2018705"/>
          </a:xfrm>
          <a:prstGeom prst="rect">
            <a:avLst/>
          </a:prstGeom>
        </p:spPr>
      </p:pic>
      <p:sp>
        <p:nvSpPr>
          <p:cNvPr id="2" name="楕円 1"/>
          <p:cNvSpPr/>
          <p:nvPr/>
        </p:nvSpPr>
        <p:spPr>
          <a:xfrm>
            <a:off x="9851923" y="1887793"/>
            <a:ext cx="442451" cy="4719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30589" t="27927" r="45315" b="29018"/>
          <a:stretch/>
        </p:blipFill>
        <p:spPr>
          <a:xfrm>
            <a:off x="1489693" y="833996"/>
            <a:ext cx="3135086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5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959524" y="4672449"/>
                <a:ext cx="7124700" cy="201741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メール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: </m:t>
                      </m:r>
                      <m:r>
                        <m:rPr>
                          <m:sty m:val="p"/>
                        </m:rP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tese</m:t>
                      </m:r>
                      <m:r>
                        <m:rPr>
                          <m:nor/>
                        </m:rP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15@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yahoo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co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jp</m:t>
                      </m:r>
                    </m:oMath>
                  </m:oMathPara>
                </a14:m>
                <a:endParaRPr lang="en-US" altLang="ja-JP" sz="5400" b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ja-JP" alt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パスワード</m:t>
                    </m:r>
                    <m:r>
                      <m:rPr>
                        <m:nor/>
                      </m:rPr>
                      <a:rPr lang="en-US" altLang="ja-JP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altLang="ja-JP" sz="2800" b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4000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  omiya2024</a:t>
                </a:r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kumimoji="1" lang="ja-JP" altLang="en-US" sz="7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524" y="4672449"/>
                <a:ext cx="7124700" cy="2017412"/>
              </a:xfrm>
              <a:prstGeom prst="rect">
                <a:avLst/>
              </a:prstGeom>
              <a:blipFill>
                <a:blip r:embed="rId2"/>
                <a:stretch>
                  <a:fillRect b="-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" b="80001"/>
          <a:stretch/>
        </p:blipFill>
        <p:spPr>
          <a:xfrm>
            <a:off x="5591809" y="1276038"/>
            <a:ext cx="6081885" cy="2018705"/>
          </a:xfrm>
          <a:prstGeom prst="rect">
            <a:avLst/>
          </a:prstGeom>
        </p:spPr>
      </p:pic>
      <p:sp>
        <p:nvSpPr>
          <p:cNvPr id="2" name="楕円 1"/>
          <p:cNvSpPr/>
          <p:nvPr/>
        </p:nvSpPr>
        <p:spPr>
          <a:xfrm>
            <a:off x="9851923" y="1887793"/>
            <a:ext cx="442451" cy="4719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28330" t="35417" r="42680" b="13280"/>
          <a:stretch/>
        </p:blipFill>
        <p:spPr>
          <a:xfrm>
            <a:off x="1073574" y="483316"/>
            <a:ext cx="37719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3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405011" y="604910"/>
                <a:ext cx="10744670" cy="1800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集合とは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・・・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何が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含まれるか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はっきり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定まるような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ja-JP" altLang="en-US" sz="3600" dirty="0">
                    <a:solidFill>
                      <a:schemeClr val="bg1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ものの集まり</m:t>
                    </m:r>
                    <m:r>
                      <a:rPr lang="ja-JP" alt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を集合という。</m:t>
                    </m:r>
                  </m:oMath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11" y="604910"/>
                <a:ext cx="10744670" cy="18008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1936276" y="3357175"/>
                <a:ext cx="5698246" cy="493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大きい数の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集まり・・・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276" y="3357175"/>
                <a:ext cx="5698246" cy="493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296163" y="4555036"/>
                <a:ext cx="7541560" cy="493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以下の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正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整数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集まり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・・・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63" y="4555036"/>
                <a:ext cx="7541560" cy="493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6791304" y="3357175"/>
                <a:ext cx="1046419" cy="493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00?  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304" y="3357175"/>
                <a:ext cx="1046419" cy="493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8046789" y="3357175"/>
                <a:ext cx="1387497" cy="493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0000?  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789" y="3357175"/>
                <a:ext cx="1387497" cy="493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9762184" y="3357175"/>
                <a:ext cx="2139530" cy="493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0000000?  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184" y="3357175"/>
                <a:ext cx="2139530" cy="4931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6791304" y="4555036"/>
                <a:ext cx="4209141" cy="493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1, 2, 3, 4, 5, 6, 7, 8, 9,10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304" y="4555036"/>
                <a:ext cx="4209141" cy="4931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乗算 10"/>
          <p:cNvSpPr/>
          <p:nvPr/>
        </p:nvSpPr>
        <p:spPr>
          <a:xfrm>
            <a:off x="7962420" y="3027383"/>
            <a:ext cx="1436914" cy="108857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8195291" y="2511670"/>
                <a:ext cx="3227457" cy="4931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人によって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異なる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291" y="2511670"/>
                <a:ext cx="3227457" cy="4931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8046861" y="5400541"/>
                <a:ext cx="1715323" cy="499367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全員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同じ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861" y="5400541"/>
                <a:ext cx="1715323" cy="4993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ドーナツ 13"/>
          <p:cNvSpPr/>
          <p:nvPr/>
        </p:nvSpPr>
        <p:spPr>
          <a:xfrm>
            <a:off x="8046789" y="4286093"/>
            <a:ext cx="1352545" cy="954794"/>
          </a:xfrm>
          <a:prstGeom prst="donut">
            <a:avLst>
              <a:gd name="adj" fmla="val 9780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9206594" y="3902234"/>
                <a:ext cx="2695759" cy="493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集合ではない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594" y="3902234"/>
                <a:ext cx="2695759" cy="4931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9206594" y="6105254"/>
                <a:ext cx="2216154" cy="493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集合で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ある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594" y="6105254"/>
                <a:ext cx="2216154" cy="4931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5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405011" y="633934"/>
                <a:ext cx="10744670" cy="6216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以下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正の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整数の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集合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全体集合</m:t>
                      </m:r>
                      <m:r>
                        <m:rPr>
                          <m:sty m:val="p"/>
                        </m:rPr>
                        <a:rPr lang="en-US" altLang="ja-JP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とする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11" y="633934"/>
                <a:ext cx="10744670" cy="6216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角丸四角形 7"/>
          <p:cNvSpPr/>
          <p:nvPr/>
        </p:nvSpPr>
        <p:spPr>
          <a:xfrm>
            <a:off x="568476" y="2389135"/>
            <a:ext cx="5208870" cy="291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1048011" y="2043784"/>
                <a:ext cx="511830" cy="690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0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ja-JP" altLang="en-US" sz="4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</m:oMath>
                  </m:oMathPara>
                </a14:m>
                <a:endParaRPr lang="en-US" altLang="ja-JP" sz="40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011" y="2043784"/>
                <a:ext cx="511830" cy="690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3731049" y="2708230"/>
                <a:ext cx="498392" cy="690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049" y="2708230"/>
                <a:ext cx="498392" cy="6907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6509675" y="3055498"/>
                <a:ext cx="498392" cy="690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ja-JP" alt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＝</m:t>
                      </m:r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｛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1 , 2 ,3 ,4 ,5 </m:t>
                      </m:r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｝　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675" y="3055498"/>
                <a:ext cx="498392" cy="690702"/>
              </a:xfrm>
              <a:prstGeom prst="rect">
                <a:avLst/>
              </a:prstGeom>
              <a:blipFill>
                <a:blip r:embed="rId5"/>
                <a:stretch>
                  <a:fillRect r="-7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125289" y="3632332"/>
                <a:ext cx="498392" cy="690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289" y="3632332"/>
                <a:ext cx="498392" cy="6907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1086689" y="3950219"/>
                <a:ext cx="498392" cy="690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89" y="3950219"/>
                <a:ext cx="498392" cy="6907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3263539" y="4026636"/>
                <a:ext cx="498392" cy="690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539" y="4026636"/>
                <a:ext cx="498392" cy="6907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2020139" y="2852297"/>
                <a:ext cx="498392" cy="690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139" y="2852297"/>
                <a:ext cx="498392" cy="6907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8710524" y="3884486"/>
                <a:ext cx="2719475" cy="690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とも</m:t>
                      </m:r>
                      <m:r>
                        <a:rPr lang="ja-JP" alt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表す</m:t>
                      </m:r>
                      <m:r>
                        <a:rPr lang="ja-JP" alt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　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524" y="3884486"/>
                <a:ext cx="2719475" cy="6907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67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469070" y="34153"/>
                <a:ext cx="11570530" cy="12432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例</m:t>
                    </m:r>
                    <m:r>
                      <a:rPr lang="ja-JP" alt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　全体集合を</m:t>
                    </m:r>
                    <m:r>
                      <m:rPr>
                        <m:sty m:val="p"/>
                      </m:rPr>
                      <a:rPr lang="en-US" altLang="ja-JP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={1, 2, 3, 4, 5}</m:t>
                    </m:r>
                  </m:oMath>
                </a14:m>
                <a:r>
                  <a:rPr lang="ja-JP" altLang="en-US" sz="36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、</a:t>
                </a:r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その部分集合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m:rPr>
                          <m:sty m:val="p"/>
                        </m:rPr>
                        <a:rPr lang="en-US" altLang="ja-JP" sz="36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＝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1, 4, </m:t>
                          </m:r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とする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0" y="34153"/>
                <a:ext cx="11570530" cy="1243289"/>
              </a:xfrm>
              <a:prstGeom prst="rect">
                <a:avLst/>
              </a:prstGeom>
              <a:blipFill>
                <a:blip r:embed="rId3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1288515" y="4126899"/>
                <a:ext cx="12069294" cy="11051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＝</m:t>
                      </m:r>
                      <m:d>
                        <m:dPr>
                          <m:begChr m:val="｛"/>
                          <m:endChr m:val="｝"/>
                          <m:ctrlPr>
                            <a:rPr lang="ja-JP" alt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1 , 2 ,3 ,4 ,5 </m:t>
                          </m:r>
                        </m:e>
                      </m:d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個々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1,2,3,4,5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m:rPr>
                          <m:sty m:val="p"/>
                        </m:rPr>
                        <a:rPr lang="en-US" altLang="ja-JP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　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といい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など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と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表す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。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515" y="4126899"/>
                <a:ext cx="12069294" cy="11051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AB3CA2A-0547-4BEA-B7E1-3A07D32DFFDF}"/>
              </a:ext>
            </a:extLst>
          </p:cNvPr>
          <p:cNvSpPr txBox="1"/>
          <p:nvPr/>
        </p:nvSpPr>
        <p:spPr>
          <a:xfrm>
            <a:off x="6943468" y="1775999"/>
            <a:ext cx="511830" cy="615553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4000" i="1" dirty="0">
                <a:solidFill>
                  <a:srgbClr val="00B050"/>
                </a:solidFill>
                <a:latin typeface="Cambria Math" panose="02040503050406030204" pitchFamily="18" charset="0"/>
              </a:rPr>
              <a:t>A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4299734" y="1782299"/>
            <a:ext cx="3257095" cy="18807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4413378" y="1445895"/>
                <a:ext cx="318454" cy="61555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378" y="1445895"/>
                <a:ext cx="318454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714207" y="2476215"/>
                <a:ext cx="43101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207" y="2476215"/>
                <a:ext cx="431016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4857085" y="2770530"/>
                <a:ext cx="49839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085" y="2770530"/>
                <a:ext cx="498392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6341062" y="2153509"/>
                <a:ext cx="49839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062" y="2153509"/>
                <a:ext cx="498392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6447650" y="2916577"/>
                <a:ext cx="49839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650" y="2916577"/>
                <a:ext cx="498392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073495" y="2218509"/>
                <a:ext cx="49839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495" y="2218509"/>
                <a:ext cx="498392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楕円 20"/>
          <p:cNvSpPr/>
          <p:nvPr/>
        </p:nvSpPr>
        <p:spPr>
          <a:xfrm>
            <a:off x="5658762" y="2070705"/>
            <a:ext cx="1470140" cy="148196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3015684" y="5581501"/>
                <a:ext cx="2824875" cy="4935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ja-JP" alt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＝</m:t>
                      </m:r>
                      <m:d>
                        <m:dPr>
                          <m:begChr m:val="｛"/>
                          <m:endChr m:val="｝"/>
                          <m:ctrlPr>
                            <a:rPr lang="ja-JP" alt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2 ,3</m:t>
                          </m:r>
                        </m:e>
                      </m:d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m:rPr>
                          <m:sty m:val="p"/>
                        </m:rP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</m:oMath>
                  </m:oMathPara>
                </a14:m>
                <a:endParaRPr lang="en-US" altLang="ja-JP" sz="32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684" y="5581501"/>
                <a:ext cx="2824875" cy="493597"/>
              </a:xfrm>
              <a:prstGeom prst="rect">
                <a:avLst/>
              </a:prstGeom>
              <a:blipFill>
                <a:blip r:embed="rId12"/>
                <a:stretch>
                  <a:fillRect l="-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8610917" y="4126899"/>
                <a:ext cx="808852" cy="55258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要素　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917" y="4126899"/>
                <a:ext cx="808852" cy="5525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745309" y="5492878"/>
                <a:ext cx="1213354" cy="55258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補集合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309" y="5492878"/>
                <a:ext cx="1213354" cy="5525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グループ化 72"/>
          <p:cNvGrpSpPr/>
          <p:nvPr/>
        </p:nvGrpSpPr>
        <p:grpSpPr>
          <a:xfrm>
            <a:off x="4309207" y="1464818"/>
            <a:ext cx="3257095" cy="2202663"/>
            <a:chOff x="7876249" y="1181250"/>
            <a:chExt cx="3257095" cy="2202663"/>
          </a:xfrm>
        </p:grpSpPr>
        <p:grpSp>
          <p:nvGrpSpPr>
            <p:cNvPr id="58" name="グループ化 57"/>
            <p:cNvGrpSpPr/>
            <p:nvPr/>
          </p:nvGrpSpPr>
          <p:grpSpPr>
            <a:xfrm>
              <a:off x="7876249" y="1181250"/>
              <a:ext cx="3257095" cy="2202663"/>
              <a:chOff x="8108828" y="4216085"/>
              <a:chExt cx="3257095" cy="2202663"/>
            </a:xfrm>
          </p:grpSpPr>
          <p:sp>
            <p:nvSpPr>
              <p:cNvPr id="49" name="角丸四角形 48"/>
              <p:cNvSpPr/>
              <p:nvPr/>
            </p:nvSpPr>
            <p:spPr>
              <a:xfrm>
                <a:off x="8108828" y="4537973"/>
                <a:ext cx="3257095" cy="1880775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テキスト ボックス 49">
                    <a:extLst>
                      <a:ext uri="{FF2B5EF4-FFF2-40B4-BE49-F238E27FC236}">
                        <a16:creationId xmlns:a16="http://schemas.microsoft.com/office/drawing/2014/main" id="{FAB3CA2A-0547-4BEA-B7E1-3A07D32DFFDF}"/>
                      </a:ext>
                    </a:extLst>
                  </p:cNvPr>
                  <p:cNvSpPr txBox="1"/>
                  <p:nvPr/>
                </p:nvSpPr>
                <p:spPr>
                  <a:xfrm>
                    <a:off x="8222700" y="4216085"/>
                    <a:ext cx="318454" cy="61555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ja-JP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</m:oMath>
                      </m:oMathPara>
                    </a14:m>
                    <a:endParaRPr lang="en-US" altLang="ja-JP" sz="4000" i="1" dirty="0">
                      <a:solidFill>
                        <a:schemeClr val="bg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テキスト ボックス 49">
                    <a:extLst>
                      <a:ext uri="{FF2B5EF4-FFF2-40B4-BE49-F238E27FC236}">
                        <a16:creationId xmlns:a16="http://schemas.microsoft.com/office/drawing/2014/main" id="{FAB3CA2A-0547-4BEA-B7E1-3A07D32DFF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22700" y="4216085"/>
                    <a:ext cx="318454" cy="61555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テキスト ボックス 51">
                    <a:extLst>
                      <a:ext uri="{FF2B5EF4-FFF2-40B4-BE49-F238E27FC236}">
                        <a16:creationId xmlns:a16="http://schemas.microsoft.com/office/drawing/2014/main" id="{FAB3CA2A-0547-4BEA-B7E1-3A07D32DFFDF}"/>
                      </a:ext>
                    </a:extLst>
                  </p:cNvPr>
                  <p:cNvSpPr txBox="1"/>
                  <p:nvPr/>
                </p:nvSpPr>
                <p:spPr>
                  <a:xfrm>
                    <a:off x="8685229" y="5511916"/>
                    <a:ext cx="498392" cy="61555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ja-JP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altLang="ja-JP" sz="4000" i="1" dirty="0">
                      <a:solidFill>
                        <a:schemeClr val="bg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2" name="テキスト ボックス 51">
                    <a:extLst>
                      <a:ext uri="{FF2B5EF4-FFF2-40B4-BE49-F238E27FC236}">
                        <a16:creationId xmlns:a16="http://schemas.microsoft.com/office/drawing/2014/main" id="{FAB3CA2A-0547-4BEA-B7E1-3A07D32DFF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5229" y="5511916"/>
                    <a:ext cx="498392" cy="615553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テキスト ボックス 54">
                    <a:extLst>
                      <a:ext uri="{FF2B5EF4-FFF2-40B4-BE49-F238E27FC236}">
                        <a16:creationId xmlns:a16="http://schemas.microsoft.com/office/drawing/2014/main" id="{FAB3CA2A-0547-4BEA-B7E1-3A07D32DFFDF}"/>
                      </a:ext>
                    </a:extLst>
                  </p:cNvPr>
                  <p:cNvSpPr txBox="1"/>
                  <p:nvPr/>
                </p:nvSpPr>
                <p:spPr>
                  <a:xfrm>
                    <a:off x="8901639" y="4959895"/>
                    <a:ext cx="498392" cy="61555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ja-JP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altLang="ja-JP" sz="4000" i="1" dirty="0">
                      <a:solidFill>
                        <a:schemeClr val="bg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5" name="テキスト ボックス 54">
                    <a:extLst>
                      <a:ext uri="{FF2B5EF4-FFF2-40B4-BE49-F238E27FC236}">
                        <a16:creationId xmlns:a16="http://schemas.microsoft.com/office/drawing/2014/main" id="{FAB3CA2A-0547-4BEA-B7E1-3A07D32DFF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01639" y="4959895"/>
                    <a:ext cx="498392" cy="61555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楕円 56"/>
              <p:cNvSpPr/>
              <p:nvPr/>
            </p:nvSpPr>
            <p:spPr>
              <a:xfrm>
                <a:off x="9486906" y="4812091"/>
                <a:ext cx="1470140" cy="148196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テキスト ボックス 50">
                    <a:extLst>
                      <a:ext uri="{FF2B5EF4-FFF2-40B4-BE49-F238E27FC236}">
                        <a16:creationId xmlns:a16="http://schemas.microsoft.com/office/drawing/2014/main" id="{FAB3CA2A-0547-4BEA-B7E1-3A07D32DFFDF}"/>
                      </a:ext>
                    </a:extLst>
                  </p:cNvPr>
                  <p:cNvSpPr txBox="1"/>
                  <p:nvPr/>
                </p:nvSpPr>
                <p:spPr>
                  <a:xfrm>
                    <a:off x="9542351" y="5217601"/>
                    <a:ext cx="431016" cy="61555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ja-JP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altLang="ja-JP" sz="4000" i="1" dirty="0">
                      <a:solidFill>
                        <a:schemeClr val="bg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1" name="テキスト ボックス 50">
                    <a:extLst>
                      <a:ext uri="{FF2B5EF4-FFF2-40B4-BE49-F238E27FC236}">
                        <a16:creationId xmlns:a16="http://schemas.microsoft.com/office/drawing/2014/main" id="{FAB3CA2A-0547-4BEA-B7E1-3A07D32DFF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2351" y="5217601"/>
                    <a:ext cx="431016" cy="615553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テキスト ボックス 52">
                    <a:extLst>
                      <a:ext uri="{FF2B5EF4-FFF2-40B4-BE49-F238E27FC236}">
                        <a16:creationId xmlns:a16="http://schemas.microsoft.com/office/drawing/2014/main" id="{FAB3CA2A-0547-4BEA-B7E1-3A07D32DFF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169206" y="4894895"/>
                    <a:ext cx="498392" cy="61555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ja-JP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altLang="ja-JP" sz="4000" i="1" dirty="0">
                      <a:solidFill>
                        <a:schemeClr val="bg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3" name="テキスト ボックス 52">
                    <a:extLst>
                      <a:ext uri="{FF2B5EF4-FFF2-40B4-BE49-F238E27FC236}">
                        <a16:creationId xmlns:a16="http://schemas.microsoft.com/office/drawing/2014/main" id="{FAB3CA2A-0547-4BEA-B7E1-3A07D32DFF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69206" y="4894895"/>
                    <a:ext cx="498392" cy="615553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テキスト ボックス 53">
                    <a:extLst>
                      <a:ext uri="{FF2B5EF4-FFF2-40B4-BE49-F238E27FC236}">
                        <a16:creationId xmlns:a16="http://schemas.microsoft.com/office/drawing/2014/main" id="{FAB3CA2A-0547-4BEA-B7E1-3A07D32DFF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275794" y="5657963"/>
                    <a:ext cx="498392" cy="61555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ja-JP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altLang="ja-JP" sz="4000" i="1" dirty="0">
                      <a:solidFill>
                        <a:schemeClr val="bg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テキスト ボックス 53">
                    <a:extLst>
                      <a:ext uri="{FF2B5EF4-FFF2-40B4-BE49-F238E27FC236}">
                        <a16:creationId xmlns:a16="http://schemas.microsoft.com/office/drawing/2014/main" id="{FAB3CA2A-0547-4BEA-B7E1-3A07D32DFF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75794" y="5657963"/>
                    <a:ext cx="498392" cy="615553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テキスト ボックス 47">
                    <a:extLst>
                      <a:ext uri="{FF2B5EF4-FFF2-40B4-BE49-F238E27FC236}">
                        <a16:creationId xmlns:a16="http://schemas.microsoft.com/office/drawing/2014/main" id="{FAB3CA2A-0547-4BEA-B7E1-3A07D32DFF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699042" y="4517385"/>
                    <a:ext cx="511830" cy="61555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altLang="ja-JP" sz="4000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テキスト ボックス 47">
                    <a:extLst>
                      <a:ext uri="{FF2B5EF4-FFF2-40B4-BE49-F238E27FC236}">
                        <a16:creationId xmlns:a16="http://schemas.microsoft.com/office/drawing/2014/main" id="{FAB3CA2A-0547-4BEA-B7E1-3A07D32DFF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99042" y="4517385"/>
                    <a:ext cx="511830" cy="615553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119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正方形/長方形 70"/>
                <p:cNvSpPr/>
                <p:nvPr/>
              </p:nvSpPr>
              <p:spPr>
                <a:xfrm>
                  <a:off x="7882728" y="1739070"/>
                  <a:ext cx="612347" cy="6476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ja-JP" altLang="en-US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ja-JP" altLang="en-US" sz="3600" dirty="0"/>
                </a:p>
              </p:txBody>
            </p:sp>
          </mc:Choice>
          <mc:Fallback xmlns="">
            <p:sp>
              <p:nvSpPr>
                <p:cNvPr id="71" name="正方形/長方形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2728" y="1739070"/>
                  <a:ext cx="612347" cy="647613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7128902" y="5521357"/>
                <a:ext cx="1911084" cy="552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ja-JP" sz="3200" b="0" dirty="0">
                    <a:solidFill>
                      <a:schemeClr val="bg1"/>
                    </a:solidFill>
                  </a:rPr>
                  <a:t>…A</a:t>
                </a:r>
                <a14:m>
                  <m:oMath xmlns:m="http://schemas.openxmlformats.org/officeDocument/2006/math">
                    <m:r>
                      <a:rPr lang="ja-JP" alt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以外　</m:t>
                    </m:r>
                  </m:oMath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902" y="5521357"/>
                <a:ext cx="1911084" cy="552587"/>
              </a:xfrm>
              <a:prstGeom prst="rect">
                <a:avLst/>
              </a:prstGeom>
              <a:blipFill>
                <a:blip r:embed="rId23"/>
                <a:stretch>
                  <a:fillRect l="-12739" t="-12222" b="-4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57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2.96296E-6 L 1.45833E-6 -0.07223 " pathEditMode="relative" rAng="0" ptsTypes="AA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2.59259E-6 L -2.08333E-7 -0.07222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1.48148E-6 L 1.875E-6 -0.07222 " pathEditMode="relative" rAng="0" ptsTypes="AA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3.7037E-6 L -4.79167E-6 -0.07223 " pathEditMode="relative" rAng="0" ptsTypes="AA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1.11111E-6 L 1.25E-6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8" grpId="0" animBg="1"/>
      <p:bldP spid="9" grpId="0" animBg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1" grpId="0" animBg="1"/>
      <p:bldP spid="16" grpId="0"/>
      <p:bldP spid="18" grpId="0" animBg="1"/>
      <p:bldP spid="22" grpId="0" animBg="1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楕円 4"/>
          <p:cNvSpPr/>
          <p:nvPr/>
        </p:nvSpPr>
        <p:spPr>
          <a:xfrm>
            <a:off x="8597181" y="2035668"/>
            <a:ext cx="567772" cy="1217066"/>
          </a:xfrm>
          <a:prstGeom prst="ellipse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168861" y="265463"/>
                <a:ext cx="7339616" cy="23512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例</m:t>
                    </m:r>
                    <m:r>
                      <a:rPr lang="ja-JP" alt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全</m:t>
                    </m:r>
                    <m:r>
                      <a:rPr lang="ja-JP" alt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体集合を</m:t>
                    </m:r>
                    <m:r>
                      <m:rPr>
                        <m:sty m:val="p"/>
                      </m:rPr>
                      <a:rPr lang="en-US" altLang="ja-JP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={1, 2, 3, 4, 5}</m:t>
                    </m:r>
                  </m:oMath>
                </a14:m>
                <a:r>
                  <a:rPr lang="ja-JP" altLang="en-US" sz="36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、</a:t>
                </a:r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その部分集合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ja-JP" sz="3600" dirty="0">
                    <a:solidFill>
                      <a:srgbClr val="00B0F0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6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1, 2, 3</m:t>
                        </m:r>
                      </m:e>
                    </m:d>
                  </m:oMath>
                </a14:m>
                <a:endParaRPr lang="en-US" altLang="ja-JP" sz="3600" b="0" i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ja-JP" sz="3600" b="0" dirty="0">
                    <a:solidFill>
                      <a:srgbClr val="00B050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6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ja-JP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1, 4, 5</m:t>
                        </m:r>
                      </m:e>
                    </m:d>
                    <m:r>
                      <a:rPr lang="ja-JP" alt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とする</m:t>
                    </m:r>
                    <m:r>
                      <a:rPr lang="ja-JP" altLang="en-US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en-US" altLang="ja-JP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1" y="265463"/>
                <a:ext cx="7339616" cy="2351285"/>
              </a:xfrm>
              <a:prstGeom prst="rect">
                <a:avLst/>
              </a:prstGeom>
              <a:blipFill>
                <a:blip r:embed="rId3"/>
                <a:stretch>
                  <a:fillRect t="-31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978505" y="4279437"/>
                <a:ext cx="1886856" cy="62164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共通部分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505" y="4279437"/>
                <a:ext cx="1886856" cy="6216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7549243" y="5333588"/>
                <a:ext cx="1422843" cy="62164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和集合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243" y="5333588"/>
                <a:ext cx="1422843" cy="6216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121364" y="4346826"/>
                <a:ext cx="457214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m:rPr>
                          <m:sty m:val="p"/>
                        </m:rP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</m:t>
                      </m:r>
                      <m:r>
                        <m:rPr>
                          <m:sty m:val="p"/>
                        </m:rP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64" y="4346826"/>
                <a:ext cx="457214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121802" y="5343965"/>
                <a:ext cx="627774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ja-JP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n-US" altLang="ja-JP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sz="3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1, 2, 3, 4, 5</m:t>
                          </m:r>
                        </m:e>
                      </m:d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m:rPr>
                          <m:sty m:val="p"/>
                        </m:rPr>
                        <a:rPr lang="en-US" altLang="ja-JP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</m:t>
                      </m:r>
                      <m:r>
                        <m:rPr>
                          <m:sty m:val="p"/>
                        </m:rPr>
                        <a:rPr lang="en-US" altLang="ja-JP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02" y="5343965"/>
                <a:ext cx="627774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6467819" y="877795"/>
            <a:ext cx="5023939" cy="2877871"/>
            <a:chOff x="8212545" y="4182873"/>
            <a:chExt cx="3257095" cy="22355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8697259" y="4514039"/>
                  <a:ext cx="486183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rgbClr val="00B0F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7259" y="4514039"/>
                  <a:ext cx="486183" cy="615553"/>
                </a:xfrm>
                <a:prstGeom prst="rect">
                  <a:avLst/>
                </a:prstGeom>
                <a:blipFill>
                  <a:blip r:embed="rId8"/>
                  <a:stretch>
                    <a:fillRect l="-8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10689995" y="4532285"/>
                  <a:ext cx="511830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rgbClr val="00B05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1" name="テキスト ボックス 60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9995" y="4532285"/>
                  <a:ext cx="511830" cy="61555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62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8340705" y="4182873"/>
                  <a:ext cx="318454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テキスト ボックス 62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0705" y="4182873"/>
                  <a:ext cx="318454" cy="61555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9674064" y="5255049"/>
                  <a:ext cx="258470" cy="4781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4064" y="5255049"/>
                  <a:ext cx="258470" cy="4781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テキスト ボックス 64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8967031" y="5551514"/>
                  <a:ext cx="216411" cy="489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テキスト ボックス 64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7031" y="5551514"/>
                  <a:ext cx="216411" cy="48966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10356364" y="4945467"/>
                  <a:ext cx="240951" cy="4905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6364" y="4945467"/>
                  <a:ext cx="240951" cy="49055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66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10360461" y="5639039"/>
                  <a:ext cx="205832" cy="4781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テキスト ボックス 66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0461" y="5639039"/>
                  <a:ext cx="205832" cy="4781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67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9127175" y="4945576"/>
                  <a:ext cx="235236" cy="4904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テキスト ボックス 67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7175" y="4945576"/>
                  <a:ext cx="235236" cy="49045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楕円 68"/>
            <p:cNvSpPr/>
            <p:nvPr/>
          </p:nvSpPr>
          <p:spPr>
            <a:xfrm>
              <a:off x="8504764" y="4820877"/>
              <a:ext cx="1470140" cy="1481962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楕円 69"/>
            <p:cNvSpPr/>
            <p:nvPr/>
          </p:nvSpPr>
          <p:spPr>
            <a:xfrm>
              <a:off x="9571573" y="4793167"/>
              <a:ext cx="1470140" cy="1481962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角丸四角形 74"/>
            <p:cNvSpPr/>
            <p:nvPr/>
          </p:nvSpPr>
          <p:spPr>
            <a:xfrm>
              <a:off x="8212545" y="4537645"/>
              <a:ext cx="3257095" cy="1880775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6460116" y="873680"/>
            <a:ext cx="5023939" cy="2877871"/>
            <a:chOff x="866845" y="2175254"/>
            <a:chExt cx="5023939" cy="28778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1614497" y="2601572"/>
                  <a:ext cx="749918" cy="7924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rgbClr val="00B0F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497" y="2601572"/>
                  <a:ext cx="749918" cy="792416"/>
                </a:xfrm>
                <a:prstGeom prst="rect">
                  <a:avLst/>
                </a:prstGeom>
                <a:blipFill>
                  <a:blip r:embed="rId16"/>
                  <a:stretch>
                    <a:fillRect l="-8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4688213" y="2625060"/>
                  <a:ext cx="789477" cy="7924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rgbClr val="00B05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8213" y="2625060"/>
                  <a:ext cx="789477" cy="79241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テキスト ボックス 71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1064527" y="2175254"/>
                  <a:ext cx="491203" cy="7924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2" name="テキスト ボックス 71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527" y="2175254"/>
                  <a:ext cx="491203" cy="79241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テキスト ボックス 76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2030610" y="3937137"/>
                  <a:ext cx="333805" cy="6303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7" name="テキスト ボックス 76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0610" y="3937137"/>
                  <a:ext cx="333805" cy="63035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テキスト ボックス 77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4173600" y="3156959"/>
                  <a:ext cx="371657" cy="6315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8" name="テキスト ボックス 77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3600" y="3156959"/>
                  <a:ext cx="371657" cy="63150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テキスト ボックス 78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4179920" y="4049810"/>
                  <a:ext cx="31748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9" name="テキスト ボックス 78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9920" y="4049810"/>
                  <a:ext cx="317488" cy="61555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テキスト ボックス 79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2277625" y="3157099"/>
                  <a:ext cx="362842" cy="63136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0" name="テキスト ボックス 79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7625" y="3157099"/>
                  <a:ext cx="362842" cy="63136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楕円 80"/>
            <p:cNvSpPr/>
            <p:nvPr/>
          </p:nvSpPr>
          <p:spPr>
            <a:xfrm>
              <a:off x="1317581" y="2996571"/>
              <a:ext cx="2267632" cy="1907764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楕円 81"/>
            <p:cNvSpPr/>
            <p:nvPr/>
          </p:nvSpPr>
          <p:spPr>
            <a:xfrm>
              <a:off x="2963091" y="2960899"/>
              <a:ext cx="2267632" cy="1907764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角丸四角形 82"/>
            <p:cNvSpPr/>
            <p:nvPr/>
          </p:nvSpPr>
          <p:spPr>
            <a:xfrm>
              <a:off x="866845" y="2631960"/>
              <a:ext cx="5023939" cy="2421165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楕円 83"/>
            <p:cNvSpPr/>
            <p:nvPr/>
          </p:nvSpPr>
          <p:spPr>
            <a:xfrm>
              <a:off x="2867439" y="3283557"/>
              <a:ext cx="831274" cy="13387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テキスト ボックス 75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3121180" y="3555491"/>
                  <a:ext cx="398680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6" name="テキスト ボックス 75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180" y="3555491"/>
                  <a:ext cx="398680" cy="61555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8192566" y="4374815"/>
                <a:ext cx="3535670" cy="430887"/>
              </a:xfrm>
              <a:prstGeom prst="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重なっている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ところ</m:t>
                      </m:r>
                    </m:oMath>
                  </m:oMathPara>
                </a14:m>
                <a:endParaRPr lang="en-US" altLang="ja-JP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566" y="4374815"/>
                <a:ext cx="3535670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5715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9365185" y="5521332"/>
                <a:ext cx="1457097" cy="433901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全部</m:t>
                      </m:r>
                    </m:oMath>
                  </m:oMathPara>
                </a14:m>
                <a:endParaRPr lang="en-US" altLang="ja-JP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185" y="5521332"/>
                <a:ext cx="1457097" cy="43390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5715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82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3" grpId="0" animBg="1"/>
      <p:bldP spid="24" grpId="0" animBg="1"/>
      <p:bldP spid="3" grpId="0"/>
      <p:bldP spid="4" grpId="0"/>
      <p:bldP spid="85" grpId="0" animBg="1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168861" y="265463"/>
                <a:ext cx="7339616" cy="23512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例</m:t>
                    </m:r>
                    <m:r>
                      <a:rPr lang="ja-JP" alt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全</m:t>
                    </m:r>
                    <m:r>
                      <a:rPr lang="ja-JP" alt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体集合を</m:t>
                    </m:r>
                    <m:r>
                      <m:rPr>
                        <m:sty m:val="p"/>
                      </m:rPr>
                      <a:rPr lang="en-US" altLang="ja-JP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={1, 2, 3, 4, 5}</m:t>
                    </m:r>
                  </m:oMath>
                </a14:m>
                <a:r>
                  <a:rPr lang="ja-JP" altLang="en-US" sz="36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、</a:t>
                </a:r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その部分集合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ja-JP" sz="3600" dirty="0">
                    <a:solidFill>
                      <a:srgbClr val="00B0F0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6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1, 2, 3</m:t>
                        </m:r>
                      </m:e>
                    </m:d>
                  </m:oMath>
                </a14:m>
                <a:endParaRPr lang="en-US" altLang="ja-JP" sz="3600" b="0" i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ja-JP" sz="3600" b="0" dirty="0">
                    <a:solidFill>
                      <a:srgbClr val="00B050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6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ja-JP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1, 4, 5</m:t>
                        </m:r>
                      </m:e>
                    </m:d>
                    <m:r>
                      <a:rPr lang="ja-JP" alt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とする</m:t>
                    </m:r>
                    <m:r>
                      <a:rPr lang="ja-JP" altLang="en-US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en-US" altLang="ja-JP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1" y="265463"/>
                <a:ext cx="7339616" cy="2351285"/>
              </a:xfrm>
              <a:prstGeom prst="rect">
                <a:avLst/>
              </a:prstGeom>
              <a:blipFill>
                <a:blip r:embed="rId3"/>
                <a:stretch>
                  <a:fillRect t="-31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6467819" y="877795"/>
            <a:ext cx="5023939" cy="2877871"/>
            <a:chOff x="8212545" y="4182873"/>
            <a:chExt cx="3257095" cy="22355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8697259" y="4514039"/>
                  <a:ext cx="486183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rgbClr val="00B0F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7259" y="4514039"/>
                  <a:ext cx="486183" cy="615553"/>
                </a:xfrm>
                <a:prstGeom prst="rect">
                  <a:avLst/>
                </a:prstGeom>
                <a:blipFill>
                  <a:blip r:embed="rId8"/>
                  <a:stretch>
                    <a:fillRect l="-8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10689995" y="4532285"/>
                  <a:ext cx="511830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rgbClr val="00B05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1" name="テキスト ボックス 60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9995" y="4532285"/>
                  <a:ext cx="511830" cy="61555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62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8340705" y="4182873"/>
                  <a:ext cx="318454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テキスト ボックス 62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0705" y="4182873"/>
                  <a:ext cx="318454" cy="61555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9674064" y="5255049"/>
                  <a:ext cx="258470" cy="4781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4064" y="5255049"/>
                  <a:ext cx="258470" cy="4781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テキスト ボックス 64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8967031" y="5551514"/>
                  <a:ext cx="216411" cy="489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テキスト ボックス 64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7031" y="5551514"/>
                  <a:ext cx="216411" cy="48966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10356364" y="4945467"/>
                  <a:ext cx="240951" cy="4905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6364" y="4945467"/>
                  <a:ext cx="240951" cy="49055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66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10360461" y="5639039"/>
                  <a:ext cx="205832" cy="4781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テキスト ボックス 66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0461" y="5639039"/>
                  <a:ext cx="205832" cy="4781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67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9127175" y="4945576"/>
                  <a:ext cx="235236" cy="4904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altLang="ja-JP" sz="400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テキスト ボックス 67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7175" y="4945576"/>
                  <a:ext cx="235236" cy="49045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楕円 68"/>
            <p:cNvSpPr/>
            <p:nvPr/>
          </p:nvSpPr>
          <p:spPr>
            <a:xfrm>
              <a:off x="8504764" y="4820877"/>
              <a:ext cx="1470140" cy="1481962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楕円 69"/>
            <p:cNvSpPr/>
            <p:nvPr/>
          </p:nvSpPr>
          <p:spPr>
            <a:xfrm>
              <a:off x="9571573" y="4793167"/>
              <a:ext cx="1470140" cy="1481962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角丸四角形 74"/>
            <p:cNvSpPr/>
            <p:nvPr/>
          </p:nvSpPr>
          <p:spPr>
            <a:xfrm>
              <a:off x="8212545" y="4537645"/>
              <a:ext cx="3257095" cy="1880775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335758" y="2556548"/>
                <a:ext cx="231672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60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ja-JP" sz="3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3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3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5</m:t>
                          </m:r>
                        </m:e>
                      </m:d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758" y="2556548"/>
                <a:ext cx="2316723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楕円 35"/>
          <p:cNvSpPr/>
          <p:nvPr/>
        </p:nvSpPr>
        <p:spPr>
          <a:xfrm rot="1884360">
            <a:off x="8482372" y="2368872"/>
            <a:ext cx="1874076" cy="97898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10179600" y="2444574"/>
                <a:ext cx="42721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altLang="ja-JP" sz="40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600" y="2444574"/>
                <a:ext cx="427215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258886" y="4077682"/>
                <a:ext cx="5474576" cy="646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要素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すべて</m:t>
                      </m:r>
                      <m:r>
                        <m:rPr>
                          <m:sty m:val="p"/>
                        </m:rPr>
                        <a:rPr lang="en-US" altLang="ja-JP" sz="36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要素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86" y="4077682"/>
                <a:ext cx="5474576" cy="64671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矢印 8"/>
          <p:cNvSpPr/>
          <p:nvPr/>
        </p:nvSpPr>
        <p:spPr>
          <a:xfrm>
            <a:off x="1765899" y="4925011"/>
            <a:ext cx="1456440" cy="786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3155362" y="4844106"/>
                <a:ext cx="9280105" cy="1271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このとき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en-US" altLang="ja-JP" sz="36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m:rPr>
                          <m:sty m:val="p"/>
                        </m:rPr>
                        <a:rPr lang="en-US" altLang="ja-JP" sz="36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部分集合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である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といい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36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m:rPr>
                        <m:sty m:val="p"/>
                      </m:rPr>
                      <a:rPr lang="en-US" altLang="ja-JP" sz="36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ja-JP" sz="3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en-US" altLang="ja-JP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ja-JP" alt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で</m:t>
                    </m:r>
                    <m:r>
                      <a:rPr lang="ja-JP" altLang="en-US" sz="3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表す</m:t>
                    </m:r>
                  </m:oMath>
                </a14:m>
                <a:r>
                  <a:rPr lang="ja-JP" altLang="en-US" sz="3600" dirty="0">
                    <a:solidFill>
                      <a:schemeClr val="bg1"/>
                    </a:solidFill>
                  </a:rPr>
                  <a:t>。</a:t>
                </a:r>
                <a:endParaRPr lang="en-US" altLang="ja-JP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362" y="4844106"/>
                <a:ext cx="9280105" cy="1271502"/>
              </a:xfrm>
              <a:prstGeom prst="rect">
                <a:avLst/>
              </a:prstGeom>
              <a:blipFill>
                <a:blip r:embed="rId19"/>
                <a:stretch>
                  <a:fillRect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6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9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316668" y="269747"/>
                <a:ext cx="3008423" cy="5636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レポート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［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］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68" y="269747"/>
                <a:ext cx="3008423" cy="5636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266221" y="1028947"/>
                <a:ext cx="5271332" cy="5694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集合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要素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書き並べて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表しなさい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21" y="1028947"/>
                <a:ext cx="5271332" cy="569451"/>
              </a:xfrm>
              <a:prstGeom prst="rect">
                <a:avLst/>
              </a:prstGeom>
              <a:blipFill>
                <a:blip r:embed="rId3"/>
                <a:stretch>
                  <a:fillRect r="-678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19868" y="3985083"/>
                <a:ext cx="5271332" cy="559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の正の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約数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集合</m:t>
                      </m:r>
                      <m:r>
                        <m:rPr>
                          <m:sty m:val="p"/>
                        </m:rPr>
                        <a:rPr lang="en-US" altLang="ja-JP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68" y="3985083"/>
                <a:ext cx="5271332" cy="559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2930559" y="2828426"/>
                <a:ext cx="5271332" cy="559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={1, 3, 5}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559" y="2828426"/>
                <a:ext cx="5271332" cy="559217"/>
              </a:xfrm>
              <a:prstGeom prst="rect">
                <a:avLst/>
              </a:prstGeom>
              <a:blipFill>
                <a:blip r:embed="rId5"/>
                <a:stretch>
                  <a:fillRect l="-1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2930559" y="5141740"/>
                <a:ext cx="5271332" cy="559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6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={1, 2, 3, 4, 6, 12}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559" y="5141740"/>
                <a:ext cx="5271332" cy="5592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4847602" y="5625842"/>
            <a:ext cx="640272" cy="320644"/>
            <a:chOff x="5252902" y="5195450"/>
            <a:chExt cx="1826771" cy="568041"/>
          </a:xfrm>
        </p:grpSpPr>
        <p:sp>
          <p:nvSpPr>
            <p:cNvPr id="2" name="屈折矢印 1"/>
            <p:cNvSpPr/>
            <p:nvPr/>
          </p:nvSpPr>
          <p:spPr>
            <a:xfrm>
              <a:off x="5361709" y="5195455"/>
              <a:ext cx="1717964" cy="568036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屈折矢印 9"/>
            <p:cNvSpPr/>
            <p:nvPr/>
          </p:nvSpPr>
          <p:spPr>
            <a:xfrm flipH="1">
              <a:off x="5252902" y="5195450"/>
              <a:ext cx="1717964" cy="568036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4405321" y="5611089"/>
            <a:ext cx="1524824" cy="516401"/>
            <a:chOff x="5252902" y="5195450"/>
            <a:chExt cx="1826771" cy="568041"/>
          </a:xfrm>
        </p:grpSpPr>
        <p:sp>
          <p:nvSpPr>
            <p:cNvPr id="20" name="屈折矢印 19"/>
            <p:cNvSpPr/>
            <p:nvPr/>
          </p:nvSpPr>
          <p:spPr>
            <a:xfrm>
              <a:off x="5361709" y="5195455"/>
              <a:ext cx="1717964" cy="568036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屈折矢印 20"/>
            <p:cNvSpPr/>
            <p:nvPr/>
          </p:nvSpPr>
          <p:spPr>
            <a:xfrm flipH="1">
              <a:off x="5252902" y="5195450"/>
              <a:ext cx="1717964" cy="568036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3995276" y="5705734"/>
            <a:ext cx="2455745" cy="687330"/>
            <a:chOff x="5252902" y="5195450"/>
            <a:chExt cx="1826771" cy="568041"/>
          </a:xfrm>
        </p:grpSpPr>
        <p:sp>
          <p:nvSpPr>
            <p:cNvPr id="23" name="屈折矢印 22"/>
            <p:cNvSpPr/>
            <p:nvPr/>
          </p:nvSpPr>
          <p:spPr>
            <a:xfrm>
              <a:off x="5361709" y="5195455"/>
              <a:ext cx="1717964" cy="568036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屈折矢印 23"/>
            <p:cNvSpPr/>
            <p:nvPr/>
          </p:nvSpPr>
          <p:spPr>
            <a:xfrm flipH="1">
              <a:off x="5252902" y="5195450"/>
              <a:ext cx="1717964" cy="568036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乗算 24"/>
          <p:cNvSpPr/>
          <p:nvPr/>
        </p:nvSpPr>
        <p:spPr>
          <a:xfrm>
            <a:off x="4913858" y="5523594"/>
            <a:ext cx="518185" cy="525135"/>
          </a:xfrm>
          <a:prstGeom prst="mathMultiply">
            <a:avLst>
              <a:gd name="adj1" fmla="val 8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672268" y="2017737"/>
                <a:ext cx="5271332" cy="559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以下の正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奇数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集合</m:t>
                      </m:r>
                      <m:r>
                        <m:rPr>
                          <m:sty m:val="p"/>
                        </m:rP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68" y="2017737"/>
                <a:ext cx="5271332" cy="5592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7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237406" y="203696"/>
                <a:ext cx="11440689" cy="22234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レポート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[3] </m:t>
                      </m:r>
                    </m:oMath>
                  </m:oMathPara>
                </a14:m>
                <a:endParaRPr lang="en-US" altLang="ja-JP" sz="36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全体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集合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m:rPr>
                          <m:sty m:val="p"/>
                        </m:rP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1, 3, 5, 7, 9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とし、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その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部分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集合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3, 5, 7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en-US" altLang="ja-JP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1, 3</m:t>
                          </m:r>
                        </m:e>
                      </m:d>
                    </m:oMath>
                  </m:oMathPara>
                </a14:m>
                <a:endParaRPr lang="en-US" altLang="ja-JP" sz="3600" b="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とします。次の集合を、要素を書き並べて表しなさい。</m:t>
                    </m:r>
                  </m:oMath>
                </a14:m>
                <a:r>
                  <a:rPr lang="en-US" altLang="ja-JP" sz="3600" dirty="0"/>
                  <a:t>,</a:t>
                </a:r>
                <a:endParaRPr lang="ja-JP" altLang="en-US" sz="3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06" y="203696"/>
                <a:ext cx="11440689" cy="2223494"/>
              </a:xfrm>
              <a:prstGeom prst="rect">
                <a:avLst/>
              </a:prstGeom>
              <a:blipFill>
                <a:blip r:embed="rId2"/>
                <a:stretch>
                  <a:fillRect r="-3410" b="-117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2226733" y="2686615"/>
                <a:ext cx="1221234" cy="555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{1, 9}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733" y="2686615"/>
                <a:ext cx="1221234" cy="555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7786108" y="3090597"/>
                <a:ext cx="749918" cy="792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altLang="ja-JP" sz="4000" i="1" dirty="0">
                  <a:solidFill>
                    <a:srgbClr val="00B0F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108" y="3090597"/>
                <a:ext cx="749918" cy="792415"/>
              </a:xfrm>
              <a:prstGeom prst="rect">
                <a:avLst/>
              </a:prstGeom>
              <a:blipFill>
                <a:blip r:embed="rId4"/>
                <a:stretch>
                  <a:fillRect l="-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10859824" y="3114086"/>
                <a:ext cx="789477" cy="792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altLang="ja-JP" sz="40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824" y="3114086"/>
                <a:ext cx="789477" cy="7924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7236138" y="2664280"/>
                <a:ext cx="491203" cy="792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138" y="2664280"/>
                <a:ext cx="491203" cy="7924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9292791" y="4044516"/>
                <a:ext cx="39868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791" y="4044516"/>
                <a:ext cx="398680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8202221" y="4426162"/>
                <a:ext cx="333805" cy="6303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221" y="4426162"/>
                <a:ext cx="333805" cy="6303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10355499" y="4015814"/>
                <a:ext cx="371657" cy="6315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499" y="4015814"/>
                <a:ext cx="371657" cy="6315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8449236" y="3646125"/>
                <a:ext cx="36284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236" y="3646125"/>
                <a:ext cx="362842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楕円 14"/>
          <p:cNvSpPr/>
          <p:nvPr/>
        </p:nvSpPr>
        <p:spPr>
          <a:xfrm>
            <a:off x="7489192" y="3485597"/>
            <a:ext cx="2267632" cy="190776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9134702" y="3449925"/>
            <a:ext cx="2267632" cy="190776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7038456" y="3120986"/>
            <a:ext cx="5023939" cy="24211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11607710" y="4661305"/>
                <a:ext cx="304027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7710" y="4661305"/>
                <a:ext cx="304027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254573" y="2635942"/>
            <a:ext cx="1889929" cy="647613"/>
            <a:chOff x="254573" y="2635942"/>
            <a:chExt cx="1889929" cy="647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正方形/長方形 18"/>
                <p:cNvSpPr/>
                <p:nvPr/>
              </p:nvSpPr>
              <p:spPr>
                <a:xfrm>
                  <a:off x="1059270" y="2635942"/>
                  <a:ext cx="1085232" cy="6476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ja-JP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altLang="ja-JP" sz="3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ja-JP" altLang="en-US" sz="3600" dirty="0"/>
                </a:p>
              </p:txBody>
            </p:sp>
          </mc:Choice>
          <mc:Fallback xmlns="">
            <p:sp>
              <p:nvSpPr>
                <p:cNvPr id="19" name="正方形/長方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270" y="2635942"/>
                  <a:ext cx="1085232" cy="64761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/>
                <p:nvPr/>
              </p:nvSpPr>
              <p:spPr>
                <a:xfrm>
                  <a:off x="254573" y="2687789"/>
                  <a:ext cx="815212" cy="5559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36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1)</m:t>
                        </m:r>
                      </m:oMath>
                    </m:oMathPara>
                  </a14:m>
                  <a:endParaRPr kumimoji="1" lang="ja-JP" altLang="en-US" sz="3600" dirty="0"/>
                </a:p>
              </p:txBody>
            </p:sp>
          </mc:Choice>
          <mc:Fallback xmlns="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FAB3CA2A-0547-4BEA-B7E1-3A07D32DF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573" y="2687789"/>
                  <a:ext cx="815212" cy="55592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2151416" y="3579834"/>
                <a:ext cx="2391896" cy="555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{5, 7, 9}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416" y="3579834"/>
                <a:ext cx="2391896" cy="5559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983953" y="3529161"/>
                <a:ext cx="11043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ja-JP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ja-JP" sz="3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53" y="3529161"/>
                <a:ext cx="1104341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212006" y="3537204"/>
                <a:ext cx="815212" cy="555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06" y="3537204"/>
                <a:ext cx="815212" cy="5559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2696719" y="4963000"/>
                <a:ext cx="2391896" cy="555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{3}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719" y="4963000"/>
                <a:ext cx="2391896" cy="55592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639448" y="4961612"/>
                <a:ext cx="191994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ja-JP" sz="3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48" y="4961612"/>
                <a:ext cx="1919949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237406" y="4456364"/>
                <a:ext cx="815212" cy="555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3)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06" y="4456364"/>
                <a:ext cx="815212" cy="55592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2696719" y="6018935"/>
                <a:ext cx="2391896" cy="555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{1, 3, 5, 7}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719" y="6018935"/>
                <a:ext cx="2391896" cy="55592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614048" y="6017677"/>
                <a:ext cx="19199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3600" i="1" dirty="0"/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48" y="6017677"/>
                <a:ext cx="1919948" cy="64633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239716" y="5512429"/>
                <a:ext cx="815212" cy="555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4)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16" y="5512429"/>
                <a:ext cx="815212" cy="55592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4579866" y="3606924"/>
                <a:ext cx="1335778" cy="559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以外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866" y="3606924"/>
                <a:ext cx="1335778" cy="55921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4596895" y="2724338"/>
                <a:ext cx="1335778" cy="559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以外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895" y="2724338"/>
                <a:ext cx="1335778" cy="55921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3590070" y="4991994"/>
                <a:ext cx="1335778" cy="559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</m:t>
                      </m:r>
                      <m:r>
                        <m:rPr>
                          <m:sty m:val="p"/>
                        </m:rP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共通部分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070" y="4991994"/>
                <a:ext cx="1335778" cy="559217"/>
              </a:xfrm>
              <a:prstGeom prst="rect">
                <a:avLst/>
              </a:prstGeom>
              <a:blipFill>
                <a:blip r:embed="rId29"/>
                <a:stretch>
                  <a:fillRect r="-1470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4979641" y="5991214"/>
                <a:ext cx="1335778" cy="559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</m:t>
                      </m:r>
                      <m:r>
                        <m:rPr>
                          <m:sty m:val="p"/>
                        </m:rP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入っている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もの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すべて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641" y="5991214"/>
                <a:ext cx="1335778" cy="559217"/>
              </a:xfrm>
              <a:prstGeom prst="rect">
                <a:avLst/>
              </a:prstGeom>
              <a:blipFill>
                <a:blip r:embed="rId30"/>
                <a:stretch>
                  <a:fillRect r="-348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12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7" grpId="2"/>
      <p:bldP spid="8" grpId="0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8" grpId="0"/>
      <p:bldP spid="18" grpId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4709</TotalTime>
  <Words>1247</Words>
  <Application>Microsoft Office PowerPoint</Application>
  <PresentationFormat>ワイド画面</PresentationFormat>
  <Paragraphs>261</Paragraphs>
  <Slides>17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ＤＦ特太ゴシック体</vt:lpstr>
      <vt:lpstr>游ゴシック</vt:lpstr>
      <vt:lpstr>游ゴシック Light</vt:lpstr>
      <vt:lpstr>Arial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千葉県教育庁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第３回報告課題 ～不等式～</dc:title>
  <dc:creator>Windows ユーザー</dc:creator>
  <cp:lastModifiedBy>uzawa yuuta</cp:lastModifiedBy>
  <cp:revision>497</cp:revision>
  <dcterms:created xsi:type="dcterms:W3CDTF">2022-06-05T07:23:35Z</dcterms:created>
  <dcterms:modified xsi:type="dcterms:W3CDTF">2024-12-08T05:36:46Z</dcterms:modified>
</cp:coreProperties>
</file>